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Lst>
  <p:notesMasterIdLst>
    <p:notesMasterId r:id="rId23"/>
  </p:notesMasterIdLst>
  <p:sldIdLst>
    <p:sldId id="283" r:id="rId4"/>
    <p:sldId id="284" r:id="rId5"/>
    <p:sldId id="411" r:id="rId6"/>
    <p:sldId id="396" r:id="rId7"/>
    <p:sldId id="397" r:id="rId8"/>
    <p:sldId id="398" r:id="rId9"/>
    <p:sldId id="399" r:id="rId10"/>
    <p:sldId id="400" r:id="rId11"/>
    <p:sldId id="402" r:id="rId12"/>
    <p:sldId id="403" r:id="rId13"/>
    <p:sldId id="404" r:id="rId14"/>
    <p:sldId id="405" r:id="rId15"/>
    <p:sldId id="406" r:id="rId16"/>
    <p:sldId id="407" r:id="rId17"/>
    <p:sldId id="409" r:id="rId18"/>
    <p:sldId id="410" r:id="rId19"/>
    <p:sldId id="412" r:id="rId20"/>
    <p:sldId id="413"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C8ECE"/>
    <a:srgbClr val="800080"/>
    <a:srgbClr val="CC3399"/>
    <a:srgbClr val="AA7720"/>
    <a:srgbClr val="FFFFFF"/>
    <a:srgbClr val="000099"/>
    <a:srgbClr val="FF9933"/>
    <a:srgbClr val="FF3399"/>
    <a:srgbClr val="7D9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3" d="100"/>
          <a:sy n="63" d="100"/>
        </p:scale>
        <p:origin x="-11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6.png"/><Relationship Id="rId5" Type="http://schemas.openxmlformats.org/officeDocument/2006/relationships/image" Target="../media/image16.jp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1.mp3"/><Relationship Id="rId7" Type="http://schemas.openxmlformats.org/officeDocument/2006/relationships/image" Target="../media/image16.jpg"/><Relationship Id="rId12" Type="http://schemas.openxmlformats.org/officeDocument/2006/relationships/image" Target="../media/image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audio1.wav"/><Relationship Id="rId11" Type="http://schemas.openxmlformats.org/officeDocument/2006/relationships/image" Target="../media/image2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11.mp3"/><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4.mp3"/><Relationship Id="rId7" Type="http://schemas.openxmlformats.org/officeDocument/2006/relationships/image" Target="../media/image16.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14.mp3"/><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4.png"/><Relationship Id="rId5" Type="http://schemas.openxmlformats.org/officeDocument/2006/relationships/image" Target="../media/image16.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16.jp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gif"/><Relationship Id="rId5" Type="http://schemas.openxmlformats.org/officeDocument/2006/relationships/image" Target="../media/image38.jp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5.mp3"/><Relationship Id="rId7" Type="http://schemas.openxmlformats.org/officeDocument/2006/relationships/image" Target="../media/image1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audio" Target="../media/media5.mp3"/><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8.mp3"/><Relationship Id="rId7" Type="http://schemas.openxmlformats.org/officeDocument/2006/relationships/image" Target="../media/image16.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8.mp3"/><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2328087902"/>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sp>
        <p:nvSpPr>
          <p:cNvPr id="7" name="Rectangle 6"/>
          <p:cNvSpPr/>
          <p:nvPr/>
        </p:nvSpPr>
        <p:spPr>
          <a:xfrm>
            <a:off x="9116525"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9151" y="1066799"/>
            <a:ext cx="9159412" cy="4968103"/>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18944" y="-59770"/>
            <a:ext cx="609600" cy="609600"/>
          </a:xfrm>
          <a:prstGeom prst="rect">
            <a:avLst/>
          </a:prstGeom>
        </p:spPr>
      </p:pic>
    </p:spTree>
    <p:extLst>
      <p:ext uri="{BB962C8B-B14F-4D97-AF65-F5344CB8AC3E}">
        <p14:creationId xmlns:p14="http://schemas.microsoft.com/office/powerpoint/2010/main" val="572780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3592" y="944467"/>
            <a:ext cx="8822397" cy="153288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0234" y="3040819"/>
            <a:ext cx="4845755" cy="125706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3593" y="3126416"/>
            <a:ext cx="3976642" cy="1181244"/>
          </a:xfrm>
          <a:prstGeom prst="rect">
            <a:avLst/>
          </a:prstGeom>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20887" y="2335953"/>
            <a:ext cx="609600" cy="609600"/>
          </a:xfrm>
          <a:prstGeom prst="rect">
            <a:avLst/>
          </a:prstGeom>
        </p:spPr>
      </p:pic>
      <p:pic>
        <p:nvPicPr>
          <p:cNvPr id="5"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56654" y="4013853"/>
            <a:ext cx="609600" cy="609600"/>
          </a:xfrm>
          <a:prstGeom prst="rect">
            <a:avLst/>
          </a:prstGeom>
        </p:spPr>
      </p:pic>
    </p:spTree>
    <p:extLst>
      <p:ext uri="{BB962C8B-B14F-4D97-AF65-F5344CB8AC3E}">
        <p14:creationId xmlns:p14="http://schemas.microsoft.com/office/powerpoint/2010/main" val="1694307756"/>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22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413"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9540272" y="-7111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9814" y="1378646"/>
            <a:ext cx="9772186" cy="2379315"/>
          </a:xfrm>
          <a:prstGeom prst="rect">
            <a:avLst/>
          </a:prstGeom>
        </p:spPr>
      </p:pic>
      <p:pic>
        <p:nvPicPr>
          <p:cNvPr id="4"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6050" y="4085499"/>
            <a:ext cx="609600" cy="609600"/>
          </a:xfrm>
          <a:prstGeom prst="rect">
            <a:avLst/>
          </a:prstGeom>
        </p:spPr>
      </p:pic>
    </p:spTree>
    <p:extLst>
      <p:ext uri="{BB962C8B-B14F-4D97-AF65-F5344CB8AC3E}">
        <p14:creationId xmlns:p14="http://schemas.microsoft.com/office/powerpoint/2010/main" val="148509926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15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sp>
        <p:nvSpPr>
          <p:cNvPr id="9" name="Rectangle 8"/>
          <p:cNvSpPr/>
          <p:nvPr/>
        </p:nvSpPr>
        <p:spPr>
          <a:xfrm>
            <a:off x="1447232" y="430766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9333" y="1171745"/>
            <a:ext cx="8237453" cy="2054699"/>
          </a:xfrm>
          <a:prstGeom prst="rect">
            <a:avLst/>
          </a:prstGeom>
        </p:spPr>
      </p:pic>
      <p:sp>
        <p:nvSpPr>
          <p:cNvPr id="12" name="Rectangle 11"/>
          <p:cNvSpPr/>
          <p:nvPr/>
        </p:nvSpPr>
        <p:spPr>
          <a:xfrm>
            <a:off x="1447232" y="1882963"/>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9333" y="3492774"/>
            <a:ext cx="8237453" cy="2119581"/>
          </a:xfrm>
          <a:prstGeom prst="rect">
            <a:avLst/>
          </a:prstGeom>
        </p:spPr>
      </p:pic>
      <p:pic>
        <p:nvPicPr>
          <p:cNvPr id="4"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8683" y="738836"/>
            <a:ext cx="609600" cy="609600"/>
          </a:xfrm>
          <a:prstGeom prst="rect">
            <a:avLst/>
          </a:prstGeom>
        </p:spPr>
      </p:pic>
      <p:pic>
        <p:nvPicPr>
          <p:cNvPr id="7" name="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8683" y="5947569"/>
            <a:ext cx="609600" cy="609600"/>
          </a:xfrm>
          <a:prstGeom prst="rect">
            <a:avLst/>
          </a:prstGeom>
        </p:spPr>
      </p:pic>
    </p:spTree>
    <p:extLst>
      <p:ext uri="{BB962C8B-B14F-4D97-AF65-F5344CB8AC3E}">
        <p14:creationId xmlns:p14="http://schemas.microsoft.com/office/powerpoint/2010/main" val="1684566610"/>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900"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185" fill="hold"/>
                                        <p:tgtEl>
                                          <p:spTgt spid="7"/>
                                        </p:tgtEl>
                                      </p:cBhvr>
                                    </p:cmd>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1989" y="1292072"/>
            <a:ext cx="9079605" cy="3015588"/>
          </a:xfrm>
          <a:prstGeom prst="rect">
            <a:avLst/>
          </a:prstGeom>
        </p:spPr>
      </p:pic>
      <p:sp>
        <p:nvSpPr>
          <p:cNvPr id="10" name="Rectangle 9"/>
          <p:cNvSpPr/>
          <p:nvPr/>
        </p:nvSpPr>
        <p:spPr>
          <a:xfrm>
            <a:off x="1351036" y="2379677"/>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8243" y="1314504"/>
            <a:ext cx="609600" cy="609600"/>
          </a:xfrm>
          <a:prstGeom prst="rect">
            <a:avLst/>
          </a:prstGeom>
        </p:spPr>
      </p:pic>
    </p:spTree>
    <p:extLst>
      <p:ext uri="{BB962C8B-B14F-4D97-AF65-F5344CB8AC3E}">
        <p14:creationId xmlns:p14="http://schemas.microsoft.com/office/powerpoint/2010/main" val="250788155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728"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sp>
        <p:nvSpPr>
          <p:cNvPr id="10" name="Rectangle 9"/>
          <p:cNvSpPr/>
          <p:nvPr/>
        </p:nvSpPr>
        <p:spPr>
          <a:xfrm>
            <a:off x="7896643" y="187609"/>
            <a:ext cx="37802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điệp khúc bỏ qua khung 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7893" y="1186753"/>
            <a:ext cx="9293325" cy="5122724"/>
          </a:xfrm>
          <a:prstGeom prst="rect">
            <a:avLst/>
          </a:prstGeom>
        </p:spPr>
      </p:pic>
      <p:pic>
        <p:nvPicPr>
          <p:cNvPr id="3" name="56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32207" y="187609"/>
            <a:ext cx="609600" cy="609600"/>
          </a:xfrm>
          <a:prstGeom prst="rect">
            <a:avLst/>
          </a:prstGeom>
        </p:spPr>
      </p:pic>
    </p:spTree>
    <p:extLst>
      <p:ext uri="{BB962C8B-B14F-4D97-AF65-F5344CB8AC3E}">
        <p14:creationId xmlns:p14="http://schemas.microsoft.com/office/powerpoint/2010/main" val="2471152733"/>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025"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7449" y="-1"/>
            <a:ext cx="8023538" cy="6858001"/>
          </a:xfrm>
          <a:prstGeom prst="rect">
            <a:avLst/>
          </a:prstGeom>
        </p:spPr>
      </p:pic>
      <p:pic>
        <p:nvPicPr>
          <p:cNvPr id="4"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542" y="160434"/>
            <a:ext cx="609600" cy="609600"/>
          </a:xfrm>
          <a:prstGeom prst="rect">
            <a:avLst/>
          </a:prstGeom>
        </p:spPr>
      </p:pic>
    </p:spTree>
    <p:extLst>
      <p:ext uri="{BB962C8B-B14F-4D97-AF65-F5344CB8AC3E}">
        <p14:creationId xmlns:p14="http://schemas.microsoft.com/office/powerpoint/2010/main" val="424857468"/>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932" y="836220"/>
            <a:ext cx="5044069" cy="6021780"/>
          </a:xfrm>
          <a:prstGeom prst="rect">
            <a:avLst/>
          </a:prstGeom>
        </p:spPr>
      </p:pic>
      <p:sp>
        <p:nvSpPr>
          <p:cNvPr id="9" name="Rectangle 8"/>
          <p:cNvSpPr/>
          <p:nvPr/>
        </p:nvSpPr>
        <p:spPr>
          <a:xfrm>
            <a:off x="9058952" y="45555"/>
            <a:ext cx="25234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tay theo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tangle 3"/>
          <p:cNvSpPr/>
          <p:nvPr/>
        </p:nvSpPr>
        <p:spPr>
          <a:xfrm>
            <a:off x="1442224" y="2207820"/>
            <a:ext cx="6096000" cy="1477328"/>
          </a:xfrm>
          <a:prstGeom prst="rect">
            <a:avLst/>
          </a:prstGeom>
        </p:spPr>
        <p:txBody>
          <a:bodyPr>
            <a:spAutoFit/>
          </a:bodyPr>
          <a:lstStyle/>
          <a:p>
            <a:r>
              <a:rPr lang="vi-VN" dirty="0">
                <a:solidFill>
                  <a:srgbClr val="333333"/>
                </a:solidFill>
                <a:latin typeface="Times New Roman" panose="02020603050405020304" pitchFamily="18" charset="0"/>
                <a:cs typeface="Times New Roman" panose="02020603050405020304" pitchFamily="18" charset="0"/>
              </a:rPr>
              <a:t>Tình bạn tuổi thơ đẹp lắm</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Quấn quýt bên nhau thật vui</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smtClean="0">
              <a:latin typeface="Times New Roman" panose="02020603050405020304" pitchFamily="18" charset="0"/>
              <a:cs typeface="Times New Roman" panose="02020603050405020304" pitchFamily="18" charset="0"/>
            </a:endParaRPr>
          </a:p>
          <a:p>
            <a:endParaRPr lang="vi-VN" dirty="0">
              <a:solidFill>
                <a:srgbClr val="333333"/>
              </a:solidFill>
              <a:latin typeface="Times New Roman" panose="02020603050405020304" pitchFamily="18" charset="0"/>
              <a:cs typeface="Times New Roman" panose="02020603050405020304" pitchFamily="18" charset="0"/>
            </a:endParaRPr>
          </a:p>
          <a:p>
            <a:r>
              <a:rPr lang="vi-VN" dirty="0" smtClean="0">
                <a:solidFill>
                  <a:srgbClr val="333333"/>
                </a:solidFill>
                <a:latin typeface="Times New Roman" panose="02020603050405020304" pitchFamily="18" charset="0"/>
                <a:cs typeface="Times New Roman" panose="02020603050405020304" pitchFamily="18" charset="0"/>
              </a:rPr>
              <a:t>Hồn </a:t>
            </a:r>
            <a:r>
              <a:rPr lang="vi-VN" dirty="0">
                <a:solidFill>
                  <a:srgbClr val="333333"/>
                </a:solidFill>
                <a:latin typeface="Times New Roman" panose="02020603050405020304" pitchFamily="18" charset="0"/>
                <a:cs typeface="Times New Roman" panose="02020603050405020304" pitchFamily="18" charset="0"/>
              </a:rPr>
              <a:t>nhiên như gió như mây</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Tươi đẹp như bướm như hoa</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110" y="2653990"/>
            <a:ext cx="270191" cy="27019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0710" y="2671294"/>
            <a:ext cx="270191" cy="2701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682" y="2671294"/>
            <a:ext cx="270191" cy="2701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2797" y="2653988"/>
            <a:ext cx="270191" cy="2701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0904" y="2653989"/>
            <a:ext cx="270191" cy="27019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310" y="2653990"/>
            <a:ext cx="270191" cy="27019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8983" y="2653987"/>
            <a:ext cx="270191" cy="27019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136" y="2668076"/>
            <a:ext cx="270191" cy="27019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5990" y="2668076"/>
            <a:ext cx="270191" cy="27019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8734" y="2668077"/>
            <a:ext cx="270191" cy="27019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493" y="2676293"/>
            <a:ext cx="270191" cy="270191"/>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658" y="2653986"/>
            <a:ext cx="270191" cy="27019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641" y="3353016"/>
            <a:ext cx="270191" cy="27019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6412" y="3379401"/>
            <a:ext cx="270191" cy="27019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3132" y="3412709"/>
            <a:ext cx="270191" cy="27019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8911" y="3422570"/>
            <a:ext cx="270191" cy="27019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5185" y="3415990"/>
            <a:ext cx="270191" cy="27019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050" y="3446846"/>
            <a:ext cx="270191" cy="27019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968" y="3422580"/>
            <a:ext cx="270191" cy="27019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29" y="3430203"/>
            <a:ext cx="270191" cy="270191"/>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3185" y="3415990"/>
            <a:ext cx="270191" cy="270191"/>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3333" y="3395059"/>
            <a:ext cx="270191" cy="27019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810" y="3395059"/>
            <a:ext cx="270191" cy="270191"/>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8268" y="3379401"/>
            <a:ext cx="270191" cy="270191"/>
          </a:xfrm>
          <a:prstGeom prst="rect">
            <a:avLst/>
          </a:prstGeom>
        </p:spPr>
      </p:pic>
      <p:pic>
        <p:nvPicPr>
          <p:cNvPr id="7"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574" y="140865"/>
            <a:ext cx="609600" cy="609600"/>
          </a:xfrm>
          <a:prstGeom prst="rect">
            <a:avLst/>
          </a:prstGeom>
        </p:spPr>
      </p:pic>
    </p:spTree>
    <p:extLst>
      <p:ext uri="{BB962C8B-B14F-4D97-AF65-F5344CB8AC3E}">
        <p14:creationId xmlns:p14="http://schemas.microsoft.com/office/powerpoint/2010/main" val="3728739241"/>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3548" y="0"/>
            <a:ext cx="6908451" cy="68580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03031"/>
            <a:ext cx="5283548" cy="1531772"/>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76528" y="2811082"/>
            <a:ext cx="609600" cy="609600"/>
          </a:xfrm>
          <a:prstGeom prst="rect">
            <a:avLst/>
          </a:prstGeom>
        </p:spPr>
      </p:pic>
    </p:spTree>
    <p:extLst>
      <p:ext uri="{BB962C8B-B14F-4D97-AF65-F5344CB8AC3E}">
        <p14:creationId xmlns:p14="http://schemas.microsoft.com/office/powerpoint/2010/main" val="401619144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206064"/>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a:t>
            </a: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quý thầy cô mạnh khỏe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a:t>
            </a:r>
            <a:r>
              <a:rPr kumimoji="0" lang="en-US" sz="2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0706" y="379763"/>
            <a:ext cx="609600" cy="609600"/>
          </a:xfrm>
          <a:prstGeom prst="rect">
            <a:avLst/>
          </a:prstGeom>
        </p:spPr>
      </p:pic>
    </p:spTree>
    <p:extLst>
      <p:ext uri="{BB962C8B-B14F-4D97-AF65-F5344CB8AC3E}">
        <p14:creationId xmlns:p14="http://schemas.microsoft.com/office/powerpoint/2010/main" val="1282416658"/>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7937"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466" y="853008"/>
            <a:ext cx="2819669" cy="1175704"/>
          </a:xfrm>
          <a:prstGeom prst="rect">
            <a:avLst/>
          </a:prstGeom>
        </p:spPr>
      </p:pic>
    </p:spTree>
    <p:extLst>
      <p:ext uri="{BB962C8B-B14F-4D97-AF65-F5344CB8AC3E}">
        <p14:creationId xmlns:p14="http://schemas.microsoft.com/office/powerpoint/2010/main" val="4251297218"/>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7" name="Picture 6" descr="C:\Users\ADMIN\Desktop\SHS Âm nhạc 4_049.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7558" y="1663116"/>
            <a:ext cx="10074442" cy="2295274"/>
          </a:xfrm>
          <a:prstGeom prst="rect">
            <a:avLst/>
          </a:prstGeom>
          <a:noFill/>
          <a:ln>
            <a:noFill/>
          </a:ln>
        </p:spPr>
      </p:pic>
      <p:sp>
        <p:nvSpPr>
          <p:cNvPr id="10" name="Rectangle 9"/>
          <p:cNvSpPr/>
          <p:nvPr/>
        </p:nvSpPr>
        <p:spPr>
          <a:xfrm>
            <a:off x="4531790" y="1108803"/>
            <a:ext cx="6857903" cy="548099"/>
          </a:xfrm>
          <a:prstGeom prst="rect">
            <a:avLst/>
          </a:prstGeom>
        </p:spPr>
        <p:txBody>
          <a:bodyPr wrap="none">
            <a:spAutoFit/>
          </a:bodyPr>
          <a:lstStyle/>
          <a:p>
            <a:pPr algn="just">
              <a:lnSpc>
                <a:spcPct val="115000"/>
              </a:lnSpc>
              <a:spcAft>
                <a:spcPts val="800"/>
              </a:spcAft>
            </a:pPr>
            <a:r>
              <a:rPr lang="pt-BR" sz="2800" b="1" dirty="0" smtClean="0">
                <a:latin typeface="Times New Roman" panose="02020603050405020304" pitchFamily="18" charset="0"/>
                <a:ea typeface="Calibri" panose="020F0502020204030204" pitchFamily="34" charset="0"/>
                <a:cs typeface="Times New Roman" panose="02020603050405020304" pitchFamily="18" charset="0"/>
              </a:rPr>
              <a:t>Nghe và nhận biết dấu lặng trong câu nhạc.</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Khởi động CĐ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49979" y="4479164"/>
            <a:ext cx="609600" cy="609600"/>
          </a:xfrm>
          <a:prstGeom prst="rect">
            <a:avLst/>
          </a:prstGeom>
        </p:spPr>
      </p:pic>
    </p:spTree>
    <p:extLst>
      <p:ext uri="{BB962C8B-B14F-4D97-AF65-F5344CB8AC3E}">
        <p14:creationId xmlns:p14="http://schemas.microsoft.com/office/powerpoint/2010/main" val="197331758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1" name="Rectangle 10"/>
          <p:cNvSpPr/>
          <p:nvPr/>
        </p:nvSpPr>
        <p:spPr>
          <a:xfrm>
            <a:off x="8087932" y="588299"/>
            <a:ext cx="3334866" cy="587853"/>
          </a:xfrm>
          <a:prstGeom prst="rect">
            <a:avLst/>
          </a:prstGeom>
        </p:spPr>
        <p:txBody>
          <a:bodyPr wrap="square">
            <a:spAutoFit/>
          </a:bodyPr>
          <a:lstStyle/>
          <a:p>
            <a:pPr algn="just">
              <a:lnSpc>
                <a:spcPct val="115000"/>
              </a:lnSpc>
              <a:spcAft>
                <a:spcPts val="800"/>
              </a:spcAft>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3" name="Rectangle 2"/>
          <p:cNvSpPr/>
          <p:nvPr/>
        </p:nvSpPr>
        <p:spPr>
          <a:xfrm>
            <a:off x="1942682" y="3314618"/>
            <a:ext cx="9944518" cy="1366528"/>
          </a:xfrm>
          <a:prstGeom prst="rect">
            <a:avLst/>
          </a:prstGeom>
        </p:spPr>
        <p:txBody>
          <a:bodyPr wrap="square">
            <a:spAutoFit/>
          </a:bodyPr>
          <a:lstStyle/>
          <a:p>
            <a:pPr algn="just">
              <a:lnSpc>
                <a:spcPct val="115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Bài hát Tình bạn tuổi thơ có sắc thái vui tươi, tiết tấu bài hơi nhanh có nội dung tình bạn tuổi thơ đẹp của các bạn học sinh thật thơ mộng dừ xa nhau nhưng kỷ niệm vẫn đong đầy</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1876925" y="1191317"/>
            <a:ext cx="10010275" cy="2215991"/>
          </a:xfrm>
          <a:prstGeom prst="rect">
            <a:avLst/>
          </a:prstGeom>
        </p:spPr>
        <p:txBody>
          <a:bodyPr wrap="square">
            <a:spAutoFit/>
          </a:bodyPr>
          <a:lstStyle/>
          <a:p>
            <a:pPr algn="just">
              <a:lnSpc>
                <a:spcPct val="115000"/>
              </a:lnSpc>
              <a:spcAft>
                <a:spcPts val="80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 Nhạc </a:t>
            </a:r>
            <a:r>
              <a:rPr lang="en-US" sz="2400" dirty="0">
                <a:latin typeface="Times New Roman" panose="02020603050405020304" pitchFamily="18" charset="0"/>
                <a:ea typeface="Arial" panose="020B0604020202020204" pitchFamily="34" charset="0"/>
                <a:cs typeface="Times New Roman" panose="02020603050405020304" pitchFamily="18" charset="0"/>
              </a:rPr>
              <a:t>sĩ Nguyễn Quốc Việt sinh năm 1962 tại Sài Gòn – nay là Thành phố Hồ Chí Minh. Ông là hội viên của Hội Nhạc sĩ của Thành phố. Ông đã có những sáng tác cho lứa tuổi thiếu nhi được các em yêu thích, có thể kể đến một vài ca khúc như: Âm nhạc không có tuổi, Ông già Noel, Mẹ là quê hương, Vào bếp đi con, Tình bạn tuổi thơ,…</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64095"/>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05" y="154546"/>
            <a:ext cx="9660006" cy="6490953"/>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905" y="-30052"/>
            <a:ext cx="609600" cy="609600"/>
          </a:xfrm>
          <a:prstGeom prst="rect">
            <a:avLst/>
          </a:prstGeom>
        </p:spPr>
      </p:pic>
    </p:spTree>
    <p:extLst>
      <p:ext uri="{BB962C8B-B14F-4D97-AF65-F5344CB8AC3E}">
        <p14:creationId xmlns:p14="http://schemas.microsoft.com/office/powerpoint/2010/main" val="3750235989"/>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9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5234" y="275864"/>
            <a:ext cx="15840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Đọc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ca</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95234" y="1045467"/>
            <a:ext cx="10657870" cy="4457952"/>
          </a:xfrm>
          <a:prstGeom prst="rect">
            <a:avLst/>
          </a:prstGeom>
        </p:spPr>
        <p:txBody>
          <a:bodyPr wrap="square">
            <a:spAutoFit/>
          </a:bodyPr>
          <a:lstStyle/>
          <a:p>
            <a:pPr>
              <a:lnSpc>
                <a:spcPct val="150000"/>
              </a:lnSpc>
            </a:pPr>
            <a:r>
              <a:rPr lang="vi-VN" sz="2400" dirty="0" smtClean="0">
                <a:solidFill>
                  <a:srgbClr val="333333"/>
                </a:solidFill>
                <a:latin typeface="Times New Roman" panose="02020603050405020304" pitchFamily="18" charset="0"/>
                <a:cs typeface="Times New Roman" panose="02020603050405020304" pitchFamily="18" charset="0"/>
              </a:rPr>
              <a:t>Câu 1: Tình </a:t>
            </a:r>
            <a:r>
              <a:rPr lang="vi-VN" sz="2400" dirty="0">
                <a:solidFill>
                  <a:srgbClr val="333333"/>
                </a:solidFill>
                <a:latin typeface="Times New Roman" panose="02020603050405020304" pitchFamily="18" charset="0"/>
                <a:cs typeface="Times New Roman" panose="02020603050405020304" pitchFamily="18" charset="0"/>
              </a:rPr>
              <a:t>bạn tuổi thơ đẹp </a:t>
            </a:r>
            <a:r>
              <a:rPr lang="vi-VN" sz="2400" dirty="0" smtClean="0">
                <a:solidFill>
                  <a:srgbClr val="333333"/>
                </a:solidFill>
                <a:latin typeface="Times New Roman" panose="02020603050405020304" pitchFamily="18" charset="0"/>
                <a:cs typeface="Times New Roman" panose="02020603050405020304" pitchFamily="18" charset="0"/>
              </a:rPr>
              <a:t>lắm</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Quấn </a:t>
            </a:r>
            <a:r>
              <a:rPr lang="vi-VN" sz="2400" dirty="0">
                <a:solidFill>
                  <a:srgbClr val="333333"/>
                </a:solidFill>
                <a:latin typeface="Times New Roman" panose="02020603050405020304" pitchFamily="18" charset="0"/>
                <a:cs typeface="Times New Roman" panose="02020603050405020304" pitchFamily="18" charset="0"/>
              </a:rPr>
              <a:t>quýt bên nhau thật vui</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2: </a:t>
            </a:r>
            <a:r>
              <a:rPr lang="vi-VN" sz="2400" dirty="0" smtClean="0">
                <a:solidFill>
                  <a:srgbClr val="333333"/>
                </a:solidFill>
                <a:latin typeface="Times New Roman" panose="02020603050405020304" pitchFamily="18" charset="0"/>
                <a:cs typeface="Times New Roman" panose="02020603050405020304" pitchFamily="18" charset="0"/>
              </a:rPr>
              <a:t>Hồn </a:t>
            </a:r>
            <a:r>
              <a:rPr lang="vi-VN" sz="2400" dirty="0">
                <a:solidFill>
                  <a:srgbClr val="333333"/>
                </a:solidFill>
                <a:latin typeface="Times New Roman" panose="02020603050405020304" pitchFamily="18" charset="0"/>
                <a:cs typeface="Times New Roman" panose="02020603050405020304" pitchFamily="18" charset="0"/>
              </a:rPr>
              <a:t>nhiên như gió như </a:t>
            </a:r>
            <a:r>
              <a:rPr lang="vi-VN" sz="2400" dirty="0" smtClean="0">
                <a:solidFill>
                  <a:srgbClr val="333333"/>
                </a:solidFill>
                <a:latin typeface="Times New Roman" panose="02020603050405020304" pitchFamily="18" charset="0"/>
                <a:cs typeface="Times New Roman" panose="02020603050405020304" pitchFamily="18" charset="0"/>
              </a:rPr>
              <a:t>mây</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Tươi </a:t>
            </a:r>
            <a:r>
              <a:rPr lang="vi-VN" sz="2400" dirty="0">
                <a:solidFill>
                  <a:srgbClr val="333333"/>
                </a:solidFill>
                <a:latin typeface="Times New Roman" panose="02020603050405020304" pitchFamily="18" charset="0"/>
                <a:cs typeface="Times New Roman" panose="02020603050405020304" pitchFamily="18" charset="0"/>
              </a:rPr>
              <a:t>đẹp như bướm như hoa</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3: </a:t>
            </a:r>
            <a:r>
              <a:rPr lang="vi-VN" sz="2400" dirty="0" smtClean="0">
                <a:solidFill>
                  <a:srgbClr val="333333"/>
                </a:solidFill>
                <a:latin typeface="Times New Roman" panose="02020603050405020304" pitchFamily="18" charset="0"/>
                <a:cs typeface="Times New Roman" panose="02020603050405020304" pitchFamily="18" charset="0"/>
              </a:rPr>
              <a:t>Tình </a:t>
            </a:r>
            <a:r>
              <a:rPr lang="vi-VN" sz="2400" dirty="0">
                <a:solidFill>
                  <a:srgbClr val="333333"/>
                </a:solidFill>
                <a:latin typeface="Times New Roman" panose="02020603050405020304" pitchFamily="18" charset="0"/>
                <a:cs typeface="Times New Roman" panose="02020603050405020304" pitchFamily="18" charset="0"/>
              </a:rPr>
              <a:t>bạn chúng em đẹp </a:t>
            </a:r>
            <a:r>
              <a:rPr lang="vi-VN" sz="2400" dirty="0" smtClean="0">
                <a:solidFill>
                  <a:srgbClr val="333333"/>
                </a:solidFill>
                <a:latin typeface="Times New Roman" panose="02020603050405020304" pitchFamily="18" charset="0"/>
                <a:cs typeface="Times New Roman" panose="02020603050405020304" pitchFamily="18" charset="0"/>
              </a:rPr>
              <a:t>quá</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Gắn </a:t>
            </a:r>
            <a:r>
              <a:rPr lang="vi-VN" sz="2400" dirty="0">
                <a:solidFill>
                  <a:srgbClr val="333333"/>
                </a:solidFill>
                <a:latin typeface="Times New Roman" panose="02020603050405020304" pitchFamily="18" charset="0"/>
                <a:cs typeface="Times New Roman" panose="02020603050405020304" pitchFamily="18" charset="0"/>
              </a:rPr>
              <a:t>bó như cây với cành</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4: </a:t>
            </a:r>
            <a:r>
              <a:rPr lang="vi-VN" sz="2400" dirty="0" smtClean="0">
                <a:solidFill>
                  <a:srgbClr val="333333"/>
                </a:solidFill>
                <a:latin typeface="Times New Roman" panose="02020603050405020304" pitchFamily="18" charset="0"/>
                <a:cs typeface="Times New Roman" panose="02020603050405020304" pitchFamily="18" charset="0"/>
              </a:rPr>
              <a:t>Yêu </a:t>
            </a:r>
            <a:r>
              <a:rPr lang="vi-VN" sz="2400" dirty="0">
                <a:solidFill>
                  <a:srgbClr val="333333"/>
                </a:solidFill>
                <a:latin typeface="Times New Roman" panose="02020603050405020304" pitchFamily="18" charset="0"/>
                <a:cs typeface="Times New Roman" panose="02020603050405020304" pitchFamily="18" charset="0"/>
              </a:rPr>
              <a:t>mến nhau như đàn </a:t>
            </a:r>
            <a:r>
              <a:rPr lang="vi-VN" sz="2400" dirty="0" smtClean="0">
                <a:solidFill>
                  <a:srgbClr val="333333"/>
                </a:solidFill>
                <a:latin typeface="Times New Roman" panose="02020603050405020304" pitchFamily="18" charset="0"/>
                <a:cs typeface="Times New Roman" panose="02020603050405020304" pitchFamily="18" charset="0"/>
              </a:rPr>
              <a:t>chim</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Ríu </a:t>
            </a:r>
            <a:r>
              <a:rPr lang="vi-VN" sz="2400" dirty="0">
                <a:solidFill>
                  <a:srgbClr val="333333"/>
                </a:solidFill>
                <a:latin typeface="Times New Roman" panose="02020603050405020304" pitchFamily="18" charset="0"/>
                <a:cs typeface="Times New Roman" panose="02020603050405020304" pitchFamily="18" charset="0"/>
              </a:rPr>
              <a:t>rít muôn ngàn chuyện vui</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5: </a:t>
            </a:r>
            <a:r>
              <a:rPr lang="vi-VN" sz="2400" dirty="0" smtClean="0">
                <a:solidFill>
                  <a:srgbClr val="333333"/>
                </a:solidFill>
                <a:latin typeface="Times New Roman" panose="02020603050405020304" pitchFamily="18" charset="0"/>
                <a:cs typeface="Times New Roman" panose="02020603050405020304" pitchFamily="18" charset="0"/>
              </a:rPr>
              <a:t>Tình </a:t>
            </a:r>
            <a:r>
              <a:rPr lang="vi-VN" sz="2400" dirty="0">
                <a:solidFill>
                  <a:srgbClr val="333333"/>
                </a:solidFill>
                <a:latin typeface="Times New Roman" panose="02020603050405020304" pitchFamily="18" charset="0"/>
                <a:cs typeface="Times New Roman" panose="02020603050405020304" pitchFamily="18" charset="0"/>
              </a:rPr>
              <a:t>bạn tuổi </a:t>
            </a:r>
            <a:r>
              <a:rPr lang="vi-VN" sz="2400" dirty="0" smtClean="0">
                <a:solidFill>
                  <a:srgbClr val="333333"/>
                </a:solidFill>
                <a:latin typeface="Times New Roman" panose="02020603050405020304" pitchFamily="18" charset="0"/>
                <a:cs typeface="Times New Roman" panose="02020603050405020304" pitchFamily="18" charset="0"/>
              </a:rPr>
              <a:t>thơ</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Đẹp </a:t>
            </a:r>
            <a:r>
              <a:rPr lang="vi-VN" sz="2400" dirty="0">
                <a:solidFill>
                  <a:srgbClr val="333333"/>
                </a:solidFill>
                <a:latin typeface="Times New Roman" panose="02020603050405020304" pitchFamily="18" charset="0"/>
                <a:cs typeface="Times New Roman" panose="02020603050405020304" pitchFamily="18" charset="0"/>
              </a:rPr>
              <a:t>như </a:t>
            </a:r>
            <a:r>
              <a:rPr lang="vi-VN" sz="2400" dirty="0" smtClean="0">
                <a:solidFill>
                  <a:srgbClr val="333333"/>
                </a:solidFill>
                <a:latin typeface="Times New Roman" panose="02020603050405020304" pitchFamily="18" charset="0"/>
                <a:cs typeface="Times New Roman" panose="02020603050405020304" pitchFamily="18" charset="0"/>
              </a:rPr>
              <a:t>giấc </a:t>
            </a:r>
            <a:r>
              <a:rPr lang="vi-VN" sz="2400" dirty="0">
                <a:solidFill>
                  <a:srgbClr val="333333"/>
                </a:solidFill>
                <a:latin typeface="Times New Roman" panose="02020603050405020304" pitchFamily="18" charset="0"/>
                <a:cs typeface="Times New Roman" panose="02020603050405020304" pitchFamily="18" charset="0"/>
              </a:rPr>
              <a:t>mơ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6: </a:t>
            </a:r>
            <a:r>
              <a:rPr lang="vi-VN" sz="2400" dirty="0" smtClean="0">
                <a:solidFill>
                  <a:srgbClr val="333333"/>
                </a:solidFill>
                <a:latin typeface="Times New Roman" panose="02020603050405020304" pitchFamily="18" charset="0"/>
                <a:cs typeface="Times New Roman" panose="02020603050405020304" pitchFamily="18" charset="0"/>
              </a:rPr>
              <a:t>Tình </a:t>
            </a:r>
            <a:r>
              <a:rPr lang="vi-VN" sz="2400" dirty="0">
                <a:solidFill>
                  <a:srgbClr val="333333"/>
                </a:solidFill>
                <a:latin typeface="Times New Roman" panose="02020603050405020304" pitchFamily="18" charset="0"/>
                <a:cs typeface="Times New Roman" panose="02020603050405020304" pitchFamily="18" charset="0"/>
              </a:rPr>
              <a:t>bạn tuổi </a:t>
            </a:r>
            <a:r>
              <a:rPr lang="vi-VN" sz="2400" dirty="0" smtClean="0">
                <a:solidFill>
                  <a:srgbClr val="333333"/>
                </a:solidFill>
                <a:latin typeface="Times New Roman" panose="02020603050405020304" pitchFamily="18" charset="0"/>
                <a:cs typeface="Times New Roman" panose="02020603050405020304" pitchFamily="18" charset="0"/>
              </a:rPr>
              <a:t>thơ</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Thắm </a:t>
            </a:r>
            <a:r>
              <a:rPr lang="vi-VN" sz="2400" dirty="0">
                <a:solidFill>
                  <a:srgbClr val="333333"/>
                </a:solidFill>
                <a:latin typeface="Times New Roman" panose="02020603050405020304" pitchFamily="18" charset="0"/>
                <a:cs typeface="Times New Roman" panose="02020603050405020304" pitchFamily="18" charset="0"/>
              </a:rPr>
              <a:t>hồng cuộc sống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7: </a:t>
            </a:r>
            <a:r>
              <a:rPr lang="vi-VN" sz="2400" dirty="0" smtClean="0">
                <a:solidFill>
                  <a:srgbClr val="333333"/>
                </a:solidFill>
                <a:latin typeface="Times New Roman" panose="02020603050405020304" pitchFamily="18" charset="0"/>
                <a:cs typeface="Times New Roman" panose="02020603050405020304" pitchFamily="18" charset="0"/>
              </a:rPr>
              <a:t>Mai </a:t>
            </a:r>
            <a:r>
              <a:rPr lang="vi-VN" sz="2400" dirty="0">
                <a:solidFill>
                  <a:srgbClr val="333333"/>
                </a:solidFill>
                <a:latin typeface="Times New Roman" panose="02020603050405020304" pitchFamily="18" charset="0"/>
                <a:cs typeface="Times New Roman" panose="02020603050405020304" pitchFamily="18" charset="0"/>
              </a:rPr>
              <a:t>đây chúng em lớn </a:t>
            </a:r>
            <a:r>
              <a:rPr lang="vi-VN" sz="2400" dirty="0" smtClean="0">
                <a:solidFill>
                  <a:srgbClr val="333333"/>
                </a:solidFill>
                <a:latin typeface="Times New Roman" panose="02020603050405020304" pitchFamily="18" charset="0"/>
                <a:cs typeface="Times New Roman" panose="02020603050405020304" pitchFamily="18" charset="0"/>
              </a:rPr>
              <a:t>lên</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Dù </a:t>
            </a:r>
            <a:r>
              <a:rPr lang="vi-VN" sz="2400" dirty="0">
                <a:solidFill>
                  <a:srgbClr val="333333"/>
                </a:solidFill>
                <a:latin typeface="Times New Roman" panose="02020603050405020304" pitchFamily="18" charset="0"/>
                <a:cs typeface="Times New Roman" panose="02020603050405020304" pitchFamily="18" charset="0"/>
              </a:rPr>
              <a:t>cách xa nhau bốn phương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8: </a:t>
            </a:r>
            <a:r>
              <a:rPr lang="vi-VN" sz="2400" dirty="0" smtClean="0">
                <a:solidFill>
                  <a:srgbClr val="333333"/>
                </a:solidFill>
                <a:latin typeface="Times New Roman" panose="02020603050405020304" pitchFamily="18" charset="0"/>
                <a:cs typeface="Times New Roman" panose="02020603050405020304" pitchFamily="18" charset="0"/>
              </a:rPr>
              <a:t>Lòng </a:t>
            </a:r>
            <a:r>
              <a:rPr lang="vi-VN" sz="2400" dirty="0">
                <a:solidFill>
                  <a:srgbClr val="333333"/>
                </a:solidFill>
                <a:latin typeface="Times New Roman" panose="02020603050405020304" pitchFamily="18" charset="0"/>
                <a:cs typeface="Times New Roman" panose="02020603050405020304" pitchFamily="18" charset="0"/>
              </a:rPr>
              <a:t>em vẫn luôn nhớ </a:t>
            </a:r>
            <a:r>
              <a:rPr lang="vi-VN" sz="2400" dirty="0" smtClean="0">
                <a:solidFill>
                  <a:srgbClr val="333333"/>
                </a:solidFill>
                <a:latin typeface="Times New Roman" panose="02020603050405020304" pitchFamily="18" charset="0"/>
                <a:cs typeface="Times New Roman" panose="02020603050405020304" pitchFamily="18" charset="0"/>
              </a:rPr>
              <a:t>hoài</a:t>
            </a:r>
            <a:r>
              <a:rPr lang="vi-VN"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Bao </a:t>
            </a:r>
            <a:r>
              <a:rPr lang="vi-VN" sz="2400" dirty="0">
                <a:solidFill>
                  <a:srgbClr val="333333"/>
                </a:solidFill>
                <a:latin typeface="Times New Roman" panose="02020603050405020304" pitchFamily="18" charset="0"/>
                <a:cs typeface="Times New Roman" panose="02020603050405020304" pitchFamily="18" charset="0"/>
              </a:rPr>
              <a:t>kỹ niệm đẹp tình bạn tuổi thơ</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843507"/>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8347" y="1391411"/>
            <a:ext cx="8460521" cy="1162218"/>
          </a:xfrm>
          <a:prstGeom prst="rect">
            <a:avLst/>
          </a:prstGeom>
        </p:spPr>
      </p:pic>
      <p:sp>
        <p:nvSpPr>
          <p:cNvPr id="10" name="Rectangle 9"/>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726674" y="339468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8783" y="3249784"/>
            <a:ext cx="8490085" cy="990286"/>
          </a:xfrm>
          <a:prstGeom prst="rect">
            <a:avLst/>
          </a:prstGeom>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993951" y="1758776"/>
            <a:ext cx="609600" cy="609600"/>
          </a:xfrm>
          <a:prstGeom prst="rect">
            <a:avLst/>
          </a:prstGeom>
        </p:spPr>
      </p:pic>
      <p:pic>
        <p:nvPicPr>
          <p:cNvPr id="5"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58747" y="3394689"/>
            <a:ext cx="609600" cy="609600"/>
          </a:xfrm>
          <a:prstGeom prst="rect">
            <a:avLst/>
          </a:prstGeom>
        </p:spPr>
      </p:pic>
    </p:spTree>
    <p:extLst>
      <p:ext uri="{BB962C8B-B14F-4D97-AF65-F5344CB8AC3E}">
        <p14:creationId xmlns:p14="http://schemas.microsoft.com/office/powerpoint/2010/main" val="4016416515"/>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796"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3" name="Rectangle 12"/>
          <p:cNvSpPr/>
          <p:nvPr/>
        </p:nvSpPr>
        <p:spPr>
          <a:xfrm>
            <a:off x="9110547"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1854" y="1388560"/>
            <a:ext cx="9569892" cy="2547819"/>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250" y="4386504"/>
            <a:ext cx="609600" cy="609600"/>
          </a:xfrm>
          <a:prstGeom prst="rect">
            <a:avLst/>
          </a:prstGeom>
        </p:spPr>
      </p:pic>
    </p:spTree>
    <p:extLst>
      <p:ext uri="{BB962C8B-B14F-4D97-AF65-F5344CB8AC3E}">
        <p14:creationId xmlns:p14="http://schemas.microsoft.com/office/powerpoint/2010/main" val="1162874423"/>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8088" y="1563074"/>
            <a:ext cx="8187901" cy="103520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5822" y="3158137"/>
            <a:ext cx="8200168" cy="1003217"/>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7734" y="1710910"/>
            <a:ext cx="609600" cy="609600"/>
          </a:xfrm>
          <a:prstGeom prst="rect">
            <a:avLst/>
          </a:prstGeom>
        </p:spPr>
      </p:pic>
      <p:pic>
        <p:nvPicPr>
          <p:cNvPr id="1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93951" y="3301654"/>
            <a:ext cx="609600" cy="609600"/>
          </a:xfrm>
          <a:prstGeom prst="rect">
            <a:avLst/>
          </a:prstGeom>
        </p:spPr>
      </p:pic>
    </p:spTree>
    <p:extLst>
      <p:ext uri="{BB962C8B-B14F-4D97-AF65-F5344CB8AC3E}">
        <p14:creationId xmlns:p14="http://schemas.microsoft.com/office/powerpoint/2010/main" val="1487069546"/>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3265</TotalTime>
  <Words>249</Words>
  <Application>Microsoft Office PowerPoint</Application>
  <PresentationFormat>Custom</PresentationFormat>
  <Paragraphs>27</Paragraphs>
  <Slides>19</Slides>
  <Notes>0</Notes>
  <HiddenSlides>0</HiddenSlides>
  <MMClips>20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196</cp:revision>
  <dcterms:created xsi:type="dcterms:W3CDTF">2022-07-19T08:03:09Z</dcterms:created>
  <dcterms:modified xsi:type="dcterms:W3CDTF">2024-02-21T09:06:22Z</dcterms:modified>
</cp:coreProperties>
</file>