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87" r:id="rId3"/>
    <p:sldId id="288" r:id="rId4"/>
    <p:sldId id="289" r:id="rId5"/>
    <p:sldId id="313" r:id="rId6"/>
    <p:sldId id="291" r:id="rId7"/>
    <p:sldId id="292" r:id="rId8"/>
    <p:sldId id="321" r:id="rId9"/>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5E7"/>
    <a:srgbClr val="D24CDC"/>
    <a:srgbClr val="BD8E79"/>
    <a:srgbClr val="B37D65"/>
    <a:srgbClr val="8F5D47"/>
    <a:srgbClr val="B43C00"/>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78" d="100"/>
          <a:sy n="78" d="100"/>
        </p:scale>
        <p:origin x="1026" y="8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5/6/2024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GV đọc</a:t>
            </a:r>
            <a:r>
              <a:rPr lang="en-US" baseline="0" smtClean="0"/>
              <a:t> mẫu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Tuỳ</a:t>
            </a:r>
            <a:r>
              <a:rPr lang="en-US" baseline="0" smtClean="0"/>
              <a:t> vùng miền, GV điều chỉnh phân tích lỗi thường gặp nhé. Do em ở Đà Nẵng nên đang phân tích lỗi thường gặp của HS ĐN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85178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HS đọc</a:t>
            </a:r>
            <a:r>
              <a:rPr lang="en-US" baseline="0" smtClean="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HS đọc</a:t>
            </a:r>
            <a:r>
              <a:rPr lang="en-US" baseline="0" smtClean="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90121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5/6/2024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1606634" y="2844150"/>
            <a:ext cx="1060560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350330" y="2772888"/>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884751" y="893085"/>
            <a:ext cx="10412993"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340914" y="2952182"/>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4</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884751" y="3026782"/>
            <a:ext cx="8781661" cy="1434669"/>
          </a:xfrm>
          <a:prstGeom prst="rect">
            <a:avLst/>
          </a:prstGeom>
          <a:noFill/>
        </p:spPr>
        <p:txBody>
          <a:bodyPr wrap="square" lIns="110154" tIns="55077" rIns="110154" bIns="55077" rtlCol="0">
            <a:spAutoFit/>
          </a:bodyPr>
          <a:lstStyle/>
          <a:p>
            <a:pPr algn="ctr"/>
            <a:r>
              <a:rPr lang="en-US" sz="4300" b="1" dirty="0" smtClean="0">
                <a:solidFill>
                  <a:srgbClr val="A71FB1"/>
                </a:solidFill>
                <a:latin typeface="Arial-Rounded" pitchFamily="34" charset="0"/>
                <a:ea typeface="Arial-Rounded" pitchFamily="34" charset="0"/>
                <a:cs typeface="Arial-Rounded" pitchFamily="34" charset="0"/>
              </a:rPr>
              <a:t>RUỘNG BẬC THANG Ở SA PA</a:t>
            </a:r>
          </a:p>
          <a:p>
            <a:pPr algn="ctr"/>
            <a:r>
              <a:rPr lang="en-US" sz="4300" b="1" dirty="0" smtClean="0">
                <a:solidFill>
                  <a:srgbClr val="A71FB1"/>
                </a:solidFill>
                <a:latin typeface="Arial-Rounded" pitchFamily="34" charset="0"/>
                <a:ea typeface="Arial-Rounded" pitchFamily="34" charset="0"/>
                <a:cs typeface="Arial-Rounded" pitchFamily="34" charset="0"/>
              </a:rPr>
              <a:t>( </a:t>
            </a:r>
            <a:r>
              <a:rPr lang="en-US" sz="4300" b="1" dirty="0" err="1" smtClean="0">
                <a:solidFill>
                  <a:srgbClr val="A71FB1"/>
                </a:solidFill>
                <a:latin typeface="Arial-Rounded" pitchFamily="34" charset="0"/>
                <a:ea typeface="Arial-Rounded" pitchFamily="34" charset="0"/>
                <a:cs typeface="Arial-Rounded" pitchFamily="34" charset="0"/>
              </a:rPr>
              <a:t>Tiết</a:t>
            </a:r>
            <a:r>
              <a:rPr lang="en-US" sz="4300" b="1" dirty="0" smtClean="0">
                <a:solidFill>
                  <a:srgbClr val="A71FB1"/>
                </a:solidFill>
                <a:latin typeface="Arial-Rounded" pitchFamily="34" charset="0"/>
                <a:ea typeface="Arial-Rounded" pitchFamily="34" charset="0"/>
                <a:cs typeface="Arial-Rounded" pitchFamily="34" charset="0"/>
              </a:rPr>
              <a:t> 1)</a:t>
            </a:r>
            <a:endParaRPr lang="en-US" sz="4300" b="1" dirty="0">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389"/>
          <a:stretch/>
        </p:blipFill>
        <p:spPr>
          <a:xfrm>
            <a:off x="4951412" y="4527653"/>
            <a:ext cx="3219595" cy="2242394"/>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8846" y="350523"/>
            <a:ext cx="11486274" cy="557403"/>
          </a:xfrm>
          <a:prstGeom prst="rect">
            <a:avLst/>
          </a:prstGeom>
          <a:noFill/>
        </p:spPr>
        <p:txBody>
          <a:bodyPr wrap="square" lIns="110048" tIns="55026" rIns="110048" bIns="55026" rtlCol="0">
            <a:spAutoFit/>
          </a:bodyPr>
          <a:lstStyle/>
          <a:p>
            <a:pPr algn="just"/>
            <a:r>
              <a:rPr lang="en-US" sz="2900" b="1">
                <a:latin typeface="Arial" pitchFamily="34" charset="0"/>
                <a:ea typeface="Arial-Rounded" pitchFamily="34" charset="0"/>
                <a:cs typeface="Arial" pitchFamily="34" charset="0"/>
              </a:rPr>
              <a:t>Quan sát tranh vẽ cảnh </a:t>
            </a:r>
            <a:r>
              <a:rPr lang="en-US" sz="2900" b="1" smtClean="0">
                <a:latin typeface="Arial" pitchFamily="34" charset="0"/>
                <a:ea typeface="Arial-Rounded" pitchFamily="34" charset="0"/>
                <a:cs typeface="Arial" pitchFamily="34" charset="0"/>
              </a:rPr>
              <a:t>vùng cao</a:t>
            </a:r>
            <a:endParaRPr lang="en-US" sz="2900" b="1">
              <a:latin typeface="Arial" pitchFamily="34" charset="0"/>
              <a:ea typeface="Arial-Rounded" pitchFamily="34" charset="0"/>
              <a:cs typeface="Arial" pitchFamily="34" charset="0"/>
            </a:endParaRPr>
          </a:p>
        </p:txBody>
      </p:sp>
      <p:sp>
        <p:nvSpPr>
          <p:cNvPr id="6" name="Oval 5"/>
          <p:cNvSpPr/>
          <p:nvPr/>
        </p:nvSpPr>
        <p:spPr>
          <a:xfrm>
            <a:off x="279327" y="251810"/>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1</a:t>
            </a:r>
          </a:p>
        </p:txBody>
      </p:sp>
      <p:sp>
        <p:nvSpPr>
          <p:cNvPr id="7" name="TextBox 6"/>
          <p:cNvSpPr txBox="1"/>
          <p:nvPr/>
        </p:nvSpPr>
        <p:spPr>
          <a:xfrm>
            <a:off x="1042577" y="901321"/>
            <a:ext cx="10614435" cy="1003679"/>
          </a:xfrm>
          <a:prstGeom prst="rect">
            <a:avLst/>
          </a:prstGeom>
          <a:noFill/>
        </p:spPr>
        <p:txBody>
          <a:bodyPr wrap="square" lIns="110048" tIns="55026" rIns="110048" bIns="55026" rtlCol="0">
            <a:spAutoFit/>
          </a:bodyPr>
          <a:lstStyle/>
          <a:p>
            <a:pPr marL="551050" indent="-551050" algn="just">
              <a:buAutoNum type="alphaLcPeriod"/>
            </a:pPr>
            <a:r>
              <a:rPr lang="en-US" sz="2900" smtClean="0">
                <a:latin typeface="Arial" pitchFamily="34" charset="0"/>
                <a:ea typeface="Arial-Rounded" pitchFamily="34" charset="0"/>
                <a:cs typeface="Arial" pitchFamily="34" charset="0"/>
              </a:rPr>
              <a:t>Hình ảnh nào trong tranh khiến em chú ý nhất?</a:t>
            </a:r>
            <a:endParaRPr lang="en-US" sz="2900">
              <a:latin typeface="Arial" pitchFamily="34" charset="0"/>
              <a:ea typeface="Arial-Rounded" pitchFamily="34" charset="0"/>
              <a:cs typeface="Arial" pitchFamily="34" charset="0"/>
            </a:endParaRPr>
          </a:p>
          <a:p>
            <a:pPr marL="551050" indent="-551050" algn="just">
              <a:buAutoNum type="alphaLcPeriod"/>
            </a:pPr>
            <a:r>
              <a:rPr lang="en-US" sz="2900" smtClean="0">
                <a:latin typeface="Arial" pitchFamily="34" charset="0"/>
                <a:ea typeface="Arial-Rounded" pitchFamily="34" charset="0"/>
                <a:cs typeface="Arial" pitchFamily="34" charset="0"/>
              </a:rPr>
              <a:t>Em có thích cảnh vật trong tranh hay không? Vì sao?</a:t>
            </a:r>
            <a:endParaRPr lang="en-US" sz="29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3" t="29687" r="10407" b="35156"/>
          <a:stretch/>
        </p:blipFill>
        <p:spPr bwMode="auto">
          <a:xfrm>
            <a:off x="253352" y="2476500"/>
            <a:ext cx="11859274" cy="28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Kỳ vĩ ruộng bậc thang Sa Pa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130425"/>
            <a:ext cx="7324788" cy="457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436" y="2149475"/>
            <a:ext cx="6798389" cy="4594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ộng bậc thang Sapa - Danh thắng kỳ vĩ của núi rừng vùng cao Tây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 y="2103430"/>
            <a:ext cx="6239942" cy="4640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ộng bậc thang Sapa là gì? ở đâu? Ruộng bậc thang đẹp nhất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046" y="2084380"/>
            <a:ext cx="8937779" cy="4678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ẹp Lộng lẫy ruộng bậc thang ở Sapa | Mercit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92" y="2099945"/>
            <a:ext cx="7442168" cy="477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651" y="163891"/>
            <a:ext cx="1546688" cy="634347"/>
          </a:xfrm>
          <a:prstGeom prst="rect">
            <a:avLst/>
          </a:prstGeom>
          <a:noFill/>
        </p:spPr>
        <p:txBody>
          <a:bodyPr wrap="square" lIns="110048" tIns="55026" rIns="110048" bIns="55026" rtlCol="0">
            <a:spAutoFit/>
          </a:bodyPr>
          <a:lstStyle/>
          <a:p>
            <a:pPr algn="just"/>
            <a:r>
              <a:rPr lang="en-US" sz="3400" b="1">
                <a:latin typeface="Arial" pitchFamily="34" charset="0"/>
                <a:ea typeface="Arial-Rounded" pitchFamily="34" charset="0"/>
                <a:cs typeface="Arial" pitchFamily="34" charset="0"/>
              </a:rPr>
              <a:t>Đọc</a:t>
            </a:r>
          </a:p>
        </p:txBody>
      </p:sp>
      <p:grpSp>
        <p:nvGrpSpPr>
          <p:cNvPr id="7" name="Group 6"/>
          <p:cNvGrpSpPr/>
          <p:nvPr/>
        </p:nvGrpSpPr>
        <p:grpSpPr>
          <a:xfrm>
            <a:off x="176025" y="533400"/>
            <a:ext cx="11865637" cy="6173690"/>
            <a:chOff x="117764" y="86530"/>
            <a:chExt cx="8901546" cy="4630267"/>
          </a:xfrm>
          <a:solidFill>
            <a:schemeClr val="bg1"/>
          </a:solidFill>
        </p:grpSpPr>
        <p:sp>
          <p:nvSpPr>
            <p:cNvPr id="4" name="TextBox 3"/>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5" name="TextBox 4"/>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mùa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sp>
        <p:nvSpPr>
          <p:cNvPr id="6" name="Oval 5"/>
          <p:cNvSpPr/>
          <p:nvPr/>
        </p:nvSpPr>
        <p:spPr>
          <a:xfrm>
            <a:off x="156978" y="76201"/>
            <a:ext cx="812588" cy="8128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9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6025" y="533400"/>
            <a:ext cx="11865637" cy="6173690"/>
            <a:chOff x="117764" y="86530"/>
            <a:chExt cx="8901546" cy="4630267"/>
          </a:xfrm>
          <a:solidFill>
            <a:schemeClr val="bg1"/>
          </a:solidFill>
        </p:grpSpPr>
        <p:sp>
          <p:nvSpPr>
            <p:cNvPr id="15" name="TextBox 14"/>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16" name="TextBox 15"/>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mùa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cxnSp>
        <p:nvCxnSpPr>
          <p:cNvPr id="5" name="Straight Connector 4"/>
          <p:cNvCxnSpPr/>
          <p:nvPr/>
        </p:nvCxnSpPr>
        <p:spPr>
          <a:xfrm flipH="1">
            <a:off x="6014196" y="3429000"/>
            <a:ext cx="1528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64337" y="2343150"/>
            <a:ext cx="1264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49486" y="3929742"/>
            <a:ext cx="20789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831507" y="1179597"/>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2021" y="5562600"/>
            <a:ext cx="15921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694"/>
          <a:stretch/>
        </p:blipFill>
        <p:spPr>
          <a:xfrm flipH="1">
            <a:off x="727321" y="2335582"/>
            <a:ext cx="3413334" cy="3292189"/>
          </a:xfrm>
          <a:prstGeom prst="rect">
            <a:avLst/>
          </a:prstGeom>
        </p:spPr>
      </p:pic>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b</a:t>
              </a:r>
              <a:r>
                <a:rPr lang="en-US" altLang="zh-CN" sz="4300" smtClean="0">
                  <a:solidFill>
                    <a:schemeClr val="accent1"/>
                  </a:solidFill>
                  <a:latin typeface="Arial" pitchFamily="34" charset="0"/>
                  <a:ea typeface="微软雅黑" pitchFamily="34" charset="-122"/>
                  <a:cs typeface="Arial" pitchFamily="34" charset="0"/>
                </a:rPr>
                <a:t>ậc thang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rực rỡ</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3"/>
                  </a:solidFill>
                  <a:latin typeface="Arial" pitchFamily="34" charset="0"/>
                  <a:ea typeface="微软雅黑" pitchFamily="34" charset="-122"/>
                  <a:cs typeface="Arial" pitchFamily="34" charset="0"/>
                </a:rPr>
                <a:t>m</a:t>
              </a:r>
              <a:r>
                <a:rPr lang="en-US" altLang="zh-CN" sz="4300" smtClean="0">
                  <a:solidFill>
                    <a:schemeClr val="accent3"/>
                  </a:solidFill>
                  <a:latin typeface="Arial" pitchFamily="34" charset="0"/>
                  <a:ea typeface="微软雅黑" pitchFamily="34" charset="-122"/>
                  <a:cs typeface="Arial" pitchFamily="34" charset="0"/>
                </a:rPr>
                <a:t>ặt đất</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hương lúa</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H’mông</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spTree>
    <p:extLst>
      <p:ext uri="{BB962C8B-B14F-4D97-AF65-F5344CB8AC3E}">
        <p14:creationId xmlns:p14="http://schemas.microsoft.com/office/powerpoint/2010/main" val="64850563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tao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mùa lúa chín, khách du lịch có dịp ngắm nhìn vẻ đẹp rực rỡ của những khu ruộng bậc thang.</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Nhìn xa, chúng giống như những bậc thang khổng lồ.</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Từng bậc, từng bậc như nối mặt đất với bầu trời.</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r>
                <a:rPr lang="en-US" sz="3500" smtClean="0">
                  <a:solidFill>
                    <a:srgbClr val="FF0000"/>
                  </a:solidFill>
                  <a:latin typeface="Arial" pitchFamily="34" charset="0"/>
                  <a:ea typeface="Arial-Rounded" pitchFamily="34" charset="0"/>
                  <a:cs typeface="Arial" pitchFamily="34" charset="0"/>
                </a:rPr>
                <a:t>//</a:t>
              </a:r>
              <a:endParaRPr lang="en-US" sz="3500" smtClean="0">
                <a:latin typeface="Arial" pitchFamily="34" charset="0"/>
                <a:ea typeface="Arial-Rounded" pitchFamily="34" charset="0"/>
                <a:cs typeface="Arial" pitchFamily="34" charset="0"/>
              </a:endParaRP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a:t>
              </a:r>
              <a:r>
                <a:rPr lang="en-US" sz="3500"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Chúng được tạo nên bởi đôi bàn tay chăm chỉ, cần mẫn của những người H’mông, Dao, Hà Nhì, … sống ở đây.</a:t>
              </a:r>
              <a:r>
                <a:rPr lang="en-US" sz="3500" smtClean="0">
                  <a:solidFill>
                    <a:srgbClr val="FF0000"/>
                  </a:solidFill>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3386" y="655649"/>
            <a:ext cx="5891265" cy="711305"/>
          </a:xfrm>
          <a:prstGeom prst="rect">
            <a:avLst/>
          </a:prstGeom>
          <a:solidFill>
            <a:schemeClr val="bg1"/>
          </a:solidFill>
          <a:ln>
            <a:solidFill>
              <a:srgbClr val="AD27B7"/>
            </a:solidFill>
          </a:ln>
        </p:spPr>
        <p:txBody>
          <a:bodyPr wrap="square" lIns="110063" tIns="55033" rIns="110063" bIns="55033" rtlCol="0">
            <a:spAutoFit/>
          </a:bodyPr>
          <a:lstStyle/>
          <a:p>
            <a:pPr algn="ctr"/>
            <a:r>
              <a:rPr lang="en-US" sz="3900" b="1">
                <a:latin typeface="Arial" pitchFamily="34" charset="0"/>
                <a:ea typeface="Arial-Rounded" pitchFamily="34" charset="0"/>
                <a:cs typeface="Arial" pitchFamily="34" charset="0"/>
              </a:rPr>
              <a:t>Luyện đọc câu dài:</a:t>
            </a:r>
          </a:p>
        </p:txBody>
      </p:sp>
      <p:sp>
        <p:nvSpPr>
          <p:cNvPr id="4" name="TextBox 3"/>
          <p:cNvSpPr txBox="1"/>
          <p:nvPr/>
        </p:nvSpPr>
        <p:spPr>
          <a:xfrm>
            <a:off x="575505" y="2311403"/>
            <a:ext cx="11207028" cy="2142466"/>
          </a:xfrm>
          <a:prstGeom prst="rect">
            <a:avLst/>
          </a:prstGeom>
          <a:solidFill>
            <a:schemeClr val="bg1"/>
          </a:solidFill>
        </p:spPr>
        <p:txBody>
          <a:bodyPr wrap="square" lIns="110063" tIns="55033" rIns="110063" bIns="55033" rtlCol="0">
            <a:spAutoFit/>
          </a:bodyPr>
          <a:lstStyle/>
          <a:p>
            <a:pPr algn="just"/>
            <a:r>
              <a:rPr lang="en-US" sz="3900">
                <a:latin typeface="Arial" pitchFamily="34" charset="0"/>
                <a:ea typeface="Arial-Rounded" pitchFamily="34" charset="0"/>
                <a:cs typeface="Arial" pitchFamily="34" charset="0"/>
              </a:rPr>
              <a:t>	</a:t>
            </a:r>
            <a:r>
              <a:rPr lang="en-US" sz="3900" smtClean="0">
                <a:latin typeface="Arial" pitchFamily="34" charset="0"/>
                <a:ea typeface="Arial-Rounded" pitchFamily="34" charset="0"/>
                <a:cs typeface="Arial" pitchFamily="34" charset="0"/>
              </a:rPr>
              <a:t>Nhìn xa, chúng giống như </a:t>
            </a:r>
            <a:r>
              <a:rPr lang="en-US" sz="4400">
                <a:latin typeface="Arial" pitchFamily="34" charset="0"/>
                <a:ea typeface="Arial-Rounded" pitchFamily="34" charset="0"/>
                <a:cs typeface="Arial" pitchFamily="34" charset="0"/>
              </a:rPr>
              <a:t>những bậc thang khổng lồ</a:t>
            </a:r>
            <a:r>
              <a:rPr lang="en-US" sz="4400" smtClean="0">
                <a:latin typeface="Arial" pitchFamily="34" charset="0"/>
                <a:ea typeface="Arial-Rounded" pitchFamily="34" charset="0"/>
                <a:cs typeface="Arial" pitchFamily="34" charset="0"/>
              </a:rPr>
              <a:t>. </a:t>
            </a:r>
            <a:r>
              <a:rPr lang="en-US" sz="4400">
                <a:latin typeface="Arial" pitchFamily="34" charset="0"/>
                <a:ea typeface="Arial-Rounded" pitchFamily="34" charset="0"/>
                <a:cs typeface="Arial" pitchFamily="34" charset="0"/>
              </a:rPr>
              <a:t>Từng bậc, từng bậc như nối mặt đất với bầu </a:t>
            </a:r>
            <a:r>
              <a:rPr lang="en-US" sz="4400" smtClean="0">
                <a:latin typeface="Arial" pitchFamily="34" charset="0"/>
                <a:ea typeface="Arial-Rounded" pitchFamily="34" charset="0"/>
                <a:cs typeface="Arial" pitchFamily="34" charset="0"/>
              </a:rPr>
              <a:t>trời. </a:t>
            </a:r>
            <a:endParaRPr lang="en-US" sz="3900">
              <a:latin typeface="Arial" pitchFamily="34" charset="0"/>
              <a:ea typeface="Arial-Rounded" pitchFamily="34" charset="0"/>
              <a:cs typeface="Arial" pitchFamily="34" charset="0"/>
            </a:endParaRPr>
          </a:p>
        </p:txBody>
      </p:sp>
      <p:cxnSp>
        <p:nvCxnSpPr>
          <p:cNvPr id="11" name="Straight Connector 10"/>
          <p:cNvCxnSpPr/>
          <p:nvPr/>
        </p:nvCxnSpPr>
        <p:spPr>
          <a:xfrm flipH="1">
            <a:off x="9675812" y="3076069"/>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tao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mùa lúa chín, khách du lịch có dịp ngắm nhìn </a:t>
              </a:r>
              <a:r>
                <a:rPr lang="en-US" sz="3500" b="1" smtClean="0">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vẻ đẹp rực rỡ của những khu ruộng bậc thang. Nhìn xa, chúng giống như những bậc thang khổng lồ. Từng bậc, từng bậc </a:t>
              </a:r>
              <a:r>
                <a:rPr lang="en-US" sz="3500" b="1">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như nối mặt đất với bầu trời. Một màu vàng trải dài bất tận. Đâu </a:t>
              </a:r>
              <a:r>
                <a:rPr lang="en-US" sz="3500">
                  <a:latin typeface="Arial" pitchFamily="34" charset="0"/>
                  <a:ea typeface="Arial-Rounded" pitchFamily="34" charset="0"/>
                  <a:cs typeface="Arial" pitchFamily="34" charset="0"/>
                </a:rPr>
                <a:t>đ</a:t>
              </a:r>
              <a:r>
                <a:rPr lang="en-US" sz="3500" smtClean="0">
                  <a:latin typeface="Arial" pitchFamily="34" charset="0"/>
                  <a:ea typeface="Arial-Rounded" pitchFamily="34" charset="0"/>
                  <a:cs typeface="Arial" pitchFamily="34" charset="0"/>
                </a:rPr>
                <a:t>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a:t>
              </a:r>
              <a:r>
                <a:rPr lang="en-US" sz="3500" b="1">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đã có từ hàng trăm năm nay. Chúng được tạo nên bởi đôi bàn tay chăm chỉ, cần mẫn </a:t>
              </a:r>
              <a:r>
                <a:rPr lang="en-US" sz="3500" b="1">
                  <a:solidFill>
                    <a:srgbClr val="FF0000"/>
                  </a:solidFill>
                  <a:latin typeface="Arial" pitchFamily="34" charset="0"/>
                  <a:ea typeface="Arial-Rounded" pitchFamily="34" charset="0"/>
                  <a:cs typeface="Arial" pitchFamily="34" charset="0"/>
                </a:rPr>
                <a:t>/</a:t>
              </a:r>
              <a:r>
                <a:rPr lang="en-US" sz="3500" smtClean="0">
                  <a:latin typeface="Arial" pitchFamily="34" charset="0"/>
                  <a:ea typeface="Arial-Rounded" pitchFamily="34" charset="0"/>
                  <a:cs typeface="Arial" pitchFamily="34" charset="0"/>
                </a:rPr>
                <a:t>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9" name="Group 8"/>
          <p:cNvGrpSpPr/>
          <p:nvPr/>
        </p:nvGrpSpPr>
        <p:grpSpPr>
          <a:xfrm>
            <a:off x="684212" y="801644"/>
            <a:ext cx="555009" cy="555153"/>
            <a:chOff x="2578501" y="4400951"/>
            <a:chExt cx="609600" cy="609600"/>
          </a:xfrm>
        </p:grpSpPr>
        <p:sp>
          <p:nvSpPr>
            <p:cNvPr id="10" name="Oval 9"/>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1" name="Oval 10"/>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1</a:t>
              </a:r>
            </a:p>
          </p:txBody>
        </p:sp>
      </p:grpSp>
      <p:grpSp>
        <p:nvGrpSpPr>
          <p:cNvPr id="12" name="Group 11"/>
          <p:cNvGrpSpPr/>
          <p:nvPr/>
        </p:nvGrpSpPr>
        <p:grpSpPr>
          <a:xfrm>
            <a:off x="635189" y="3967945"/>
            <a:ext cx="555009" cy="555153"/>
            <a:chOff x="2578501" y="4400951"/>
            <a:chExt cx="609600" cy="609600"/>
          </a:xfrm>
        </p:grpSpPr>
        <p:sp>
          <p:nvSpPr>
            <p:cNvPr id="13" name="Oval 12"/>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Oval 13"/>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2</a:t>
              </a:r>
            </a:p>
          </p:txBody>
        </p:sp>
      </p:grpSp>
    </p:spTree>
    <p:extLst>
      <p:ext uri="{BB962C8B-B14F-4D97-AF65-F5344CB8AC3E}">
        <p14:creationId xmlns:p14="http://schemas.microsoft.com/office/powerpoint/2010/main" val="14447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213</Words>
  <Application>Microsoft Office PowerPoint</Application>
  <PresentationFormat>Custom</PresentationFormat>
  <Paragraphs>63</Paragraphs>
  <Slides>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微软雅黑</vt:lpstr>
      <vt:lpstr>宋体</vt:lpstr>
      <vt:lpstr>Aachen</vt:lpstr>
      <vt:lpstr>Arial</vt:lpstr>
      <vt:lpstr>Arial Rounded MT Bold</vt:lpstr>
      <vt:lpstr>Arial-Rounded</vt:lpstr>
      <vt:lpstr>Calibri</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cp:lastModifiedBy>
  <cp:revision>231</cp:revision>
  <dcterms:created xsi:type="dcterms:W3CDTF">2020-12-08T15:48:47Z</dcterms:created>
  <dcterms:modified xsi:type="dcterms:W3CDTF">2024-05-06T08:37:44Z</dcterms:modified>
</cp:coreProperties>
</file>