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8" r:id="rId2"/>
    <p:sldId id="284" r:id="rId3"/>
    <p:sldId id="280" r:id="rId4"/>
    <p:sldId id="276" r:id="rId5"/>
    <p:sldId id="268" r:id="rId6"/>
    <p:sldId id="282" r:id="rId7"/>
    <p:sldId id="277" r:id="rId8"/>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63D"/>
    <a:srgbClr val="F6BB00"/>
    <a:srgbClr val="A9DA74"/>
    <a:srgbClr val="EBF6F9"/>
    <a:srgbClr val="FBD6B7"/>
    <a:srgbClr val="E824B5"/>
    <a:srgbClr val="00DA63"/>
    <a:srgbClr val="0DFF7A"/>
    <a:srgbClr val="BEE395"/>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64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4/18/2024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tổ</a:t>
            </a:r>
            <a:r>
              <a:rPr lang="en-US" baseline="0" smtClean="0"/>
              <a:t> chức cho hs làm việc nhóm, vẽ sơ đồ tư duy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4/18/2024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facebook.com/groups/443096903751589"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2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011" y="819150"/>
            <a:ext cx="544988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4450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1354231" y="2152115"/>
            <a:ext cx="7219136"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85800"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smtClean="0">
                <a:solidFill>
                  <a:schemeClr val="accent6"/>
                </a:solidFill>
                <a:latin typeface="Arial Rounded MT Bold" pitchFamily="34" charset="0"/>
                <a:ea typeface="Arial-Rounded" pitchFamily="34" charset="0"/>
                <a:cs typeface="Times New Roman" pitchFamily="18" charset="0"/>
              </a:rPr>
              <a:t>7</a:t>
            </a:r>
            <a:endParaRPr lang="en-US" sz="6600" b="1">
              <a:solidFill>
                <a:schemeClr val="accent6"/>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828800" y="437711"/>
            <a:ext cx="7162800" cy="830948"/>
          </a:xfrm>
          <a:prstGeom prst="rect">
            <a:avLst/>
          </a:prstGeom>
          <a:noFill/>
        </p:spPr>
        <p:txBody>
          <a:bodyPr wrap="square" lIns="91391" tIns="45696" rIns="91391" bIns="45696" rtlCol="0">
            <a:spAutoFit/>
          </a:bodyPr>
          <a:lstStyle/>
          <a:p>
            <a:pPr algn="ctr"/>
            <a:r>
              <a:rPr lang="en-US" sz="4800" b="1" smtClean="0">
                <a:ln w="3175">
                  <a:solidFill>
                    <a:schemeClr val="bg1"/>
                  </a:solidFill>
                </a:ln>
                <a:solidFill>
                  <a:schemeClr val="bg1"/>
                </a:solidFill>
                <a:latin typeface="Arial-Rounded" pitchFamily="34" charset="0"/>
                <a:ea typeface="Arial-Rounded" pitchFamily="34" charset="0"/>
                <a:cs typeface="Arial-Rounded" pitchFamily="34" charset="0"/>
              </a:rPr>
              <a:t>THẾ GIỚI TRONG MẮT EM</a:t>
            </a:r>
            <a:endParaRPr lang="en-US" sz="48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716605"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1371600" y="2289089"/>
            <a:ext cx="6350566" cy="646282"/>
          </a:xfrm>
          <a:prstGeom prst="rect">
            <a:avLst/>
          </a:prstGeom>
          <a:noFill/>
        </p:spPr>
        <p:txBody>
          <a:bodyPr wrap="square" lIns="91391" tIns="45696" rIns="91391" bIns="45696" rtlCol="0">
            <a:spAutoFit/>
          </a:bodyPr>
          <a:lstStyle/>
          <a:p>
            <a:pPr algn="ctr"/>
            <a:r>
              <a:rPr lang="en-US" sz="3600" b="1" dirty="0" smtClean="0">
                <a:solidFill>
                  <a:srgbClr val="F68426"/>
                </a:solidFill>
                <a:latin typeface="Arial-Rounded" pitchFamily="34" charset="0"/>
                <a:ea typeface="Arial-Rounded" pitchFamily="34" charset="0"/>
                <a:cs typeface="Arial-Rounded" pitchFamily="34" charset="0"/>
              </a:rPr>
              <a:t>NGÀY MỚI BẮT ĐẦU</a:t>
            </a:r>
            <a:endParaRPr lang="en-US" sz="3600" b="1" dirty="0">
              <a:solidFill>
                <a:srgbClr val="F68426"/>
              </a:solidFill>
              <a:latin typeface="Arial-Rounded" pitchFamily="34" charset="0"/>
              <a:ea typeface="Arial-Rounded" pitchFamily="34" charset="0"/>
              <a:cs typeface="Arial-Rounded" pitchFamily="34" charset="0"/>
            </a:endParaRPr>
          </a:p>
        </p:txBody>
      </p:sp>
      <p:sp>
        <p:nvSpPr>
          <p:cNvPr id="22" name="TextBox 21"/>
          <p:cNvSpPr txBox="1"/>
          <p:nvPr/>
        </p:nvSpPr>
        <p:spPr>
          <a:xfrm>
            <a:off x="1433238" y="3197117"/>
            <a:ext cx="6350566" cy="646282"/>
          </a:xfrm>
          <a:prstGeom prst="rect">
            <a:avLst/>
          </a:prstGeom>
          <a:noFill/>
        </p:spPr>
        <p:txBody>
          <a:bodyPr wrap="square" lIns="91391" tIns="45696" rIns="91391" bIns="45696" rtlCol="0">
            <a:spAutoFit/>
          </a:bodyPr>
          <a:lstStyle/>
          <a:p>
            <a:pPr algn="ctr"/>
            <a:r>
              <a:rPr lang="en-US" sz="3600" b="1" dirty="0" smtClean="0">
                <a:solidFill>
                  <a:srgbClr val="F68426"/>
                </a:solidFill>
                <a:latin typeface="Arial-Rounded" pitchFamily="34" charset="0"/>
                <a:ea typeface="Arial-Rounded" pitchFamily="34" charset="0"/>
                <a:cs typeface="Arial-Rounded" pitchFamily="34" charset="0"/>
              </a:rPr>
              <a:t>(</a:t>
            </a:r>
            <a:r>
              <a:rPr lang="en-US" sz="3600" b="1" dirty="0" err="1" smtClean="0">
                <a:solidFill>
                  <a:srgbClr val="F68426"/>
                </a:solidFill>
                <a:latin typeface="Arial-Rounded" pitchFamily="34" charset="0"/>
                <a:ea typeface="Arial-Rounded" pitchFamily="34" charset="0"/>
                <a:cs typeface="Arial-Rounded" pitchFamily="34" charset="0"/>
              </a:rPr>
              <a:t>tiết</a:t>
            </a:r>
            <a:r>
              <a:rPr lang="en-US" sz="3600" b="1" dirty="0" smtClean="0">
                <a:solidFill>
                  <a:srgbClr val="F68426"/>
                </a:solidFill>
                <a:latin typeface="Arial-Rounded" pitchFamily="34" charset="0"/>
                <a:ea typeface="Arial-Rounded" pitchFamily="34" charset="0"/>
                <a:cs typeface="Arial-Rounded" pitchFamily="34" charset="0"/>
              </a:rPr>
              <a:t> 4)</a:t>
            </a:r>
            <a:endParaRPr lang="en-US" sz="3600" b="1" dirty="0">
              <a:solidFill>
                <a:srgbClr val="F6842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23230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17764" y="972355"/>
            <a:ext cx="8873836" cy="37329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818081" y="1428750"/>
            <a:ext cx="7563919" cy="2862310"/>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	</a:t>
            </a:r>
            <a:r>
              <a:rPr lang="en-US" sz="3600" smtClean="0">
                <a:latin typeface="Arial" pitchFamily="34" charset="0"/>
                <a:ea typeface="Arial-Rounded" pitchFamily="34" charset="0"/>
                <a:cs typeface="Arial" pitchFamily="34" charset="0"/>
              </a:rPr>
              <a:t>Nắng chiếu vào tổ chim. Chim bay ra khỏi tổ, cất tiếng hót. Nắng chiếu vào tổ ong. Ong bay đi kiếm mật. Nắng chiếu vào nhà, gọi bé thức dậy đến trường.</a:t>
            </a:r>
            <a:endParaRPr lang="en-US" sz="3600">
              <a:latin typeface="Arial" pitchFamily="34" charset="0"/>
              <a:ea typeface="Arial-Rounded" pitchFamily="34" charset="0"/>
              <a:cs typeface="Arial" pitchFamily="34" charset="0"/>
            </a:endParaRPr>
          </a:p>
        </p:txBody>
      </p:sp>
      <p:sp>
        <p:nvSpPr>
          <p:cNvPr id="18" name="Right Arrow 17"/>
          <p:cNvSpPr/>
          <p:nvPr/>
        </p:nvSpPr>
        <p:spPr>
          <a:xfrm>
            <a:off x="1317850" y="1693957"/>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1803499" y="1974850"/>
            <a:ext cx="3509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239000" y="1974850"/>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892107" y="1726817"/>
            <a:ext cx="138304" cy="27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856484" y="2295525"/>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7207885" y="2518412"/>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461736" y="2859905"/>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7764" y="199159"/>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19" name="TextBox 18"/>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sp>
        <p:nvSpPr>
          <p:cNvPr id="22" name="Oval 21"/>
          <p:cNvSpPr/>
          <p:nvPr/>
        </p:nvSpPr>
        <p:spPr>
          <a:xfrm>
            <a:off x="1684245" y="3409950"/>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105400" y="3972424"/>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4812029" y="3079617"/>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097402" y="3631934"/>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74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32" presetClass="emph" presetSubtype="0" fill="hold" grpId="0" nodeType="afterEffect">
                                  <p:stCondLst>
                                    <p:cond delay="0"/>
                                  </p:stCondLst>
                                  <p:childTnLst>
                                    <p:animRot by="120000">
                                      <p:cBhvr>
                                        <p:cTn id="10" dur="300" fill="hold">
                                          <p:stCondLst>
                                            <p:cond delay="0"/>
                                          </p:stCondLst>
                                        </p:cTn>
                                        <p:tgtEl>
                                          <p:spTgt spid="18"/>
                                        </p:tgtEl>
                                        <p:attrNameLst>
                                          <p:attrName>r</p:attrName>
                                        </p:attrNameLst>
                                      </p:cBhvr>
                                    </p:animRot>
                                    <p:animRot by="-240000">
                                      <p:cBhvr>
                                        <p:cTn id="11" dur="600" fill="hold">
                                          <p:stCondLst>
                                            <p:cond delay="600"/>
                                          </p:stCondLst>
                                        </p:cTn>
                                        <p:tgtEl>
                                          <p:spTgt spid="18"/>
                                        </p:tgtEl>
                                        <p:attrNameLst>
                                          <p:attrName>r</p:attrName>
                                        </p:attrNameLst>
                                      </p:cBhvr>
                                    </p:animRot>
                                    <p:animRot by="240000">
                                      <p:cBhvr>
                                        <p:cTn id="12" dur="600" fill="hold">
                                          <p:stCondLst>
                                            <p:cond delay="1200"/>
                                          </p:stCondLst>
                                        </p:cTn>
                                        <p:tgtEl>
                                          <p:spTgt spid="18"/>
                                        </p:tgtEl>
                                        <p:attrNameLst>
                                          <p:attrName>r</p:attrName>
                                        </p:attrNameLst>
                                      </p:cBhvr>
                                    </p:animRot>
                                    <p:animRot by="-240000">
                                      <p:cBhvr>
                                        <p:cTn id="13" dur="600" fill="hold">
                                          <p:stCondLst>
                                            <p:cond delay="1800"/>
                                          </p:stCondLst>
                                        </p:cTn>
                                        <p:tgtEl>
                                          <p:spTgt spid="18"/>
                                        </p:tgtEl>
                                        <p:attrNameLst>
                                          <p:attrName>r</p:attrName>
                                        </p:attrNameLst>
                                      </p:cBhvr>
                                    </p:animRot>
                                    <p:animRot by="120000">
                                      <p:cBhvr>
                                        <p:cTn id="14" dur="600" fill="hold">
                                          <p:stCondLst>
                                            <p:cond delay="2400"/>
                                          </p:stCondLst>
                                        </p:cTn>
                                        <p:tgtEl>
                                          <p:spTgt spid="18"/>
                                        </p:tgtEl>
                                        <p:attrNameLst>
                                          <p:attrName>r</p:attrName>
                                        </p:attrNameLst>
                                      </p:cBhvr>
                                    </p:animRot>
                                  </p:childTnLst>
                                </p:cTn>
                              </p:par>
                            </p:childTnLst>
                          </p:cTn>
                        </p:par>
                        <p:par>
                          <p:cTn id="15" fill="hold">
                            <p:stCondLst>
                              <p:cond delay="3500"/>
                            </p:stCondLst>
                            <p:childTnLst>
                              <p:par>
                                <p:cTn id="16" presetID="10" presetClass="exit" presetSubtype="0" fill="hold" grpId="2" nodeType="after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750"/>
                                        <p:tgtEl>
                                          <p:spTgt spid="21"/>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75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750"/>
                                        <p:tgtEl>
                                          <p:spTgt spid="27"/>
                                        </p:tgtEl>
                                      </p:cBhvr>
                                    </p:animEffect>
                                  </p:childTnLst>
                                </p:cTn>
                              </p:par>
                              <p:par>
                                <p:cTn id="30" presetID="10"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750"/>
                                        <p:tgtEl>
                                          <p:spTgt spid="28"/>
                                        </p:tgtEl>
                                      </p:cBhvr>
                                    </p:animEffec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75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0"/>
                                        </p:tgtEl>
                                      </p:cBhvr>
                                    </p:animEffect>
                                    <p:set>
                                      <p:cBhvr>
                                        <p:cTn id="46" dur="1" fill="hold">
                                          <p:stCondLst>
                                            <p:cond delay="499"/>
                                          </p:stCondLst>
                                        </p:cTn>
                                        <p:tgtEl>
                                          <p:spTgt spid="20"/>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6"/>
                                        </p:tgtEl>
                                      </p:cBhvr>
                                    </p:animEffect>
                                    <p:set>
                                      <p:cBhvr>
                                        <p:cTn id="52" dur="1" fill="hold">
                                          <p:stCondLst>
                                            <p:cond delay="499"/>
                                          </p:stCondLst>
                                        </p:cTn>
                                        <p:tgtEl>
                                          <p:spTgt spid="2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par>
                                <p:cTn id="70" presetID="8" presetClass="emph" presetSubtype="0" fill="hold" grpId="1" nodeType="withEffect">
                                  <p:stCondLst>
                                    <p:cond delay="0"/>
                                  </p:stCondLst>
                                  <p:childTnLst>
                                    <p:animRot by="21600000">
                                      <p:cBhvr>
                                        <p:cTn id="71" dur="2500" fill="hold"/>
                                        <p:tgtEl>
                                          <p:spTgt spid="25"/>
                                        </p:tgtEl>
                                        <p:attrNameLst>
                                          <p:attrName>r</p:attrName>
                                        </p:attrNameLst>
                                      </p:cBhvr>
                                    </p:animRot>
                                  </p:childTnLst>
                                </p:cTn>
                              </p:par>
                              <p:par>
                                <p:cTn id="72" presetID="8" presetClass="emph" presetSubtype="0" fill="hold" grpId="1" nodeType="withEffect">
                                  <p:stCondLst>
                                    <p:cond delay="0"/>
                                  </p:stCondLst>
                                  <p:childTnLst>
                                    <p:animRot by="21600000">
                                      <p:cBhvr>
                                        <p:cTn id="73" dur="2500" fill="hold"/>
                                        <p:tgtEl>
                                          <p:spTgt spid="23"/>
                                        </p:tgtEl>
                                        <p:attrNameLst>
                                          <p:attrName>r</p:attrName>
                                        </p:attrNameLst>
                                      </p:cBhvr>
                                    </p:animRot>
                                  </p:childTnLst>
                                </p:cTn>
                              </p:par>
                              <p:par>
                                <p:cTn id="74" presetID="8" presetClass="emph" presetSubtype="0" fill="hold" grpId="1" nodeType="withEffect">
                                  <p:stCondLst>
                                    <p:cond delay="0"/>
                                  </p:stCondLst>
                                  <p:childTnLst>
                                    <p:animRot by="21600000">
                                      <p:cBhvr>
                                        <p:cTn id="75" dur="2500" fill="hold"/>
                                        <p:tgtEl>
                                          <p:spTgt spid="17"/>
                                        </p:tgtEl>
                                        <p:attrNameLst>
                                          <p:attrName>r</p:attrName>
                                        </p:attrNameLst>
                                      </p:cBhvr>
                                    </p:animRot>
                                  </p:childTnLst>
                                </p:cTn>
                              </p:par>
                              <p:par>
                                <p:cTn id="76" presetID="8" presetClass="emph" presetSubtype="0" fill="hold" grpId="1" nodeType="withEffect">
                                  <p:stCondLst>
                                    <p:cond delay="0"/>
                                  </p:stCondLst>
                                  <p:childTnLst>
                                    <p:animRot by="21600000">
                                      <p:cBhvr>
                                        <p:cTn id="77" dur="2500" fill="hold"/>
                                        <p:tgtEl>
                                          <p:spTgt spid="22"/>
                                        </p:tgtEl>
                                        <p:attrNameLst>
                                          <p:attrName>r</p:attrName>
                                        </p:attrNameLst>
                                      </p:cBhvr>
                                    </p:animRot>
                                  </p:childTnLst>
                                </p:cTn>
                              </p:par>
                              <p:par>
                                <p:cTn id="78" presetID="8" presetClass="emph" presetSubtype="0" fill="hold" grpId="1" nodeType="withEffect">
                                  <p:stCondLst>
                                    <p:cond delay="0"/>
                                  </p:stCondLst>
                                  <p:childTnLst>
                                    <p:animRot by="21600000">
                                      <p:cBhvr>
                                        <p:cTn id="79" dur="25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23" grpId="0" animBg="1"/>
      <p:bldP spid="23" grpId="1" animBg="1"/>
      <p:bldP spid="25" grpId="0" animBg="1"/>
      <p:bldP spid="25" grpId="1" animBg="1"/>
      <p:bldP spid="17" grpId="0" animBg="1"/>
      <p:bldP spid="17" grpId="1" animBg="1"/>
      <p:bldP spid="22" grpId="0" animBg="1"/>
      <p:bldP spid="22" grpId="1" animBg="1"/>
      <p:bldP spid="24" grpId="0" animBg="1"/>
      <p:bldP spid="2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04395"/>
            <a:ext cx="8298873" cy="954095"/>
          </a:xfrm>
          <a:prstGeom prst="rect">
            <a:avLst/>
          </a:prstGeom>
          <a:noFill/>
        </p:spPr>
        <p:txBody>
          <a:bodyPr wrap="square" lIns="91428" tIns="45714" rIns="91428" bIns="45714" rtlCol="0">
            <a:spAutoFit/>
          </a:bodyPr>
          <a:lstStyle/>
          <a:p>
            <a:pPr algn="just"/>
            <a:r>
              <a:rPr lang="en-US" sz="2800" b="1" dirty="0" err="1" smtClean="0">
                <a:latin typeface="Arial" pitchFamily="34" charset="0"/>
                <a:ea typeface="Arial-Rounded" pitchFamily="34" charset="0"/>
                <a:cs typeface="Arial" pitchFamily="34" charset="0"/>
              </a:rPr>
              <a:t>Tìm</a:t>
            </a:r>
            <a:r>
              <a:rPr lang="en-US" sz="2800" b="1" dirty="0" smtClean="0">
                <a:latin typeface="Arial" pitchFamily="34" charset="0"/>
                <a:ea typeface="Arial-Rounded" pitchFamily="34" charset="0"/>
                <a:cs typeface="Arial" pitchFamily="34" charset="0"/>
              </a:rPr>
              <a:t> </a:t>
            </a:r>
            <a:r>
              <a:rPr lang="en-US" sz="2800" b="1" dirty="0" err="1" smtClean="0">
                <a:latin typeface="Arial" pitchFamily="34" charset="0"/>
                <a:ea typeface="Arial-Rounded" pitchFamily="34" charset="0"/>
                <a:cs typeface="Arial" pitchFamily="34" charset="0"/>
              </a:rPr>
              <a:t>trong</a:t>
            </a:r>
            <a:r>
              <a:rPr lang="en-US" sz="2800" b="1" dirty="0" smtClean="0">
                <a:latin typeface="Arial" pitchFamily="34" charset="0"/>
                <a:ea typeface="Arial-Rounded" pitchFamily="34" charset="0"/>
                <a:cs typeface="Arial" pitchFamily="34" charset="0"/>
              </a:rPr>
              <a:t> </a:t>
            </a:r>
            <a:r>
              <a:rPr lang="en-US" sz="2800" b="1" dirty="0" err="1" smtClean="0">
                <a:latin typeface="Arial" pitchFamily="34" charset="0"/>
                <a:ea typeface="Arial-Rounded" pitchFamily="34" charset="0"/>
                <a:cs typeface="Arial" pitchFamily="34" charset="0"/>
              </a:rPr>
              <a:t>hoặc</a:t>
            </a:r>
            <a:r>
              <a:rPr lang="en-US" sz="2800" b="1" dirty="0" smtClean="0">
                <a:latin typeface="Arial" pitchFamily="34" charset="0"/>
                <a:ea typeface="Arial-Rounded" pitchFamily="34" charset="0"/>
                <a:cs typeface="Arial" pitchFamily="34" charset="0"/>
              </a:rPr>
              <a:t> </a:t>
            </a:r>
            <a:r>
              <a:rPr lang="en-US" sz="2800" b="1" dirty="0" err="1" smtClean="0">
                <a:latin typeface="Arial" pitchFamily="34" charset="0"/>
                <a:ea typeface="Arial-Rounded" pitchFamily="34" charset="0"/>
                <a:cs typeface="Arial" pitchFamily="34" charset="0"/>
              </a:rPr>
              <a:t>ngoài</a:t>
            </a:r>
            <a:r>
              <a:rPr lang="en-US" sz="2800" b="1" dirty="0" smtClean="0">
                <a:latin typeface="Arial" pitchFamily="34" charset="0"/>
                <a:ea typeface="Arial-Rounded" pitchFamily="34" charset="0"/>
                <a:cs typeface="Arial" pitchFamily="34" charset="0"/>
              </a:rPr>
              <a:t> </a:t>
            </a:r>
            <a:r>
              <a:rPr lang="en-US" sz="2800" b="1" dirty="0" err="1" smtClean="0">
                <a:latin typeface="Arial" pitchFamily="34" charset="0"/>
                <a:ea typeface="Arial-Rounded" pitchFamily="34" charset="0"/>
                <a:cs typeface="Arial" pitchFamily="34" charset="0"/>
              </a:rPr>
              <a:t>bài</a:t>
            </a:r>
            <a:r>
              <a:rPr lang="en-US" sz="2800" b="1" dirty="0" smtClean="0">
                <a:latin typeface="Arial" pitchFamily="34" charset="0"/>
                <a:ea typeface="Arial-Rounded" pitchFamily="34" charset="0"/>
                <a:cs typeface="Arial" pitchFamily="34" charset="0"/>
              </a:rPr>
              <a:t> </a:t>
            </a:r>
            <a:r>
              <a:rPr lang="en-US" sz="2800" b="1" dirty="0" err="1" smtClean="0">
                <a:latin typeface="Arial" pitchFamily="34" charset="0"/>
                <a:ea typeface="Arial-Rounded" pitchFamily="34" charset="0"/>
                <a:cs typeface="Arial" pitchFamily="34" charset="0"/>
              </a:rPr>
              <a:t>đọc</a:t>
            </a:r>
            <a:r>
              <a:rPr lang="en-US" sz="2800" b="1" dirty="0" smtClean="0">
                <a:latin typeface="Arial" pitchFamily="34" charset="0"/>
                <a:ea typeface="Arial-Rounded" pitchFamily="34" charset="0"/>
                <a:cs typeface="Arial" pitchFamily="34" charset="0"/>
              </a:rPr>
              <a:t> </a:t>
            </a:r>
            <a:r>
              <a:rPr lang="en-US" sz="2800" b="1" i="1" dirty="0" err="1" smtClean="0">
                <a:latin typeface="Arial" pitchFamily="34" charset="0"/>
                <a:ea typeface="Arial-Rounded" pitchFamily="34" charset="0"/>
                <a:cs typeface="Arial" pitchFamily="34" charset="0"/>
              </a:rPr>
              <a:t>Ngày</a:t>
            </a:r>
            <a:r>
              <a:rPr lang="en-US" sz="2800" b="1" i="1" dirty="0" smtClean="0">
                <a:latin typeface="Arial" pitchFamily="34" charset="0"/>
                <a:ea typeface="Arial-Rounded" pitchFamily="34" charset="0"/>
                <a:cs typeface="Arial" pitchFamily="34" charset="0"/>
              </a:rPr>
              <a:t> </a:t>
            </a:r>
            <a:r>
              <a:rPr lang="en-US" sz="2800" b="1" i="1" dirty="0" err="1" smtClean="0">
                <a:latin typeface="Arial" pitchFamily="34" charset="0"/>
                <a:ea typeface="Arial-Rounded" pitchFamily="34" charset="0"/>
                <a:cs typeface="Arial" pitchFamily="34" charset="0"/>
              </a:rPr>
              <a:t>mới</a:t>
            </a:r>
            <a:r>
              <a:rPr lang="en-US" sz="2800" b="1" i="1" dirty="0" smtClean="0">
                <a:latin typeface="Arial" pitchFamily="34" charset="0"/>
                <a:ea typeface="Arial-Rounded" pitchFamily="34" charset="0"/>
                <a:cs typeface="Arial" pitchFamily="34" charset="0"/>
              </a:rPr>
              <a:t> </a:t>
            </a:r>
            <a:r>
              <a:rPr lang="en-US" sz="2800" b="1" i="1" dirty="0" err="1" smtClean="0">
                <a:latin typeface="Arial" pitchFamily="34" charset="0"/>
                <a:ea typeface="Arial-Rounded" pitchFamily="34" charset="0"/>
                <a:cs typeface="Arial" pitchFamily="34" charset="0"/>
              </a:rPr>
              <a:t>bắt</a:t>
            </a:r>
            <a:r>
              <a:rPr lang="en-US" sz="2800" b="1" i="1" dirty="0" smtClean="0">
                <a:latin typeface="Arial" pitchFamily="34" charset="0"/>
                <a:ea typeface="Arial-Rounded" pitchFamily="34" charset="0"/>
                <a:cs typeface="Arial" pitchFamily="34" charset="0"/>
              </a:rPr>
              <a:t> </a:t>
            </a:r>
            <a:r>
              <a:rPr lang="en-US" sz="2800" b="1" i="1" dirty="0" err="1" smtClean="0">
                <a:latin typeface="Arial" pitchFamily="34" charset="0"/>
                <a:ea typeface="Arial-Rounded" pitchFamily="34" charset="0"/>
                <a:cs typeface="Arial" pitchFamily="34" charset="0"/>
              </a:rPr>
              <a:t>đầu</a:t>
            </a:r>
            <a:r>
              <a:rPr lang="en-US" sz="2800" b="1" i="1" dirty="0" smtClean="0">
                <a:latin typeface="Arial" pitchFamily="34" charset="0"/>
                <a:ea typeface="Arial-Rounded" pitchFamily="34" charset="0"/>
                <a:cs typeface="Arial" pitchFamily="34" charset="0"/>
              </a:rPr>
              <a:t> </a:t>
            </a:r>
            <a:r>
              <a:rPr lang="en-US" sz="2800" b="1" dirty="0" err="1" smtClean="0">
                <a:latin typeface="Arial" pitchFamily="34" charset="0"/>
                <a:ea typeface="Arial-Rounded" pitchFamily="34" charset="0"/>
                <a:cs typeface="Arial" pitchFamily="34" charset="0"/>
              </a:rPr>
              <a:t>từ</a:t>
            </a:r>
            <a:r>
              <a:rPr lang="en-US" sz="2800" b="1" dirty="0" smtClean="0">
                <a:latin typeface="Arial" pitchFamily="34" charset="0"/>
                <a:ea typeface="Arial-Rounded" pitchFamily="34" charset="0"/>
                <a:cs typeface="Arial" pitchFamily="34" charset="0"/>
              </a:rPr>
              <a:t> </a:t>
            </a:r>
            <a:r>
              <a:rPr lang="en-US" sz="2800" b="1" dirty="0" err="1" smtClean="0">
                <a:latin typeface="Arial" pitchFamily="34" charset="0"/>
                <a:ea typeface="Arial-Rounded" pitchFamily="34" charset="0"/>
                <a:cs typeface="Arial" pitchFamily="34" charset="0"/>
              </a:rPr>
              <a:t>ngữ</a:t>
            </a:r>
            <a:r>
              <a:rPr lang="en-US" sz="2800" b="1" dirty="0" smtClean="0">
                <a:latin typeface="Arial" pitchFamily="34" charset="0"/>
                <a:ea typeface="Arial-Rounded" pitchFamily="34" charset="0"/>
                <a:cs typeface="Arial" pitchFamily="34" charset="0"/>
              </a:rPr>
              <a:t> </a:t>
            </a:r>
            <a:r>
              <a:rPr lang="en-US" sz="2800" b="1" dirty="0" err="1" smtClean="0">
                <a:latin typeface="Arial" pitchFamily="34" charset="0"/>
                <a:ea typeface="Arial-Rounded" pitchFamily="34" charset="0"/>
                <a:cs typeface="Arial" pitchFamily="34" charset="0"/>
              </a:rPr>
              <a:t>có</a:t>
            </a:r>
            <a:r>
              <a:rPr lang="en-US" sz="2800" b="1" dirty="0" smtClean="0">
                <a:latin typeface="Arial" pitchFamily="34" charset="0"/>
                <a:ea typeface="Arial-Rounded" pitchFamily="34" charset="0"/>
                <a:cs typeface="Arial" pitchFamily="34" charset="0"/>
              </a:rPr>
              <a:t> </a:t>
            </a:r>
            <a:r>
              <a:rPr lang="en-US" sz="2800" b="1" dirty="0" err="1" smtClean="0">
                <a:latin typeface="Arial" pitchFamily="34" charset="0"/>
                <a:ea typeface="Arial-Rounded" pitchFamily="34" charset="0"/>
                <a:cs typeface="Arial" pitchFamily="34" charset="0"/>
              </a:rPr>
              <a:t>tiếng</a:t>
            </a:r>
            <a:r>
              <a:rPr lang="en-US" sz="2800" b="1" dirty="0" smtClean="0">
                <a:latin typeface="Arial" pitchFamily="34" charset="0"/>
                <a:ea typeface="Arial-Rounded" pitchFamily="34" charset="0"/>
                <a:cs typeface="Arial" pitchFamily="34" charset="0"/>
              </a:rPr>
              <a:t> </a:t>
            </a:r>
            <a:r>
              <a:rPr lang="en-US" sz="2800" b="1" dirty="0" err="1" smtClean="0">
                <a:latin typeface="Arial" pitchFamily="34" charset="0"/>
                <a:ea typeface="Arial-Rounded" pitchFamily="34" charset="0"/>
                <a:cs typeface="Arial" pitchFamily="34" charset="0"/>
              </a:rPr>
              <a:t>chứa</a:t>
            </a:r>
            <a:r>
              <a:rPr lang="en-US" sz="2800" b="1" dirty="0" smtClean="0">
                <a:latin typeface="Arial" pitchFamily="34" charset="0"/>
                <a:ea typeface="Arial-Rounded" pitchFamily="34" charset="0"/>
                <a:cs typeface="Arial" pitchFamily="34" charset="0"/>
              </a:rPr>
              <a:t> </a:t>
            </a:r>
            <a:r>
              <a:rPr lang="en-US" sz="2800" b="1" dirty="0" err="1" smtClean="0">
                <a:latin typeface="Arial" pitchFamily="34" charset="0"/>
                <a:ea typeface="Arial-Rounded" pitchFamily="34" charset="0"/>
                <a:cs typeface="Arial" pitchFamily="34" charset="0"/>
              </a:rPr>
              <a:t>vần</a:t>
            </a:r>
            <a:r>
              <a:rPr lang="en-US" sz="2800" b="1" dirty="0" smtClean="0">
                <a:latin typeface="Arial" pitchFamily="34" charset="0"/>
                <a:ea typeface="Arial-Rounded" pitchFamily="34" charset="0"/>
                <a:cs typeface="Arial" pitchFamily="34" charset="0"/>
              </a:rPr>
              <a:t> </a:t>
            </a:r>
            <a:r>
              <a:rPr lang="en-US" sz="2800" b="1" i="1" dirty="0" err="1" smtClean="0">
                <a:solidFill>
                  <a:srgbClr val="00863D"/>
                </a:solidFill>
                <a:latin typeface="Arial" pitchFamily="34" charset="0"/>
                <a:ea typeface="Arial-Rounded" pitchFamily="34" charset="0"/>
                <a:cs typeface="Arial" pitchFamily="34" charset="0"/>
              </a:rPr>
              <a:t>iêu</a:t>
            </a:r>
            <a:r>
              <a:rPr lang="en-US" sz="2800" b="1" i="1" dirty="0" smtClean="0">
                <a:solidFill>
                  <a:srgbClr val="00863D"/>
                </a:solidFill>
                <a:latin typeface="Arial" pitchFamily="34" charset="0"/>
                <a:ea typeface="Arial-Rounded" pitchFamily="34" charset="0"/>
                <a:cs typeface="Arial" pitchFamily="34" charset="0"/>
              </a:rPr>
              <a:t>, </a:t>
            </a:r>
            <a:r>
              <a:rPr lang="en-US" sz="2800" b="1" i="1" dirty="0" err="1" smtClean="0">
                <a:solidFill>
                  <a:srgbClr val="00863D"/>
                </a:solidFill>
                <a:latin typeface="Arial" pitchFamily="34" charset="0"/>
                <a:ea typeface="Arial-Rounded" pitchFamily="34" charset="0"/>
                <a:cs typeface="Arial" pitchFamily="34" charset="0"/>
              </a:rPr>
              <a:t>iu</a:t>
            </a:r>
            <a:r>
              <a:rPr lang="en-US" sz="2800" b="1" i="1" dirty="0" smtClean="0">
                <a:solidFill>
                  <a:srgbClr val="00863D"/>
                </a:solidFill>
                <a:latin typeface="Arial" pitchFamily="34" charset="0"/>
                <a:ea typeface="Arial-Rounded" pitchFamily="34" charset="0"/>
                <a:cs typeface="Arial" pitchFamily="34" charset="0"/>
              </a:rPr>
              <a:t>, </a:t>
            </a:r>
            <a:r>
              <a:rPr lang="en-US" sz="2800" b="1" i="1" dirty="0" err="1" smtClean="0">
                <a:solidFill>
                  <a:srgbClr val="00863D"/>
                </a:solidFill>
                <a:latin typeface="Arial" pitchFamily="34" charset="0"/>
                <a:ea typeface="Arial-Rounded" pitchFamily="34" charset="0"/>
                <a:cs typeface="Arial" pitchFamily="34" charset="0"/>
              </a:rPr>
              <a:t>uông</a:t>
            </a:r>
            <a:r>
              <a:rPr lang="en-US" sz="2800" b="1" i="1" dirty="0" smtClean="0">
                <a:solidFill>
                  <a:srgbClr val="00863D"/>
                </a:solidFill>
                <a:latin typeface="Arial" pitchFamily="34" charset="0"/>
                <a:ea typeface="Arial-Rounded" pitchFamily="34" charset="0"/>
                <a:cs typeface="Arial" pitchFamily="34" charset="0"/>
              </a:rPr>
              <a:t>, </a:t>
            </a:r>
            <a:r>
              <a:rPr lang="en-US" sz="2800" b="1" i="1" dirty="0" err="1" smtClean="0">
                <a:solidFill>
                  <a:srgbClr val="00863D"/>
                </a:solidFill>
                <a:latin typeface="Arial" pitchFamily="34" charset="0"/>
                <a:ea typeface="Arial-Rounded" pitchFamily="34" charset="0"/>
                <a:cs typeface="Arial" pitchFamily="34" charset="0"/>
              </a:rPr>
              <a:t>uôn</a:t>
            </a:r>
            <a:endParaRPr lang="en-US" sz="2800" b="1" dirty="0">
              <a:solidFill>
                <a:srgbClr val="00863D"/>
              </a:solidFill>
              <a:latin typeface="Arial" pitchFamily="34" charset="0"/>
              <a:ea typeface="Arial-Rounded" pitchFamily="34" charset="0"/>
              <a:cs typeface="Arial" pitchFamily="34" charset="0"/>
            </a:endParaRPr>
          </a:p>
        </p:txBody>
      </p:sp>
      <p:sp>
        <p:nvSpPr>
          <p:cNvPr id="2" name="AutoShape 2" descr="Free Group Work Cliparts, Download Free Clip Art, Free Clip Art on Clip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Free Group Work Cliparts, Download Free Clip Art, Free Clip Art on Clipart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657350"/>
            <a:ext cx="5187484" cy="316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929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3099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15" name="TextBox 14"/>
          <p:cNvSpPr txBox="1"/>
          <p:nvPr/>
        </p:nvSpPr>
        <p:spPr>
          <a:xfrm>
            <a:off x="635578" y="330998"/>
            <a:ext cx="7975022" cy="830985"/>
          </a:xfrm>
          <a:prstGeom prst="rect">
            <a:avLst/>
          </a:prstGeom>
          <a:noFill/>
        </p:spPr>
        <p:txBody>
          <a:bodyPr wrap="square" lIns="91428" tIns="45714" rIns="91428" bIns="45714" rtlCol="0">
            <a:spAutoFit/>
          </a:bodyPr>
          <a:lstStyle/>
          <a:p>
            <a:pPr algn="just"/>
            <a:r>
              <a:rPr lang="en-US" sz="2400" b="1" smtClean="0">
                <a:latin typeface="Arial" pitchFamily="34" charset="0"/>
                <a:ea typeface="Arial-Rounded" pitchFamily="34" charset="0"/>
                <a:cs typeface="Arial" pitchFamily="34" charset="0"/>
              </a:rPr>
              <a:t>Hát một bài và cùng nhau vận động theo nhịp điệu của bài hát</a:t>
            </a:r>
            <a:endParaRPr lang="en-US" sz="2400" b="1">
              <a:latin typeface="Arial" pitchFamily="34" charset="0"/>
              <a:ea typeface="Arial-Rounded" pitchFamily="34" charset="0"/>
              <a:cs typeface="Arial" pitchFamily="34" charset="0"/>
            </a:endParaRPr>
          </a:p>
        </p:txBody>
      </p:sp>
      <p:pic>
        <p:nvPicPr>
          <p:cNvPr id="16" name="Bài hát buổi sáng VTV7.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219200" y="1161983"/>
            <a:ext cx="6570445" cy="3695767"/>
          </a:xfrm>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66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smtClean="0">
                <a:solidFill>
                  <a:schemeClr val="tx1"/>
                </a:solidFill>
                <a:latin typeface="Arial" pitchFamily="34" charset="0"/>
                <a:cs typeface="Arial" pitchFamily="34" charset="0"/>
              </a:rPr>
              <a:t>Xem </a:t>
            </a:r>
            <a:r>
              <a:rPr lang="en-US" sz="3200">
                <a:solidFill>
                  <a:schemeClr val="tx1"/>
                </a:solidFill>
                <a:latin typeface="Arial" pitchFamily="34" charset="0"/>
                <a:cs typeface="Arial" pitchFamily="34" charset="0"/>
              </a:rPr>
              <a:t>lại </a:t>
            </a:r>
            <a:r>
              <a:rPr lang="en-US" sz="3200" smtClean="0">
                <a:solidFill>
                  <a:schemeClr val="tx1"/>
                </a:solidFill>
                <a:latin typeface="Arial" pitchFamily="34" charset="0"/>
                <a:cs typeface="Arial" pitchFamily="34" charset="0"/>
              </a:rPr>
              <a:t>bài</a:t>
            </a:r>
            <a:r>
              <a:rPr lang="en-US" sz="3200">
                <a:solidFill>
                  <a:schemeClr val="tx1"/>
                </a:solidFill>
                <a:latin typeface="Arial" pitchFamily="34" charset="0"/>
                <a:cs typeface="Arial" pitchFamily="34" charset="0"/>
              </a:rPr>
              <a:t> </a:t>
            </a:r>
            <a:r>
              <a:rPr lang="en-US" sz="3200" smtClean="0">
                <a:solidFill>
                  <a:schemeClr val="tx1"/>
                </a:solidFill>
                <a:latin typeface="Arial" pitchFamily="34" charset="0"/>
                <a:cs typeface="Arial" pitchFamily="34" charset="0"/>
              </a:rPr>
              <a:t>từ trang 128 đến trang 131.</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a:t>
            </a:r>
            <a:r>
              <a:rPr lang="en-US" sz="3200" i="1" smtClean="0">
                <a:solidFill>
                  <a:schemeClr val="tx1"/>
                </a:solidFill>
                <a:latin typeface="Arial" pitchFamily="34" charset="0"/>
                <a:cs typeface="Arial" pitchFamily="34" charset="0"/>
              </a:rPr>
              <a:t>Hỏi mẹ</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132).</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8723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4" y="358379"/>
            <a:ext cx="8915400" cy="4346971"/>
          </a:xfrm>
        </p:spPr>
        <p:txBody>
          <a:bodyPr>
            <a:noAutofit/>
          </a:bodyPr>
          <a:lstStyle/>
          <a:p>
            <a:pPr algn="l"/>
            <a:r>
              <a:rPr lang="en-US" sz="2000" smtClean="0">
                <a:latin typeface="Arial" pitchFamily="34" charset="0"/>
                <a:cs typeface="Arial" pitchFamily="34" charset="0"/>
              </a:rPr>
              <a:t>Mời thầy cô tham gia nhóm chia sẻ tài liệu: </a:t>
            </a:r>
            <a:r>
              <a:rPr lang="en-US" sz="1800">
                <a:latin typeface="Arial" pitchFamily="34" charset="0"/>
                <a:cs typeface="Arial" pitchFamily="34" charset="0"/>
                <a:hlinkClick r:id="rId2"/>
              </a:rPr>
              <a:t>https://</a:t>
            </a:r>
            <a:r>
              <a:rPr lang="en-US" sz="1800" smtClean="0">
                <a:latin typeface="Arial" pitchFamily="34" charset="0"/>
                <a:cs typeface="Arial" pitchFamily="34" charset="0"/>
                <a:hlinkClick r:id="rId2"/>
              </a:rPr>
              <a:t>www.facebook.com/groups/443096903751589</a:t>
            </a:r>
            <a:r>
              <a:rPr lang="en-US" sz="1800" smtClean="0">
                <a:latin typeface="Arial" pitchFamily="34" charset="0"/>
                <a:cs typeface="Arial" pitchFamily="34" charset="0"/>
              </a:rPr>
              <a:t/>
            </a:r>
            <a:br>
              <a:rPr lang="en-US" sz="1800" smtClean="0">
                <a:latin typeface="Arial" pitchFamily="34" charset="0"/>
                <a:cs typeface="Arial" pitchFamily="34" charset="0"/>
              </a:rPr>
            </a:br>
            <a:r>
              <a:rPr lang="en-US" sz="1800" smtClean="0">
                <a:latin typeface="Arial" pitchFamily="34" charset="0"/>
                <a:cs typeface="Arial" pitchFamily="34" charset="0"/>
              </a:rPr>
              <a:t>Zalo: 0916604268 </a:t>
            </a:r>
            <a:br>
              <a:rPr lang="en-US" sz="1800" smtClean="0">
                <a:latin typeface="Arial" pitchFamily="34" charset="0"/>
                <a:cs typeface="Arial" pitchFamily="34" charset="0"/>
              </a:rPr>
            </a:br>
            <a:r>
              <a:rPr lang="en-US" sz="1800" smtClean="0">
                <a:latin typeface="Arial" pitchFamily="34" charset="0"/>
                <a:cs typeface="Arial" pitchFamily="34" charset="0"/>
              </a:rPr>
              <a:t>Nếu phát hiện lỗi sai nào, phiền thầy cô chụp ảnh và báo lại giúp mình nhé!</a:t>
            </a:r>
            <a:br>
              <a:rPr lang="en-US" sz="1800" smtClean="0">
                <a:latin typeface="Arial" pitchFamily="34" charset="0"/>
                <a:cs typeface="Arial" pitchFamily="34" charset="0"/>
              </a:rPr>
            </a:br>
            <a:r>
              <a:rPr lang="en-US" sz="1800" smtClean="0">
                <a:latin typeface="Arial" pitchFamily="34" charset="0"/>
                <a:cs typeface="Arial" pitchFamily="34" charset="0"/>
              </a:rPr>
              <a:t>Trân trọng!</a:t>
            </a:r>
            <a:endParaRPr lang="en-US" sz="2000">
              <a:latin typeface="Arial" pitchFamily="34" charset="0"/>
              <a:cs typeface="Arial" pitchFamily="34" charset="0"/>
            </a:endParaRPr>
          </a:p>
        </p:txBody>
      </p:sp>
    </p:spTree>
    <p:extLst>
      <p:ext uri="{BB962C8B-B14F-4D97-AF65-F5344CB8AC3E}">
        <p14:creationId xmlns:p14="http://schemas.microsoft.com/office/powerpoint/2010/main" val="2951834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1016</TotalTime>
  <Words>119</Words>
  <Application>Microsoft Office PowerPoint</Application>
  <PresentationFormat>On-screen Show (16:9)</PresentationFormat>
  <Paragraphs>22</Paragraphs>
  <Slides>7</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Rounded MT Bold</vt:lpstr>
      <vt:lpstr>Arial-Rounded</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Mời thầy cô tham gia nhóm chia sẻ tài liệu: https://www.facebook.com/groups/443096903751589 Zalo: 0916604268  Nếu phát hiện lỗi sai nào, phiền thầy cô chụp ảnh và báo lại giúp mình nhé! Trân trọng!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BTC</cp:lastModifiedBy>
  <cp:revision>191</cp:revision>
  <dcterms:created xsi:type="dcterms:W3CDTF">2020-12-08T15:48:47Z</dcterms:created>
  <dcterms:modified xsi:type="dcterms:W3CDTF">2024-04-19T05:43:12Z</dcterms:modified>
</cp:coreProperties>
</file>