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5" r:id="rId2"/>
    <p:sldId id="306" r:id="rId3"/>
    <p:sldId id="307" r:id="rId4"/>
    <p:sldId id="308" r:id="rId5"/>
    <p:sldId id="258" r:id="rId6"/>
    <p:sldId id="261" r:id="rId7"/>
    <p:sldId id="259" r:id="rId8"/>
    <p:sldId id="8345" r:id="rId9"/>
    <p:sldId id="8342" r:id="rId10"/>
    <p:sldId id="263" r:id="rId11"/>
    <p:sldId id="8340" r:id="rId12"/>
    <p:sldId id="289" r:id="rId13"/>
    <p:sldId id="262" r:id="rId14"/>
    <p:sldId id="290" r:id="rId15"/>
    <p:sldId id="292" r:id="rId16"/>
    <p:sldId id="310" r:id="rId17"/>
    <p:sldId id="309" r:id="rId18"/>
    <p:sldId id="311" r:id="rId19"/>
    <p:sldId id="298" r:id="rId20"/>
    <p:sldId id="8344" r:id="rId21"/>
    <p:sldId id="8341" r:id="rId22"/>
    <p:sldId id="277" r:id="rId23"/>
    <p:sldId id="305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317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34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26D5-6A81-8ED4-6D26-60304663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DE97-E591-DE4F-A739-56FAAC07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AE11-CB45-FCEE-1B21-421D06DB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8D73-30B0-3E7E-B543-8749FCDC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8446E-A57D-3351-2AF4-1CECF66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EC54-B9EF-F3FB-58FB-157FFB7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3F9BE-E25E-65C0-1CC3-1308D79B3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9D922-CCB8-1426-3390-CD209637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AB6F-9841-1CA6-AC74-9697F7B9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2F9D-E385-6293-EEE5-3DBB8CB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DAEBB-5CFE-2186-B93F-8631F7EF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9BBA0-28FC-7FC4-6026-FDF1C752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C2B5-0895-391F-2577-F82591E7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F8380-B0F1-E526-E400-EBC4F1B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50668-ED5C-16ED-FAA4-BB42522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5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B3EC-780A-30DE-79C7-CBD384D5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B30D-DF01-F153-59BD-8EA64D10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3F536-37B8-DBF4-AC14-2E7F0CFA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5D26-F96D-E904-925F-B8B626AE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643F-C78A-1A56-86E0-295C138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5FE7-8B20-7B69-041E-3D876E1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25DB-1771-5325-BD1F-3D0FCA29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7E5DC-E90A-D3FC-5607-E4F63A0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C4D6A-3B7D-641E-8E35-4DBC7A19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F1B6-9FAB-C80C-9675-DF9ED51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7695-6482-A38E-0F95-22DC53D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E227-51EA-6FBA-E646-5B86D03C4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F6A6-A9D8-7DB2-6C3A-535DCF8F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0AE21-CDE2-973B-7111-48AFE69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91BEB-549B-C487-7DD0-D5B77A8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1404-31FD-84F1-D2E1-7CF2E1E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FDC-20B1-AD3C-9FE8-4B88EE10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0A08-F875-4F27-5D7E-336DF0FB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3C1EA-4518-36C8-F0C3-C151B2FC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A97F5-D12E-45F1-F858-0B671703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42C56-B895-9247-E8CD-DA16593F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7B58B-61FD-C287-514F-9AA832A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3C576-1308-DAFF-11F8-044F70C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DAEDC-FCFA-204F-3F52-B1EC4FFA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6A75-41AF-62CC-27DA-B6354AF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AEBE-F086-443A-38A9-3EBB087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9862D-FDCE-5C4B-2F03-6CA2A3D5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4C93-1364-D6BB-263C-6126A24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7EFBB-734D-71F5-945E-115A6F59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0B6E6-7DBF-6182-F858-5233CC14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8398-3D06-5327-50FD-B52B6717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D1F0-F213-0025-BEDC-ABEEE65B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8464-0EC7-1E35-2E96-C52374BB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13D5-0D7C-0FBD-8A86-C325E223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01C91-4FD8-235C-2226-02DE6B6F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613B3-9B6A-63D2-18F6-B51ECD3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D6032-BF10-84F7-C397-A577FB4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BB78-97DC-0257-8F04-89B99128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8735C-C9CB-67B5-43B3-6160A274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4101-6A9B-F039-A0D1-0205A341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DFF7-CC7E-83D4-75D4-B4F2F4E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1F39-4654-6D9F-B38A-F2E23AB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3F2C2-592C-3721-5A38-EDF1C4B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BF8CE-2ABA-3293-0AB7-8191AD1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A54D1-ECCD-FACA-69D6-58D0C1D4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2223-82CE-4F0A-C37B-D0BADA4DF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75D-56E9-4B37-9282-5884F4C3DD2F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5DC6-BF19-7808-F848-4EA50BF7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10E3-697A-B1D0-DED3-5DF02138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gif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jpeg"/><Relationship Id="rId5" Type="http://schemas.openxmlformats.org/officeDocument/2006/relationships/image" Target="../media/image17.gif"/><Relationship Id="rId15" Type="http://schemas.openxmlformats.org/officeDocument/2006/relationships/image" Target="../media/image19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jpeg"/><Relationship Id="rId5" Type="http://schemas.openxmlformats.org/officeDocument/2006/relationships/image" Target="../media/image21.gif"/><Relationship Id="rId15" Type="http://schemas.openxmlformats.org/officeDocument/2006/relationships/image" Target="../media/image20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21.gif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24.png"/><Relationship Id="rId5" Type="http://schemas.openxmlformats.org/officeDocument/2006/relationships/image" Target="../media/image22.gif"/><Relationship Id="rId10" Type="http://schemas.openxmlformats.org/officeDocument/2006/relationships/image" Target="../media/image20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 TÍCH HÌNH CHỮ NHẬT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4901289" y="1775432"/>
            <a:ext cx="2442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331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1- Tính được diện tích hình chữ nhật theo quy tắc đã nêu trong SGK.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2- Vận dụng giải các bài toán thực tế liên quan đến diện tích hình chữ nhật.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381" y="510474"/>
            <a:ext cx="5572432" cy="2704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704850" y="1784087"/>
            <a:ext cx="6229350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x 3 = 12 (ô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pl-PL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(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pl-PL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908786" y="4550614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EA4DD01-41B9-8280-5FAA-AC93D7306ED3}"/>
              </a:ext>
            </a:extLst>
          </p:cNvPr>
          <p:cNvCxnSpPr/>
          <p:nvPr/>
        </p:nvCxnSpPr>
        <p:spPr>
          <a:xfrm>
            <a:off x="2686384" y="4896853"/>
            <a:ext cx="0" cy="4546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3499252-E8D7-03FC-59AA-26ADF60D7A4B}"/>
              </a:ext>
            </a:extLst>
          </p:cNvPr>
          <p:cNvSpPr txBox="1"/>
          <p:nvPr/>
        </p:nvSpPr>
        <p:spPr>
          <a:xfrm>
            <a:off x="2335139" y="5392992"/>
            <a:ext cx="79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j-lt"/>
              </a:rPr>
              <a:t>Chiều</a:t>
            </a:r>
          </a:p>
          <a:p>
            <a:r>
              <a:rPr lang="vi-VN" dirty="0">
                <a:solidFill>
                  <a:srgbClr val="FF0000"/>
                </a:solidFill>
                <a:latin typeface="+mj-lt"/>
              </a:rPr>
              <a:t>rộng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30B6B4-AA98-B6FE-2456-D4057E9DC43C}"/>
              </a:ext>
            </a:extLst>
          </p:cNvPr>
          <p:cNvCxnSpPr/>
          <p:nvPr/>
        </p:nvCxnSpPr>
        <p:spPr>
          <a:xfrm>
            <a:off x="3674533" y="4913791"/>
            <a:ext cx="0" cy="4546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967910-067A-B6D1-8E7A-68B40BDCF847}"/>
              </a:ext>
            </a:extLst>
          </p:cNvPr>
          <p:cNvSpPr txBox="1"/>
          <p:nvPr/>
        </p:nvSpPr>
        <p:spPr>
          <a:xfrm>
            <a:off x="3422678" y="5368416"/>
            <a:ext cx="79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j-lt"/>
              </a:rPr>
              <a:t> diện tích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A28913-F79C-A799-E419-4B07E281702D}"/>
              </a:ext>
            </a:extLst>
          </p:cNvPr>
          <p:cNvCxnSpPr/>
          <p:nvPr/>
        </p:nvCxnSpPr>
        <p:spPr>
          <a:xfrm>
            <a:off x="1826062" y="4872277"/>
            <a:ext cx="0" cy="4546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B10E4D9-4036-55E9-97EE-5494312F51ED}"/>
              </a:ext>
            </a:extLst>
          </p:cNvPr>
          <p:cNvSpPr txBox="1"/>
          <p:nvPr/>
        </p:nvSpPr>
        <p:spPr>
          <a:xfrm>
            <a:off x="1343863" y="5338916"/>
            <a:ext cx="79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j-lt"/>
              </a:rPr>
              <a:t>Chiều dài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D2BC42-FE1F-86DD-2A24-876D7761DECD}"/>
              </a:ext>
            </a:extLst>
          </p:cNvPr>
          <p:cNvSpPr txBox="1"/>
          <p:nvPr/>
        </p:nvSpPr>
        <p:spPr>
          <a:xfrm>
            <a:off x="6470394" y="4402472"/>
            <a:ext cx="4000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Muốn tính diện tích hình chữ nhật ta làm thế nào?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5" grpId="0"/>
      <p:bldP spid="7" grpId="0"/>
      <p:bldP spid="11" grpId="0"/>
      <p:bldP spid="1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0B5D0F-A20B-450E-3CCA-ED2041E77142}"/>
              </a:ext>
            </a:extLst>
          </p:cNvPr>
          <p:cNvCxnSpPr/>
          <p:nvPr/>
        </p:nvCxnSpPr>
        <p:spPr>
          <a:xfrm>
            <a:off x="2577830" y="972766"/>
            <a:ext cx="42801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A5629-4966-06DE-2188-0313BCEDE13D}"/>
              </a:ext>
            </a:extLst>
          </p:cNvPr>
          <p:cNvCxnSpPr>
            <a:cxnSpLocks/>
          </p:cNvCxnSpPr>
          <p:nvPr/>
        </p:nvCxnSpPr>
        <p:spPr>
          <a:xfrm>
            <a:off x="7833172" y="972766"/>
            <a:ext cx="32772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DF16B-8513-B253-385C-8F461757A112}"/>
              </a:ext>
            </a:extLst>
          </p:cNvPr>
          <p:cNvCxnSpPr>
            <a:cxnSpLocks/>
          </p:cNvCxnSpPr>
          <p:nvPr/>
        </p:nvCxnSpPr>
        <p:spPr>
          <a:xfrm>
            <a:off x="1539921" y="1508624"/>
            <a:ext cx="29435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DFA1E9-CDDE-2FBD-D354-DAD7BE0CB788}"/>
              </a:ext>
            </a:extLst>
          </p:cNvPr>
          <p:cNvCxnSpPr>
            <a:cxnSpLocks/>
          </p:cNvCxnSpPr>
          <p:nvPr/>
        </p:nvCxnSpPr>
        <p:spPr>
          <a:xfrm>
            <a:off x="4740321" y="1508624"/>
            <a:ext cx="381374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9000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6628EB1-60C9-5678-230B-5F8E54DE5FAD}"/>
              </a:ext>
            </a:extLst>
          </p:cNvPr>
          <p:cNvCxnSpPr>
            <a:cxnSpLocks/>
          </p:cNvCxnSpPr>
          <p:nvPr/>
        </p:nvCxnSpPr>
        <p:spPr>
          <a:xfrm>
            <a:off x="1539921" y="1208734"/>
            <a:ext cx="86462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E05B96-E2B5-7DD6-F98C-9D9F5FEAF05F}"/>
              </a:ext>
            </a:extLst>
          </p:cNvPr>
          <p:cNvCxnSpPr>
            <a:cxnSpLocks/>
          </p:cNvCxnSpPr>
          <p:nvPr/>
        </p:nvCxnSpPr>
        <p:spPr>
          <a:xfrm>
            <a:off x="2200143" y="1691505"/>
            <a:ext cx="254017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A33E39-08C8-E74A-CE66-CC67D614717D}"/>
              </a:ext>
            </a:extLst>
          </p:cNvPr>
          <p:cNvCxnSpPr>
            <a:cxnSpLocks/>
          </p:cNvCxnSpPr>
          <p:nvPr/>
        </p:nvCxnSpPr>
        <p:spPr>
          <a:xfrm flipV="1">
            <a:off x="7919884" y="1691505"/>
            <a:ext cx="1469922" cy="146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96AD9F-6336-3EF6-B5C4-7A3C1634D39E}"/>
              </a:ext>
            </a:extLst>
          </p:cNvPr>
          <p:cNvCxnSpPr>
            <a:cxnSpLocks/>
          </p:cNvCxnSpPr>
          <p:nvPr/>
        </p:nvCxnSpPr>
        <p:spPr>
          <a:xfrm>
            <a:off x="1539921" y="2182096"/>
            <a:ext cx="80268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B9B397-74F7-3590-4FDA-C228F114494D}"/>
              </a:ext>
            </a:extLst>
          </p:cNvPr>
          <p:cNvSpPr/>
          <p:nvPr/>
        </p:nvSpPr>
        <p:spPr>
          <a:xfrm>
            <a:off x="9776298" y="2042704"/>
            <a:ext cx="291934" cy="1848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5B1173-159C-3B35-4629-23FFF0A6E8A9}"/>
              </a:ext>
            </a:extLst>
          </p:cNvPr>
          <p:cNvSpPr/>
          <p:nvPr/>
        </p:nvSpPr>
        <p:spPr>
          <a:xfrm>
            <a:off x="10068232" y="2042704"/>
            <a:ext cx="972662" cy="12117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3C56B4-D043-6897-5C7E-965041D0DBEC}"/>
              </a:ext>
            </a:extLst>
          </p:cNvPr>
          <p:cNvSpPr/>
          <p:nvPr/>
        </p:nvSpPr>
        <p:spPr>
          <a:xfrm>
            <a:off x="11040894" y="2042704"/>
            <a:ext cx="614392" cy="12117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13829" y="95627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Bu-ra-ti-nô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gà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1DD9E-67B9-C6EE-1561-0D91F786A435}"/>
              </a:ext>
            </a:extLst>
          </p:cNvPr>
          <p:cNvSpPr/>
          <p:nvPr/>
        </p:nvSpPr>
        <p:spPr>
          <a:xfrm>
            <a:off x="11139214" y="2032872"/>
            <a:ext cx="614392" cy="12117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1D4F6-7438-B769-129A-F158E06516F9}"/>
              </a:ext>
            </a:extLst>
          </p:cNvPr>
          <p:cNvSpPr/>
          <p:nvPr/>
        </p:nvSpPr>
        <p:spPr>
          <a:xfrm>
            <a:off x="10196053" y="3244645"/>
            <a:ext cx="1557554" cy="6194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0" y="9176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60EDC40-BFA9-88B0-EE9A-7E7312D74B7C}"/>
              </a:ext>
            </a:extLst>
          </p:cNvPr>
          <p:cNvSpPr/>
          <p:nvPr/>
        </p:nvSpPr>
        <p:spPr>
          <a:xfrm>
            <a:off x="3336587" y="657232"/>
            <a:ext cx="7033098" cy="170215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GẤU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CON HAM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AD97102-FFA5-46E9-AE79-4A8316551DD2}"/>
                  </a:ext>
                </a:extLst>
              </p:cNvPr>
              <p:cNvSpPr/>
              <p:nvPr/>
            </p:nvSpPr>
            <p:spPr>
              <a:xfrm>
                <a:off x="251335" y="162816"/>
                <a:ext cx="11488808" cy="591544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vi-VN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AD97102-FFA5-46E9-AE79-4A8316551D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35" y="162816"/>
                <a:ext cx="11488808" cy="591544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FC22D49-8145-7329-8653-BB57C9B06683}"/>
              </a:ext>
            </a:extLst>
          </p:cNvPr>
          <p:cNvSpPr/>
          <p:nvPr/>
        </p:nvSpPr>
        <p:spPr>
          <a:xfrm>
            <a:off x="8953479" y="1545101"/>
            <a:ext cx="209688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D962D988-EB2E-5973-2C0A-161E3ADF0D50}"/>
              </a:ext>
            </a:extLst>
          </p:cNvPr>
          <p:cNvSpPr/>
          <p:nvPr/>
        </p:nvSpPr>
        <p:spPr>
          <a:xfrm flipH="1">
            <a:off x="8666775" y="1602344"/>
            <a:ext cx="214008" cy="856466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2A1FE-3707-ECF0-8867-16D1C85267E3}"/>
              </a:ext>
            </a:extLst>
          </p:cNvPr>
          <p:cNvSpPr txBox="1"/>
          <p:nvPr/>
        </p:nvSpPr>
        <p:spPr>
          <a:xfrm>
            <a:off x="8105047" y="1834228"/>
            <a:ext cx="54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5m</a:t>
            </a:r>
            <a:endParaRPr lang="en-US" dirty="0">
              <a:latin typeface="+mj-lt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B7C8DD7B-26CE-EAB6-AA97-5D0389254F58}"/>
              </a:ext>
            </a:extLst>
          </p:cNvPr>
          <p:cNvSpPr/>
          <p:nvPr/>
        </p:nvSpPr>
        <p:spPr>
          <a:xfrm rot="5400000">
            <a:off x="9828183" y="1621483"/>
            <a:ext cx="369332" cy="20968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14874E-839A-B741-95F8-B8656152C7E9}"/>
              </a:ext>
            </a:extLst>
          </p:cNvPr>
          <p:cNvSpPr txBox="1"/>
          <p:nvPr/>
        </p:nvSpPr>
        <p:spPr>
          <a:xfrm>
            <a:off x="9777822" y="2854217"/>
            <a:ext cx="1111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?m</a:t>
            </a:r>
            <a:endParaRPr lang="en-US" sz="20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0C2E71-159F-424D-2052-7E4D7D1E278C}"/>
              </a:ext>
            </a:extLst>
          </p:cNvPr>
          <p:cNvSpPr txBox="1"/>
          <p:nvPr/>
        </p:nvSpPr>
        <p:spPr>
          <a:xfrm>
            <a:off x="9535803" y="1724186"/>
            <a:ext cx="124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+mj-lt"/>
              </a:rPr>
              <a:t>50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1EC72E-B265-0509-DECD-472D26C469B1}"/>
              </a:ext>
            </a:extLst>
          </p:cNvPr>
          <p:cNvSpPr txBox="1"/>
          <p:nvPr/>
        </p:nvSpPr>
        <p:spPr>
          <a:xfrm>
            <a:off x="5830607" y="2236261"/>
            <a:ext cx="1883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10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57B1D8-60ED-862B-18F3-F7CBDF90BDD8}"/>
              </a:ext>
            </a:extLst>
          </p:cNvPr>
          <p:cNvSpPr txBox="1"/>
          <p:nvPr/>
        </p:nvSpPr>
        <p:spPr>
          <a:xfrm>
            <a:off x="548659" y="724309"/>
            <a:ext cx="7564472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hình chữ nhật có diện tích là </a:t>
            </a:r>
            <a:r>
              <a:rPr lang="vi-VN" sz="3200" b="1" dirty="0">
                <a:latin typeface="+mj-lt"/>
              </a:rPr>
              <a:t>50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3200" b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5cm.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dài hình chữ nhật đó là:.............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1" grpId="0"/>
      <p:bldP spid="1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331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1- Tính được diện tích hình chữ nhật theo quy tắc đã nêu trong SGK.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2- Vận dụng giải các bài toán thực tế liên quan đến diện tích hình chữ nhật.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327355" y="302457"/>
            <a:ext cx="2428568" cy="378565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484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1652" y="460379"/>
            <a:ext cx="10530348" cy="12799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-9832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1" y="4433575"/>
            <a:ext cx="4683803" cy="95449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52000" y="5363055"/>
            <a:ext cx="4683803" cy="86708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22680" y="5401089"/>
            <a:ext cx="4683803" cy="86708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20158" y="4441179"/>
            <a:ext cx="4683803" cy="906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1465638" y="1912024"/>
            <a:ext cx="935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rgbClr val="FFFF00"/>
                </a:solidFill>
              </a:rPr>
              <a:t>35 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6000" b="1" dirty="0">
                <a:solidFill>
                  <a:srgbClr val="FFFF00"/>
                </a:solidFill>
              </a:rPr>
              <a:t>  + 15 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6000" b="1" dirty="0">
                <a:solidFill>
                  <a:srgbClr val="FFFF00"/>
                </a:solidFill>
              </a:rPr>
              <a:t>  = ?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15</a:t>
            </a:r>
            <a:r>
              <a:rPr lang="pl-PL" sz="60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60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rgbClr val="FFFF00"/>
                </a:solidFill>
                <a:cs typeface="Calibri" panose="020F0502020204030204" pitchFamily="34" charset="0"/>
              </a:rPr>
              <a:t> x </a:t>
            </a: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en-US" sz="6000" b="1" dirty="0">
                <a:solidFill>
                  <a:srgbClr val="FFFF00"/>
                </a:solidFill>
                <a:cs typeface="Calibri" panose="020F0502020204030204" pitchFamily="34" charset="0"/>
              </a:rPr>
              <a:t>=</a:t>
            </a: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  ?</a:t>
            </a:r>
            <a:endParaRPr lang="vi-VN" sz="6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068" y="5328686"/>
            <a:ext cx="4368987" cy="102904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6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06229" y="5387808"/>
            <a:ext cx="4683803" cy="93209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solidFill>
                  <a:schemeClr val="bg1"/>
                </a:solidFill>
              </a:rPr>
              <a:t>B. </a:t>
            </a:r>
            <a:r>
              <a:rPr lang="vi-VN" sz="6000" dirty="0">
                <a:solidFill>
                  <a:schemeClr val="bg1"/>
                </a:solidFill>
              </a:rPr>
              <a:t>30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vi-VN" sz="6000" dirty="0">
                <a:solidFill>
                  <a:schemeClr val="bg1"/>
                </a:solidFill>
              </a:rPr>
              <a:t>c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716328" y="4392999"/>
            <a:ext cx="4384727" cy="93765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</a:t>
            </a:r>
            <a:r>
              <a:rPr lang="vi-VN" sz="6000" dirty="0">
                <a:solidFill>
                  <a:prstClr val="white"/>
                </a:solidFill>
              </a:rPr>
              <a:t>20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6230" y="4432332"/>
            <a:ext cx="4683803" cy="9554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solidFill>
                  <a:prstClr val="white"/>
                </a:solidFill>
              </a:rPr>
              <a:t>A. </a:t>
            </a:r>
            <a:r>
              <a:rPr lang="vi-VN" sz="6000" dirty="0">
                <a:solidFill>
                  <a:prstClr val="white"/>
                </a:solidFill>
              </a:rPr>
              <a:t>17</a:t>
            </a:r>
            <a:r>
              <a:rPr lang="en-US" sz="6000" dirty="0">
                <a:solidFill>
                  <a:prstClr val="white"/>
                </a:solidFill>
              </a:rPr>
              <a:t> </a:t>
            </a:r>
            <a:r>
              <a:rPr lang="vi-VN" sz="6000" dirty="0">
                <a:solidFill>
                  <a:prstClr val="white"/>
                </a:solidFill>
              </a:rPr>
              <a:t>c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6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435075"/>
            <a:ext cx="5250779" cy="109778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vi-VN" sz="3600" noProof="0" dirty="0">
                <a:solidFill>
                  <a:schemeClr val="bg1"/>
                </a:solidFill>
                <a:cs typeface="Calibri" panose="020F0502020204030204" pitchFamily="34" charset="0"/>
              </a:rPr>
              <a:t>Hai mươi lăm xăng  -ti – mét - vuông</a:t>
            </a:r>
            <a:r>
              <a:rPr lang="pl-PL" sz="3600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4096" y="5535996"/>
            <a:ext cx="5216306" cy="115448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>
                <a:solidFill>
                  <a:schemeClr val="bg1"/>
                </a:solidFill>
              </a:rPr>
              <a:t>B. Hai mươi xăng – ti - mét vuông </a:t>
            </a:r>
            <a:r>
              <a:rPr lang="pl-PL" sz="32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63055" y="5469041"/>
            <a:ext cx="5118335" cy="1221442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D. </a:t>
            </a:r>
            <a:r>
              <a:rPr lang="vi-VN" sz="3600" dirty="0">
                <a:solidFill>
                  <a:schemeClr val="bg1"/>
                </a:solidFill>
              </a:rPr>
              <a:t>Hai năm xăng – ti – mét vuông.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966397" y="4437908"/>
            <a:ext cx="5118336" cy="108128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chemeClr val="bg1"/>
                </a:solidFill>
              </a:rPr>
              <a:t>C. Hai mươi năm xăng- ti – mét - vuông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1543" y="4356858"/>
            <a:ext cx="834220" cy="84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091" y="5409360"/>
            <a:ext cx="834220" cy="84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48701" y="5319403"/>
            <a:ext cx="785526" cy="79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25739" y="4437909"/>
            <a:ext cx="902201" cy="79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>
                <a:solidFill>
                  <a:srgbClr val="FFFF00"/>
                </a:solidFill>
                <a:cs typeface="Arial" panose="020B0604020202020204" pitchFamily="34" charset="0"/>
              </a:rPr>
              <a:t>Số 25 </a:t>
            </a:r>
            <a:r>
              <a:rPr lang="pl-PL" sz="60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đọc là:</a:t>
            </a:r>
            <a:r>
              <a:rPr lang="vi-VN" sz="60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425019" y="369547"/>
            <a:ext cx="10500851" cy="37165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222432" y="4117944"/>
            <a:ext cx="4683803" cy="100804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vi-VN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5</a:t>
            </a:r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25019" y="5083950"/>
            <a:ext cx="4683803" cy="886022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vi-VN" sz="6000" b="1" dirty="0">
                <a:solidFill>
                  <a:schemeClr val="bg1"/>
                </a:solidFill>
                <a:cs typeface="Calibri" panose="020F0502020204030204" pitchFamily="34" charset="0"/>
              </a:rPr>
              <a:t>6</a:t>
            </a:r>
            <a:r>
              <a:rPr lang="en-US" sz="60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222431" y="5117565"/>
            <a:ext cx="4683803" cy="83274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vi-VN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7</a:t>
            </a:r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07980" y="4135446"/>
            <a:ext cx="4683803" cy="94850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vi-VN" sz="6000" b="1" noProof="0" dirty="0">
                <a:solidFill>
                  <a:schemeClr val="bg1"/>
                </a:solidFill>
                <a:cs typeface="Calibri" panose="020F0502020204030204" pitchFamily="34" charset="0"/>
              </a:rPr>
              <a:t>4</a:t>
            </a:r>
            <a:r>
              <a:rPr lang="en-US" sz="60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180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6467" y="52339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1342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024543" y="755951"/>
            <a:ext cx="94193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</a:rPr>
              <a:t>Hình bên dưới có diện tích là bao nhiêu xăng – ti – mét vuông</a:t>
            </a:r>
          </a:p>
          <a:p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DBDB9-65EA-80D4-8624-4F8C7D3749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99" t="1099"/>
          <a:stretch/>
        </p:blipFill>
        <p:spPr>
          <a:xfrm>
            <a:off x="3333134" y="2361397"/>
            <a:ext cx="4343955" cy="86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4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1170982" y="1244416"/>
            <a:ext cx="889382" cy="823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4901289" y="1775432"/>
            <a:ext cx="2442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27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615</Words>
  <Application>Microsoft Office PowerPoint</Application>
  <PresentationFormat>Widescreen</PresentationFormat>
  <Paragraphs>84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Montserrat Alternates Black</vt:lpstr>
      <vt:lpstr>SVN-Gretoon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ADMIN</cp:lastModifiedBy>
  <cp:revision>12</cp:revision>
  <dcterms:created xsi:type="dcterms:W3CDTF">2023-01-30T13:37:16Z</dcterms:created>
  <dcterms:modified xsi:type="dcterms:W3CDTF">2023-02-11T10:43:08Z</dcterms:modified>
</cp:coreProperties>
</file>