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3" r:id="rId5"/>
    <p:sldId id="260" r:id="rId6"/>
    <p:sldId id="262" r:id="rId7"/>
    <p:sldId id="261" r:id="rId8"/>
    <p:sldId id="264" r:id="rId9"/>
    <p:sldId id="265" r:id="rId10"/>
    <p:sldId id="266" r:id="rId11"/>
    <p:sldId id="268" r:id="rId12"/>
    <p:sldId id="267" r:id="rId13"/>
    <p:sldId id="269" r:id="rId14"/>
    <p:sldId id="280" r:id="rId15"/>
    <p:sldId id="271" r:id="rId16"/>
    <p:sldId id="272" r:id="rId17"/>
    <p:sldId id="281" r:id="rId18"/>
    <p:sldId id="273" r:id="rId19"/>
    <p:sldId id="270" r:id="rId20"/>
    <p:sldId id="274" r:id="rId21"/>
    <p:sldId id="275" r:id="rId22"/>
    <p:sldId id="276" r:id="rId23"/>
    <p:sldId id="259"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107" d="100"/>
          <a:sy n="107" d="100"/>
        </p:scale>
        <p:origin x="23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730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8">
            <a:extLst>
              <a:ext uri="{FF2B5EF4-FFF2-40B4-BE49-F238E27FC236}">
                <a16:creationId xmlns:a16="http://schemas.microsoft.com/office/drawing/2014/main" id="{03AFD29B-A2C7-458B-B200-E2EE369903B4}"/>
              </a:ext>
            </a:extLst>
          </p:cNvPr>
          <p:cNvPicPr>
            <a:picLocks noChangeAspect="1"/>
          </p:cNvPicPr>
          <p:nvPr userDrawn="1"/>
        </p:nvPicPr>
        <p:blipFill>
          <a:blip r:embed="rId2"/>
          <a:stretch>
            <a:fillRect/>
          </a:stretch>
        </p:blipFill>
        <p:spPr>
          <a:xfrm>
            <a:off x="5977467" y="4729699"/>
            <a:ext cx="6485467" cy="2284755"/>
          </a:xfrm>
          <a:prstGeom prst="rect">
            <a:avLst/>
          </a:prstGeom>
        </p:spPr>
      </p:pic>
    </p:spTree>
    <p:extLst>
      <p:ext uri="{BB962C8B-B14F-4D97-AF65-F5344CB8AC3E}">
        <p14:creationId xmlns:p14="http://schemas.microsoft.com/office/powerpoint/2010/main" val="275058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id="{212EA246-F939-4B36-B76A-6948DE008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6" name="图片 13">
            <a:extLst>
              <a:ext uri="{FF2B5EF4-FFF2-40B4-BE49-F238E27FC236}">
                <a16:creationId xmlns:a16="http://schemas.microsoft.com/office/drawing/2014/main" id="{D542E4CA-E60C-427C-8A41-0946E8C0F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7" name="图片 5">
            <a:extLst>
              <a:ext uri="{FF2B5EF4-FFF2-40B4-BE49-F238E27FC236}">
                <a16:creationId xmlns:a16="http://schemas.microsoft.com/office/drawing/2014/main" id="{6DAF9419-6A83-45AE-AE68-0136AA5093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8" name="图片 104">
            <a:extLst>
              <a:ext uri="{FF2B5EF4-FFF2-40B4-BE49-F238E27FC236}">
                <a16:creationId xmlns:a16="http://schemas.microsoft.com/office/drawing/2014/main" id="{F0CF6E17-E61E-4AE6-A825-FF91A795C0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sp>
        <p:nvSpPr>
          <p:cNvPr id="9" name="Rectangle 8"/>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11326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hyperlink" Target="https://www.facebook.com/groups/629898828017053" TargetMode="Externa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3">
            <a:extLst>
              <a:ext uri="{FF2B5EF4-FFF2-40B4-BE49-F238E27FC236}">
                <a16:creationId xmlns:a16="http://schemas.microsoft.com/office/drawing/2014/main" id="{3871C916-0431-427D-9C05-07E7E0AF84EC}"/>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640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3.jp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3.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1.png"/><Relationship Id="rId12"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19B9D9D-8479-48AC-86A1-210F33B42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350"/>
            <a:ext cx="12192000" cy="5575300"/>
          </a:xfrm>
          <a:prstGeom prst="rect">
            <a:avLst/>
          </a:prstGeom>
        </p:spPr>
      </p:pic>
      <p:pic>
        <p:nvPicPr>
          <p:cNvPr id="5" name="图片 6">
            <a:extLst>
              <a:ext uri="{FF2B5EF4-FFF2-40B4-BE49-F238E27FC236}">
                <a16:creationId xmlns:a16="http://schemas.microsoft.com/office/drawing/2014/main" id="{89D3C505-D6E7-4829-ABC3-499D8D22100B}"/>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27034" r="232"/>
          <a:stretch/>
        </p:blipFill>
        <p:spPr>
          <a:xfrm>
            <a:off x="28979" y="0"/>
            <a:ext cx="12163022" cy="5373246"/>
          </a:xfrm>
          <a:prstGeom prst="rect">
            <a:avLst/>
          </a:prstGeom>
        </p:spPr>
      </p:pic>
      <p:pic>
        <p:nvPicPr>
          <p:cNvPr id="6" name="图片 14">
            <a:extLst>
              <a:ext uri="{FF2B5EF4-FFF2-40B4-BE49-F238E27FC236}">
                <a16:creationId xmlns:a16="http://schemas.microsoft.com/office/drawing/2014/main" id="{EB912E28-A59B-46D5-9531-B06756634DA5}"/>
              </a:ext>
            </a:extLst>
          </p:cNvPr>
          <p:cNvPicPr>
            <a:picLocks noChangeAspect="1"/>
          </p:cNvPicPr>
          <p:nvPr/>
        </p:nvPicPr>
        <p:blipFill rotWithShape="1">
          <a:blip r:embed="rId4">
            <a:extLst>
              <a:ext uri="{28A0092B-C50C-407E-A947-70E740481C1C}">
                <a14:useLocalDpi xmlns:a14="http://schemas.microsoft.com/office/drawing/2010/main" val="0"/>
              </a:ext>
            </a:extLst>
          </a:blip>
          <a:srcRect r="26232" b="27396"/>
          <a:stretch/>
        </p:blipFill>
        <p:spPr>
          <a:xfrm>
            <a:off x="14489" y="1199724"/>
            <a:ext cx="12192001" cy="5019445"/>
          </a:xfrm>
          <a:prstGeom prst="rect">
            <a:avLst/>
          </a:prstGeom>
        </p:spPr>
      </p:pic>
      <p:pic>
        <p:nvPicPr>
          <p:cNvPr id="7" name="图片 8">
            <a:extLst>
              <a:ext uri="{FF2B5EF4-FFF2-40B4-BE49-F238E27FC236}">
                <a16:creationId xmlns:a16="http://schemas.microsoft.com/office/drawing/2014/main" id="{41156BF5-5B31-4A28-BE26-021456D18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20979" cy="2545080"/>
          </a:xfrm>
          <a:prstGeom prst="rect">
            <a:avLst/>
          </a:prstGeom>
        </p:spPr>
      </p:pic>
      <p:pic>
        <p:nvPicPr>
          <p:cNvPr id="8" name="图片 10">
            <a:extLst>
              <a:ext uri="{FF2B5EF4-FFF2-40B4-BE49-F238E27FC236}">
                <a16:creationId xmlns:a16="http://schemas.microsoft.com/office/drawing/2014/main" id="{74DF892F-EC50-46A6-BE0D-38CBA66BB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803" y="2257395"/>
            <a:ext cx="9194277" cy="1720144"/>
          </a:xfrm>
          <a:prstGeom prst="rect">
            <a:avLst/>
          </a:prstGeom>
        </p:spPr>
      </p:pic>
      <p:pic>
        <p:nvPicPr>
          <p:cNvPr id="9" name="图片 12">
            <a:extLst>
              <a:ext uri="{FF2B5EF4-FFF2-40B4-BE49-F238E27FC236}">
                <a16:creationId xmlns:a16="http://schemas.microsoft.com/office/drawing/2014/main" id="{EC854593-3532-40B2-9C15-18CE7EEEC449}"/>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0" y="1883822"/>
            <a:ext cx="7387444" cy="2120514"/>
          </a:xfrm>
          <a:prstGeom prst="rect">
            <a:avLst/>
          </a:prstGeom>
        </p:spPr>
      </p:pic>
      <p:pic>
        <p:nvPicPr>
          <p:cNvPr id="10" name="图片 20">
            <a:extLst>
              <a:ext uri="{FF2B5EF4-FFF2-40B4-BE49-F238E27FC236}">
                <a16:creationId xmlns:a16="http://schemas.microsoft.com/office/drawing/2014/main" id="{73C9407C-8C7C-4C23-AEFD-63BA1DFAFF12}"/>
              </a:ext>
            </a:extLst>
          </p:cNvPr>
          <p:cNvPicPr>
            <a:picLocks noChangeAspect="1"/>
          </p:cNvPicPr>
          <p:nvPr/>
        </p:nvPicPr>
        <p:blipFill rotWithShape="1">
          <a:blip r:embed="rId6">
            <a:extLst>
              <a:ext uri="{28A0092B-C50C-407E-A947-70E740481C1C}">
                <a14:useLocalDpi xmlns:a14="http://schemas.microsoft.com/office/drawing/2010/main" val="0"/>
              </a:ext>
            </a:extLst>
          </a:blip>
          <a:srcRect l="57583"/>
          <a:stretch/>
        </p:blipFill>
        <p:spPr>
          <a:xfrm>
            <a:off x="8395796" y="1883822"/>
            <a:ext cx="3825181" cy="1720144"/>
          </a:xfrm>
          <a:prstGeom prst="rect">
            <a:avLst/>
          </a:prstGeom>
        </p:spPr>
      </p:pic>
      <p:pic>
        <p:nvPicPr>
          <p:cNvPr id="11" name="图片 19">
            <a:extLst>
              <a:ext uri="{FF2B5EF4-FFF2-40B4-BE49-F238E27FC236}">
                <a16:creationId xmlns:a16="http://schemas.microsoft.com/office/drawing/2014/main" id="{5EDE7602-CD8B-49AD-92FF-A833E38A2538}"/>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5485506" y="2249005"/>
            <a:ext cx="7387444" cy="1720144"/>
          </a:xfrm>
          <a:prstGeom prst="rect">
            <a:avLst/>
          </a:prstGeom>
        </p:spPr>
      </p:pic>
      <p:pic>
        <p:nvPicPr>
          <p:cNvPr id="12" name="图片 23">
            <a:extLst>
              <a:ext uri="{FF2B5EF4-FFF2-40B4-BE49-F238E27FC236}">
                <a16:creationId xmlns:a16="http://schemas.microsoft.com/office/drawing/2014/main" id="{B96EEB0E-06E4-4B58-AD72-1A1938B618BE}"/>
              </a:ext>
            </a:extLst>
          </p:cNvPr>
          <p:cNvPicPr>
            <a:picLocks noChangeAspect="1"/>
          </p:cNvPicPr>
          <p:nvPr/>
        </p:nvPicPr>
        <p:blipFill>
          <a:blip r:embed="rId8"/>
          <a:stretch>
            <a:fillRect/>
          </a:stretch>
        </p:blipFill>
        <p:spPr>
          <a:xfrm>
            <a:off x="-28979" y="0"/>
            <a:ext cx="12220979" cy="6857999"/>
          </a:xfrm>
          <a:prstGeom prst="rect">
            <a:avLst/>
          </a:prstGeom>
        </p:spPr>
      </p:pic>
      <p:pic>
        <p:nvPicPr>
          <p:cNvPr id="13" name="图片 27">
            <a:extLst>
              <a:ext uri="{FF2B5EF4-FFF2-40B4-BE49-F238E27FC236}">
                <a16:creationId xmlns:a16="http://schemas.microsoft.com/office/drawing/2014/main" id="{19363BD8-DC73-40DB-AB56-F451B8071566}"/>
              </a:ext>
            </a:extLst>
          </p:cNvPr>
          <p:cNvPicPr>
            <a:picLocks noChangeAspect="1"/>
          </p:cNvPicPr>
          <p:nvPr/>
        </p:nvPicPr>
        <p:blipFill>
          <a:blip r:embed="rId9"/>
          <a:stretch>
            <a:fillRect/>
          </a:stretch>
        </p:blipFill>
        <p:spPr>
          <a:xfrm>
            <a:off x="9162952" y="596368"/>
            <a:ext cx="3000069" cy="3381171"/>
          </a:xfrm>
          <a:prstGeom prst="rect">
            <a:avLst/>
          </a:prstGeom>
        </p:spPr>
      </p:pic>
      <p:pic>
        <p:nvPicPr>
          <p:cNvPr id="14" name="图片 26">
            <a:extLst>
              <a:ext uri="{FF2B5EF4-FFF2-40B4-BE49-F238E27FC236}">
                <a16:creationId xmlns:a16="http://schemas.microsoft.com/office/drawing/2014/main" id="{A8007010-92B0-4578-832E-9A9B54EABFE7}"/>
              </a:ext>
            </a:extLst>
          </p:cNvPr>
          <p:cNvPicPr>
            <a:picLocks noChangeAspect="1"/>
          </p:cNvPicPr>
          <p:nvPr/>
        </p:nvPicPr>
        <p:blipFill>
          <a:blip r:embed="rId10"/>
          <a:stretch>
            <a:fillRect/>
          </a:stretch>
        </p:blipFill>
        <p:spPr>
          <a:xfrm>
            <a:off x="409556" y="1659696"/>
            <a:ext cx="1534350" cy="2304546"/>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1619" y="584515"/>
            <a:ext cx="4436206" cy="5156117"/>
          </a:xfrm>
          <a:prstGeom prst="ellipse">
            <a:avLst/>
          </a:prstGeom>
          <a:ln>
            <a:noFill/>
          </a:ln>
          <a:effectLst>
            <a:softEdge rad="112500"/>
          </a:effectLst>
        </p:spPr>
      </p:pic>
      <p:pic>
        <p:nvPicPr>
          <p:cNvPr id="16" name="图片 5">
            <a:extLst>
              <a:ext uri="{FF2B5EF4-FFF2-40B4-BE49-F238E27FC236}">
                <a16:creationId xmlns:a16="http://schemas.microsoft.com/office/drawing/2014/main" id="{6DAF9419-6A83-45AE-AE68-0136AA5093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3" name="Picture 2"/>
          <p:cNvPicPr>
            <a:picLocks noChangeAspect="1"/>
          </p:cNvPicPr>
          <p:nvPr/>
        </p:nvPicPr>
        <p:blipFill>
          <a:blip r:embed="rId13"/>
          <a:stretch>
            <a:fillRect/>
          </a:stretch>
        </p:blipFill>
        <p:spPr>
          <a:xfrm>
            <a:off x="4308441" y="5322834"/>
            <a:ext cx="2682472" cy="1286367"/>
          </a:xfrm>
          <a:prstGeom prst="rect">
            <a:avLst/>
          </a:prstGeom>
        </p:spPr>
      </p:pic>
      <p:pic>
        <p:nvPicPr>
          <p:cNvPr id="23" name="Picture 22"/>
          <p:cNvPicPr>
            <a:picLocks noChangeAspect="1"/>
          </p:cNvPicPr>
          <p:nvPr/>
        </p:nvPicPr>
        <p:blipFill>
          <a:blip r:embed="rId14"/>
          <a:stretch>
            <a:fillRect/>
          </a:stretch>
        </p:blipFill>
        <p:spPr>
          <a:xfrm>
            <a:off x="-235715" y="3008747"/>
            <a:ext cx="11770784" cy="3207904"/>
          </a:xfrm>
          <a:prstGeom prst="rect">
            <a:avLst/>
          </a:prstGeom>
        </p:spPr>
      </p:pic>
      <p:pic>
        <p:nvPicPr>
          <p:cNvPr id="24" name="Picture 23"/>
          <p:cNvPicPr>
            <a:picLocks noChangeAspect="1"/>
          </p:cNvPicPr>
          <p:nvPr/>
        </p:nvPicPr>
        <p:blipFill>
          <a:blip r:embed="rId15"/>
          <a:stretch>
            <a:fillRect/>
          </a:stretch>
        </p:blipFill>
        <p:spPr>
          <a:xfrm>
            <a:off x="3641153" y="629003"/>
            <a:ext cx="3100850" cy="2092556"/>
          </a:xfrm>
          <a:prstGeom prst="rect">
            <a:avLst/>
          </a:prstGeom>
        </p:spPr>
      </p:pic>
    </p:spTree>
    <p:extLst>
      <p:ext uri="{BB962C8B-B14F-4D97-AF65-F5344CB8AC3E}">
        <p14:creationId xmlns:p14="http://schemas.microsoft.com/office/powerpoint/2010/main" val="238730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750"/>
                                        <p:tgtEl>
                                          <p:spTgt spid="23"/>
                                        </p:tgtEl>
                                      </p:cBhvr>
                                    </p:animEffect>
                                  </p:childTnLst>
                                </p:cTn>
                              </p:par>
                            </p:childTnLst>
                          </p:cTn>
                        </p:par>
                        <p:par>
                          <p:cTn id="12" fill="hold">
                            <p:stCondLst>
                              <p:cond delay="17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Picture 5"/>
          <p:cNvPicPr>
            <a:picLocks noChangeAspect="1"/>
          </p:cNvPicPr>
          <p:nvPr/>
        </p:nvPicPr>
        <p:blipFill>
          <a:blip r:embed="rId6"/>
          <a:stretch>
            <a:fillRect/>
          </a:stretch>
        </p:blipFill>
        <p:spPr>
          <a:xfrm>
            <a:off x="-477239" y="-52359"/>
            <a:ext cx="4931673" cy="2686872"/>
          </a:xfrm>
          <a:prstGeom prst="rect">
            <a:avLst/>
          </a:prstGeom>
        </p:spPr>
      </p:pic>
      <p:grpSp>
        <p:nvGrpSpPr>
          <p:cNvPr id="7" name="Group 6"/>
          <p:cNvGrpSpPr/>
          <p:nvPr/>
        </p:nvGrpSpPr>
        <p:grpSpPr>
          <a:xfrm>
            <a:off x="2198790" y="2429711"/>
            <a:ext cx="9185329" cy="858129"/>
            <a:chOff x="2024693" y="3080825"/>
            <a:chExt cx="9185329" cy="858129"/>
          </a:xfrm>
        </p:grpSpPr>
        <p:grpSp>
          <p:nvGrpSpPr>
            <p:cNvPr id="8" name="Group 7"/>
            <p:cNvGrpSpPr/>
            <p:nvPr/>
          </p:nvGrpSpPr>
          <p:grpSpPr>
            <a:xfrm>
              <a:off x="2024693" y="3080825"/>
              <a:ext cx="9004378" cy="858129"/>
              <a:chOff x="2024693" y="3080825"/>
              <a:chExt cx="9004378" cy="858129"/>
            </a:xfrm>
          </p:grpSpPr>
          <p:sp>
            <p:nvSpPr>
              <p:cNvPr id="10" name="Rounded Rectangle 9"/>
              <p:cNvSpPr/>
              <p:nvPr/>
            </p:nvSpPr>
            <p:spPr>
              <a:xfrm>
                <a:off x="2686930" y="3080825"/>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9" name="TextBox 8"/>
            <p:cNvSpPr txBox="1"/>
            <p:nvPr/>
          </p:nvSpPr>
          <p:spPr>
            <a:xfrm>
              <a:off x="2982824" y="3140228"/>
              <a:ext cx="8227198"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chữa bệnh giúp dân.</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2238109" y="3430692"/>
            <a:ext cx="9004378" cy="904470"/>
            <a:chOff x="2024693" y="4120263"/>
            <a:chExt cx="9004378" cy="904470"/>
          </a:xfrm>
        </p:grpSpPr>
        <p:sp>
          <p:nvSpPr>
            <p:cNvPr id="13" name="Rounded Rectangle 12"/>
            <p:cNvSpPr/>
            <p:nvPr/>
          </p:nvSpPr>
          <p:spPr>
            <a:xfrm>
              <a:off x="2686930" y="4166604"/>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5" name="TextBox 14"/>
            <p:cNvSpPr txBox="1"/>
            <p:nvPr/>
          </p:nvSpPr>
          <p:spPr>
            <a:xfrm>
              <a:off x="2921527" y="4180672"/>
              <a:ext cx="7558905"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không lấy tiền.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2215342" y="4471906"/>
            <a:ext cx="9049911" cy="858129"/>
            <a:chOff x="2046001" y="5252383"/>
            <a:chExt cx="9049911" cy="858129"/>
          </a:xfrm>
        </p:grpSpPr>
        <p:sp>
          <p:nvSpPr>
            <p:cNvPr id="17" name="Rounded Rectangle 16"/>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9" name="TextBox 18"/>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dầu đèn.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2238109" y="5489286"/>
            <a:ext cx="9049911" cy="858129"/>
            <a:chOff x="2046001" y="5252383"/>
            <a:chExt cx="9049911" cy="858129"/>
          </a:xfrm>
        </p:grpSpPr>
        <p:sp>
          <p:nvSpPr>
            <p:cNvPr id="21" name="Rounded Rectangle 20"/>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4</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89249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2070" y="5436214"/>
            <a:ext cx="11717382" cy="1153256"/>
          </a:xfrm>
          <a:prstGeom prst="rect">
            <a:avLst/>
          </a:prstGeom>
          <a:solidFill>
            <a:schemeClr val="accent6">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2070" y="3555162"/>
            <a:ext cx="11717382" cy="1851205"/>
          </a:xfrm>
          <a:prstGeom prst="rect">
            <a:avLst/>
          </a:prstGeom>
          <a:solidFill>
            <a:schemeClr val="accent2">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070" y="2468880"/>
            <a:ext cx="11717382" cy="1056434"/>
          </a:xfrm>
          <a:prstGeom prst="rect">
            <a:avLst/>
          </a:prstGeom>
          <a:solidFill>
            <a:schemeClr val="accent4">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2070" y="587827"/>
            <a:ext cx="11717382" cy="1881053"/>
          </a:xfrm>
          <a:prstGeom prst="rect">
            <a:avLst/>
          </a:prstGeom>
          <a:solidFill>
            <a:schemeClr val="accent1">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598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7" name="Picture 6"/>
          <p:cNvPicPr>
            <a:picLocks noChangeAspect="1"/>
          </p:cNvPicPr>
          <p:nvPr/>
        </p:nvPicPr>
        <p:blipFill>
          <a:blip r:embed="rId7"/>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188263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2120961" y="160157"/>
            <a:ext cx="8149389" cy="1421883"/>
            <a:chOff x="3231305" y="325027"/>
            <a:chExt cx="8149389" cy="1421883"/>
          </a:xfrm>
        </p:grpSpPr>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8" name="Picture 7"/>
            <p:cNvPicPr>
              <a:picLocks noChangeAspect="1"/>
            </p:cNvPicPr>
            <p:nvPr/>
          </p:nvPicPr>
          <p:blipFill>
            <a:blip r:embed="rId7"/>
            <a:stretch>
              <a:fillRect/>
            </a:stretch>
          </p:blipFill>
          <p:spPr>
            <a:xfrm>
              <a:off x="3776109" y="325027"/>
              <a:ext cx="7059780" cy="1347333"/>
            </a:xfrm>
            <a:prstGeom prst="rect">
              <a:avLst/>
            </a:prstGeom>
          </p:spPr>
        </p:pic>
      </p:grpSp>
      <p:sp>
        <p:nvSpPr>
          <p:cNvPr id="9" name="Google Shape;276;p7">
            <a:extLst>
              <a:ext uri="{FF2B5EF4-FFF2-40B4-BE49-F238E27FC236}">
                <a16:creationId xmlns:a16="http://schemas.microsoft.com/office/drawing/2014/main" id="{D33CB0D1-8FD9-7C5D-268F-E2711EEE24E1}"/>
              </a:ext>
            </a:extLst>
          </p:cNvPr>
          <p:cNvSpPr/>
          <p:nvPr/>
        </p:nvSpPr>
        <p:spPr>
          <a:xfrm>
            <a:off x="5362902" y="2104771"/>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solidFill>
                    <a:schemeClr val="bg1"/>
                  </a:solidFill>
                </a:ln>
                <a:solidFill>
                  <a:srgbClr val="009999"/>
                </a:solidFill>
                <a:latin typeface="UTM Avo" panose="02040603050506020204" pitchFamily="18" charset="0"/>
              </a:rPr>
              <a:t>lên kinh đô</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832757" y="2104771"/>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nổi tiếng</a:t>
            </a:r>
            <a:endParaRPr sz="3600" b="1" dirty="0">
              <a:ln>
                <a:solidFill>
                  <a:schemeClr val="bg1"/>
                </a:solidFill>
              </a:ln>
              <a:solidFill>
                <a:srgbClr val="FF0066"/>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280276" y="3535042"/>
            <a:ext cx="455893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a:solidFill>
                  <a:schemeClr val="bg1"/>
                </a:solidFill>
                <a:latin typeface="UTM Avo" panose="02040603050506020204" pitchFamily="18" charset="0"/>
              </a:rPr>
              <a:t>trèo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đèo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lội</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suối</a:t>
            </a:r>
            <a:endParaRPr sz="3600" b="1" dirty="0">
              <a:ln w="3175">
                <a:noFill/>
              </a:ln>
              <a:solidFill>
                <a:schemeClr val="bg1"/>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6500768" y="3477683"/>
            <a:ext cx="386750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thuyền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chài</a:t>
            </a:r>
            <a:endParaRPr sz="3600" b="1" dirty="0">
              <a:solidFill>
                <a:srgbClr val="FF0000"/>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2120961" y="4903028"/>
            <a:ext cx="3718252"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thuyên giảm</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6911615" y="4804729"/>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nghiên cứu </a:t>
            </a:r>
            <a:endParaRPr sz="3600" b="1" dirty="0">
              <a:ln>
                <a:solidFill>
                  <a:schemeClr val="bg1"/>
                </a:solidFill>
              </a:ln>
              <a:solidFill>
                <a:srgbClr val="FF0066"/>
              </a:solidFill>
              <a:latin typeface="UTM Avo" panose="02040603050506020204" pitchFamily="18" charset="0"/>
            </a:endParaRPr>
          </a:p>
        </p:txBody>
      </p:sp>
    </p:spTree>
    <p:extLst>
      <p:ext uri="{BB962C8B-B14F-4D97-AF65-F5344CB8AC3E}">
        <p14:creationId xmlns:p14="http://schemas.microsoft.com/office/powerpoint/2010/main" val="1602217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3"/>
          <a:stretch>
            <a:fillRect/>
          </a:stretch>
        </p:blipFill>
        <p:spPr>
          <a:xfrm>
            <a:off x="-14490" y="3312106"/>
            <a:ext cx="12220979" cy="3429000"/>
          </a:xfrm>
          <a:prstGeom prst="rect">
            <a:avLst/>
          </a:prstGeom>
        </p:spPr>
      </p:pic>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20961" y="205878"/>
            <a:ext cx="8149389" cy="1376162"/>
          </a:xfrm>
          <a:prstGeom prst="rect">
            <a:avLst/>
          </a:prstGeom>
        </p:spPr>
      </p:pic>
      <p:sp>
        <p:nvSpPr>
          <p:cNvPr id="15" name="TextBox 14">
            <a:extLst>
              <a:ext uri="{FF2B5EF4-FFF2-40B4-BE49-F238E27FC236}">
                <a16:creationId xmlns:a16="http://schemas.microsoft.com/office/drawing/2014/main" id="{51340263-EAC9-42C0-A1A8-B44A9748D222}"/>
              </a:ext>
            </a:extLst>
          </p:cNvPr>
          <p:cNvSpPr txBox="1"/>
          <p:nvPr/>
        </p:nvSpPr>
        <p:spPr>
          <a:xfrm>
            <a:off x="2980005" y="116894"/>
            <a:ext cx="6231988" cy="1323439"/>
          </a:xfrm>
          <a:prstGeom prst="rect">
            <a:avLst/>
          </a:prstGeom>
          <a:noFill/>
        </p:spPr>
        <p:txBody>
          <a:bodyPr wrap="square" rtlCol="0">
            <a:spAutoFit/>
          </a:bodyPr>
          <a:lstStyle/>
          <a:p>
            <a:pPr algn="ctr"/>
            <a:r>
              <a:rPr lang="en-US" sz="8000">
                <a:latin typeface="#9Slide05 SVNClementine" panose="020F0502020204030203" pitchFamily="34" charset="0"/>
              </a:rPr>
              <a:t>Đọc câu dài</a:t>
            </a:r>
          </a:p>
        </p:txBody>
      </p:sp>
      <p:sp>
        <p:nvSpPr>
          <p:cNvPr id="17" name="TextBox 16">
            <a:extLst>
              <a:ext uri="{FF2B5EF4-FFF2-40B4-BE49-F238E27FC236}">
                <a16:creationId xmlns:a16="http://schemas.microsoft.com/office/drawing/2014/main" id="{039225D7-AE97-4BE6-8133-132734150601}"/>
              </a:ext>
            </a:extLst>
          </p:cNvPr>
          <p:cNvSpPr txBox="1"/>
          <p:nvPr/>
        </p:nvSpPr>
        <p:spPr>
          <a:xfrm>
            <a:off x="512883" y="1787206"/>
            <a:ext cx="11679117" cy="1664879"/>
          </a:xfrm>
          <a:prstGeom prst="rect">
            <a:avLst/>
          </a:prstGeom>
          <a:noFill/>
        </p:spPr>
        <p:txBody>
          <a:bodyPr wrap="square">
            <a:spAutoFit/>
          </a:bodyPr>
          <a:lstStyle/>
          <a:p>
            <a:pPr>
              <a:lnSpc>
                <a:spcPct val="150000"/>
              </a:lnSpc>
            </a:pPr>
            <a:r>
              <a:rPr lang="vi-VN" sz="3600">
                <a:solidFill>
                  <a:srgbClr val="002060"/>
                </a:solidFill>
                <a:latin typeface="Cambria" panose="02040503050406030204" pitchFamily="18" charset="0"/>
                <a:ea typeface="Cambria" panose="02040503050406030204" pitchFamily="18" charset="0"/>
              </a:rPr>
              <a:t>Nhận thấy rằng biết chữa bệnh không chỉ cứu mình mà còn giúp được người đời, ông đã quyết học nghề y. </a:t>
            </a:r>
            <a:endParaRPr lang="en-US" sz="3600"/>
          </a:p>
        </p:txBody>
      </p:sp>
      <p:cxnSp>
        <p:nvCxnSpPr>
          <p:cNvPr id="19" name="Straight Connector 18">
            <a:extLst>
              <a:ext uri="{FF2B5EF4-FFF2-40B4-BE49-F238E27FC236}">
                <a16:creationId xmlns:a16="http://schemas.microsoft.com/office/drawing/2014/main" id="{8E9BEB1B-1A87-478C-8460-67C802FDE2E1}"/>
              </a:ext>
            </a:extLst>
          </p:cNvPr>
          <p:cNvCxnSpPr/>
          <p:nvPr/>
        </p:nvCxnSpPr>
        <p:spPr>
          <a:xfrm flipH="1">
            <a:off x="3601329" y="1993583"/>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3478546-0F6F-42CF-800D-58953C7108CE}"/>
              </a:ext>
            </a:extLst>
          </p:cNvPr>
          <p:cNvCxnSpPr/>
          <p:nvPr/>
        </p:nvCxnSpPr>
        <p:spPr>
          <a:xfrm flipH="1">
            <a:off x="6605369" y="1993197"/>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69EE068-B351-4FFE-B5AA-E2A5B4C50C54}"/>
              </a:ext>
            </a:extLst>
          </p:cNvPr>
          <p:cNvCxnSpPr/>
          <p:nvPr/>
        </p:nvCxnSpPr>
        <p:spPr>
          <a:xfrm flipH="1">
            <a:off x="10534357" y="1993197"/>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FB7D5D-4F4E-4168-98CF-3DBED48BACBD}"/>
              </a:ext>
            </a:extLst>
          </p:cNvPr>
          <p:cNvCxnSpPr/>
          <p:nvPr/>
        </p:nvCxnSpPr>
        <p:spPr>
          <a:xfrm flipH="1">
            <a:off x="4665785" y="2833805"/>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7EA4B0B3-76E5-4416-BD3F-FF4776404ACD}"/>
              </a:ext>
            </a:extLst>
          </p:cNvPr>
          <p:cNvGrpSpPr/>
          <p:nvPr/>
        </p:nvGrpSpPr>
        <p:grpSpPr>
          <a:xfrm>
            <a:off x="9589477" y="2833804"/>
            <a:ext cx="225084" cy="478302"/>
            <a:chOff x="9589477" y="2833804"/>
            <a:chExt cx="225084" cy="478302"/>
          </a:xfrm>
        </p:grpSpPr>
        <p:cxnSp>
          <p:nvCxnSpPr>
            <p:cNvPr id="23" name="Straight Connector 22">
              <a:extLst>
                <a:ext uri="{FF2B5EF4-FFF2-40B4-BE49-F238E27FC236}">
                  <a16:creationId xmlns:a16="http://schemas.microsoft.com/office/drawing/2014/main" id="{48E46926-34F0-4D40-859C-C4A6815C619A}"/>
                </a:ext>
              </a:extLst>
            </p:cNvPr>
            <p:cNvCxnSpPr/>
            <p:nvPr/>
          </p:nvCxnSpPr>
          <p:spPr>
            <a:xfrm flipH="1">
              <a:off x="9589477" y="2833805"/>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CAFD4D8-B04C-4C5E-930A-9A545440058E}"/>
                </a:ext>
              </a:extLst>
            </p:cNvPr>
            <p:cNvCxnSpPr/>
            <p:nvPr/>
          </p:nvCxnSpPr>
          <p:spPr>
            <a:xfrm flipH="1">
              <a:off x="9702019" y="2833804"/>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6819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627800" y="2422275"/>
            <a:ext cx="5506592" cy="1754326"/>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Hải Thượng Lãn Ông </a:t>
            </a:r>
            <a:r>
              <a:rPr lang="en-US" sz="3600" b="1">
                <a:latin typeface="Cambria" panose="02040503050406030204" pitchFamily="18" charset="0"/>
                <a:ea typeface="Cambria" panose="02040503050406030204" pitchFamily="18" charset="0"/>
              </a:rPr>
              <a:t>(1720 – 1791): tên thật là Lê Hữu Trác</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0" y="1289909"/>
            <a:ext cx="4436206" cy="5156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1583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913121" y="1877265"/>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Nghề y: </a:t>
            </a:r>
            <a:r>
              <a:rPr lang="en-US" sz="4400" b="1">
                <a:latin typeface="Cambria" panose="02040503050406030204" pitchFamily="18" charset="0"/>
                <a:ea typeface="Cambria" panose="02040503050406030204" pitchFamily="18" charset="0"/>
              </a:rPr>
              <a:t>nghề khám và chữa bệnh.</a:t>
            </a:r>
            <a:endParaRPr lang="en-US" sz="72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913121" y="3581287"/>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Danh y: </a:t>
            </a:r>
            <a:r>
              <a:rPr lang="en-US" sz="4400" b="1">
                <a:latin typeface="Cambria" panose="02040503050406030204" pitchFamily="18" charset="0"/>
                <a:ea typeface="Cambria" panose="02040503050406030204" pitchFamily="18" charset="0"/>
              </a:rPr>
              <a:t>thầy thuốc giỏi và nổi tiếng.</a:t>
            </a:r>
            <a:endParaRPr lang="en-US" sz="199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17938" y="1253472"/>
            <a:ext cx="3886547" cy="5019914"/>
          </a:xfrm>
          <a:prstGeom prst="rect">
            <a:avLst/>
          </a:prstGeom>
        </p:spPr>
      </p:pic>
    </p:spTree>
    <p:extLst>
      <p:ext uri="{BB962C8B-B14F-4D97-AF65-F5344CB8AC3E}">
        <p14:creationId xmlns:p14="http://schemas.microsoft.com/office/powerpoint/2010/main" val="7388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sp>
        <p:nvSpPr>
          <p:cNvPr id="9" name="TextBox 8">
            <a:extLst>
              <a:ext uri="{FF2B5EF4-FFF2-40B4-BE49-F238E27FC236}">
                <a16:creationId xmlns:a16="http://schemas.microsoft.com/office/drawing/2014/main" id="{AF59CA8E-2E90-4BCB-BA60-A9A27AA433D6}"/>
              </a:ext>
            </a:extLst>
          </p:cNvPr>
          <p:cNvSpPr txBox="1"/>
          <p:nvPr/>
        </p:nvSpPr>
        <p:spPr>
          <a:xfrm>
            <a:off x="2603088" y="2359385"/>
            <a:ext cx="6231988" cy="2554545"/>
          </a:xfrm>
          <a:prstGeom prst="rect">
            <a:avLst/>
          </a:prstGeom>
          <a:noFill/>
        </p:spPr>
        <p:txBody>
          <a:bodyPr wrap="square" rtlCol="0">
            <a:spAutoFit/>
          </a:bodyPr>
          <a:lstStyle/>
          <a:p>
            <a:pPr algn="ctr"/>
            <a:r>
              <a:rPr lang="en-US" sz="8000" dirty="0" err="1">
                <a:solidFill>
                  <a:srgbClr val="C00000"/>
                </a:solidFill>
                <a:effectLst>
                  <a:outerShdw blurRad="38100" dist="38100" dir="2700000" algn="tl">
                    <a:srgbClr val="000000">
                      <a:alpha val="43137"/>
                    </a:srgbClr>
                  </a:outerShdw>
                </a:effectLst>
                <a:latin typeface="SVN-Abril Fatface" panose="02000503000000020003" pitchFamily="2" charset="77"/>
              </a:rPr>
              <a:t>Luyện</a:t>
            </a:r>
            <a:r>
              <a:rPr lang="en-US" sz="8000" dirty="0">
                <a:solidFill>
                  <a:srgbClr val="C00000"/>
                </a:solidFill>
                <a:effectLst>
                  <a:outerShdw blurRad="38100" dist="38100" dir="2700000" algn="tl">
                    <a:srgbClr val="000000">
                      <a:alpha val="43137"/>
                    </a:srgbClr>
                  </a:outerShdw>
                </a:effectLst>
                <a:latin typeface="SVN-Abril Fatface" panose="02000503000000020003" pitchFamily="2" charset="77"/>
              </a:rPr>
              <a:t> </a:t>
            </a:r>
            <a:r>
              <a:rPr lang="en-US" sz="8000" dirty="0" err="1">
                <a:solidFill>
                  <a:srgbClr val="C00000"/>
                </a:solidFill>
                <a:effectLst>
                  <a:outerShdw blurRad="38100" dist="38100" dir="2700000" algn="tl">
                    <a:srgbClr val="000000">
                      <a:alpha val="43137"/>
                    </a:srgbClr>
                  </a:outerShdw>
                </a:effectLst>
                <a:latin typeface="SVN-Abril Fatface" panose="02000503000000020003" pitchFamily="2" charset="77"/>
              </a:rPr>
              <a:t>đọc</a:t>
            </a:r>
            <a:r>
              <a:rPr lang="en-US" sz="8000" dirty="0">
                <a:solidFill>
                  <a:srgbClr val="C00000"/>
                </a:solidFill>
                <a:effectLst>
                  <a:outerShdw blurRad="38100" dist="38100" dir="2700000" algn="tl">
                    <a:srgbClr val="000000">
                      <a:alpha val="43137"/>
                    </a:srgbClr>
                  </a:outerShdw>
                </a:effectLst>
                <a:latin typeface="SVN-Abril Fatface" panose="02000503000000020003" pitchFamily="2" charset="77"/>
              </a:rPr>
              <a:t> </a:t>
            </a:r>
            <a:r>
              <a:rPr lang="en-US" sz="8000" dirty="0" err="1">
                <a:solidFill>
                  <a:srgbClr val="C00000"/>
                </a:solidFill>
                <a:effectLst>
                  <a:outerShdw blurRad="38100" dist="38100" dir="2700000" algn="tl">
                    <a:srgbClr val="000000">
                      <a:alpha val="43137"/>
                    </a:srgbClr>
                  </a:outerShdw>
                </a:effectLst>
                <a:latin typeface="SVN-Abril Fatface" panose="02000503000000020003" pitchFamily="2" charset="77"/>
              </a:rPr>
              <a:t>nhóm</a:t>
            </a:r>
            <a:endParaRPr lang="en-US" sz="8000" dirty="0">
              <a:solidFill>
                <a:srgbClr val="C00000"/>
              </a:solidFill>
              <a:effectLst>
                <a:outerShdw blurRad="38100" dist="38100" dir="2700000" algn="tl">
                  <a:srgbClr val="000000">
                    <a:alpha val="43137"/>
                  </a:srgbClr>
                </a:outerShdw>
              </a:effectLst>
              <a:latin typeface="SVN-Abril Fatface" panose="02000503000000020003" pitchFamily="2" charset="77"/>
            </a:endParaRPr>
          </a:p>
        </p:txBody>
      </p:sp>
    </p:spTree>
    <p:extLst>
      <p:ext uri="{BB962C8B-B14F-4D97-AF65-F5344CB8AC3E}">
        <p14:creationId xmlns:p14="http://schemas.microsoft.com/office/powerpoint/2010/main" val="276252840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pic>
        <p:nvPicPr>
          <p:cNvPr id="8" name="Picture 7"/>
          <p:cNvPicPr>
            <a:picLocks noChangeAspect="1"/>
          </p:cNvPicPr>
          <p:nvPr/>
        </p:nvPicPr>
        <p:blipFill>
          <a:blip r:embed="rId7"/>
          <a:stretch>
            <a:fillRect/>
          </a:stretch>
        </p:blipFill>
        <p:spPr>
          <a:xfrm>
            <a:off x="1436542" y="2607519"/>
            <a:ext cx="7589619" cy="2150611"/>
          </a:xfrm>
          <a:prstGeom prst="rect">
            <a:avLst/>
          </a:prstGeom>
        </p:spPr>
      </p:pic>
    </p:spTree>
    <p:extLst>
      <p:ext uri="{BB962C8B-B14F-4D97-AF65-F5344CB8AC3E}">
        <p14:creationId xmlns:p14="http://schemas.microsoft.com/office/powerpoint/2010/main" val="4016060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61884"/>
              </a:xfrm>
              <a:prstGeom prst="rect">
                <a:avLst/>
              </a:prstGeom>
              <a:noFill/>
            </p:spPr>
            <p:txBody>
              <a:bodyPr wrap="square" rtlCol="0">
                <a:spAutoFit/>
              </a:bodyPr>
              <a:lstStyle/>
              <a:p>
                <a:pPr algn="just"/>
                <a:r>
                  <a:rPr lang="vi-VN" sz="3800" b="1">
                    <a:solidFill>
                      <a:srgbClr val="002060"/>
                    </a:solidFill>
                    <a:latin typeface="Cambria" panose="02040503050406030204" pitchFamily="18" charset="0"/>
                    <a:ea typeface="Cambria" panose="02040503050406030204" pitchFamily="18" charset="0"/>
                  </a:rPr>
                  <a:t>1. Hải Thượng Lãn Ông là ai? Vì sao ông quyết học nghề y? </a:t>
                </a:r>
                <a:endParaRPr lang="en-US" sz="38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45947" y="2110647"/>
              <a:ext cx="10790512" cy="1266372"/>
            </a:xfrm>
            <a:prstGeom prst="rect">
              <a:avLst/>
            </a:prstGeom>
            <a:noFill/>
          </p:spPr>
          <p:txBody>
            <a:bodyPr wrap="square" rtlCol="0">
              <a:spAutoFit/>
            </a:bodyPr>
            <a:lstStyle/>
            <a:p>
              <a:pPr algn="just"/>
              <a:r>
                <a:rPr lang="vi-VN" sz="3600" b="1">
                  <a:solidFill>
                    <a:schemeClr val="accent2">
                      <a:lumMod val="75000"/>
                    </a:schemeClr>
                  </a:solidFill>
                  <a:latin typeface="Cambria" panose="02040503050406030204" pitchFamily="18" charset="0"/>
                  <a:ea typeface="Cambria" panose="02040503050406030204" pitchFamily="18" charset="0"/>
                </a:rPr>
                <a:t>- Hải Thượng Lãn Ông là một thầy thuốc nổi tiếng của nước ta ở thế kỉ XVII.</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sp>
        <p:nvSpPr>
          <p:cNvPr id="15" name="TextBox 14"/>
          <p:cNvSpPr txBox="1"/>
          <p:nvPr/>
        </p:nvSpPr>
        <p:spPr>
          <a:xfrm>
            <a:off x="539615" y="3431585"/>
            <a:ext cx="11192505" cy="2308324"/>
          </a:xfrm>
          <a:prstGeom prst="rect">
            <a:avLst/>
          </a:prstGeom>
          <a:noFill/>
        </p:spPr>
        <p:txBody>
          <a:bodyPr wrap="square" rtlCol="0">
            <a:spAutoFit/>
          </a:bodyPr>
          <a:lstStyle/>
          <a:p>
            <a:pPr algn="just"/>
            <a:r>
              <a:rPr lang="vi-VN" sz="3600" b="1">
                <a:solidFill>
                  <a:srgbClr val="C00000"/>
                </a:solidFill>
                <a:latin typeface="Cambria" panose="02040503050406030204" pitchFamily="18" charset="0"/>
                <a:ea typeface="Cambria" panose="02040503050406030204" pitchFamily="18" charset="0"/>
              </a:rPr>
              <a:t>- Ông quyết học nghề y vì khi còn trẻ, có lần bị ốm nặng, ông được một thầy thuốc giỏi chữa khỏi. Nhận thấy rằng biết chữa bệnh không chỉ cứu mình mà còn giúp được người đời, ông đã quyết học nghề y. </a:t>
            </a:r>
            <a:endParaRPr lang="en-US" sz="36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0570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5612" y="0"/>
            <a:ext cx="9853942" cy="6569294"/>
          </a:xfrm>
          <a:prstGeom prst="rect">
            <a:avLst/>
          </a:prstGeom>
        </p:spPr>
      </p:pic>
      <p:pic>
        <p:nvPicPr>
          <p:cNvPr id="15" name="Picture 14"/>
          <p:cNvPicPr>
            <a:picLocks noChangeAspect="1"/>
          </p:cNvPicPr>
          <p:nvPr/>
        </p:nvPicPr>
        <p:blipFill>
          <a:blip r:embed="rId7"/>
          <a:stretch>
            <a:fillRect/>
          </a:stretch>
        </p:blipFill>
        <p:spPr>
          <a:xfrm>
            <a:off x="2471065" y="2553066"/>
            <a:ext cx="6364011" cy="2092426"/>
          </a:xfrm>
          <a:prstGeom prst="rect">
            <a:avLst/>
          </a:prstGeom>
        </p:spPr>
      </p:pic>
    </p:spTree>
    <p:extLst>
      <p:ext uri="{BB962C8B-B14F-4D97-AF65-F5344CB8AC3E}">
        <p14:creationId xmlns:p14="http://schemas.microsoft.com/office/powerpoint/2010/main" val="3368192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2</a:t>
                </a:r>
                <a:r>
                  <a:rPr lang="vi-VN" sz="4000" b="1">
                    <a:solidFill>
                      <a:srgbClr val="002060"/>
                    </a:solidFill>
                    <a:latin typeface="Cambria" panose="02040503050406030204" pitchFamily="18" charset="0"/>
                    <a:ea typeface="Cambria" panose="02040503050406030204" pitchFamily="18" charset="0"/>
                  </a:rPr>
                  <a:t>. Hải Thượng Lãn Ông đã học nghề y như thế nào? </a:t>
                </a:r>
                <a:endParaRPr lang="en-US" sz="40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262734"/>
              <a:ext cx="10790512" cy="2944722"/>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đã học nghề y bằng cách về quê “đóng cửa để đọc sách”; vừa tự học vừa chữ bệnh giúp dân vì lên kinh đô nhưng không tìm được thầy giỏi để học. </a:t>
              </a:r>
              <a:endParaRPr lang="en-US" sz="6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57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3</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Những chi tiết nào cho thấy ông rất thương người nghèo?  </a:t>
                </a:r>
                <a:r>
                  <a:rPr lang="vi-VN" sz="3600" b="1">
                    <a:solidFill>
                      <a:srgbClr val="002060"/>
                    </a:solidFill>
                    <a:latin typeface="Cambria" panose="02040503050406030204" pitchFamily="18" charset="0"/>
                    <a:ea typeface="Cambria" panose="02040503050406030204" pitchFamily="18" charset="0"/>
                  </a:rPr>
                  <a:t>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1743163"/>
            <a:ext cx="11646291" cy="4997943"/>
            <a:chOff x="388471" y="1846560"/>
            <a:chExt cx="11430991" cy="5366956"/>
          </a:xfrm>
        </p:grpSpPr>
        <p:pic>
          <p:nvPicPr>
            <p:cNvPr id="13" name="Picture 12"/>
            <p:cNvPicPr>
              <a:picLocks noChangeAspect="1"/>
            </p:cNvPicPr>
            <p:nvPr/>
          </p:nvPicPr>
          <p:blipFill>
            <a:blip r:embed="rId8"/>
            <a:stretch>
              <a:fillRect/>
            </a:stretch>
          </p:blipFill>
          <p:spPr>
            <a:xfrm>
              <a:off x="388471" y="1846560"/>
              <a:ext cx="11430991" cy="5366956"/>
            </a:xfrm>
            <a:prstGeom prst="rect">
              <a:avLst/>
            </a:prstGeom>
          </p:spPr>
        </p:pic>
        <p:sp>
          <p:nvSpPr>
            <p:cNvPr id="14" name="TextBox 13"/>
            <p:cNvSpPr txBox="1"/>
            <p:nvPr/>
          </p:nvSpPr>
          <p:spPr>
            <a:xfrm>
              <a:off x="660061" y="2038294"/>
              <a:ext cx="10790512" cy="1024552"/>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Ông không quản ngày đêm, mưa nắng, trèo đèo lội suối đi chữa bệnh cứu người. </a:t>
              </a:r>
              <a:endParaRPr lang="en-US" sz="8800" b="1">
                <a:solidFill>
                  <a:srgbClr val="002060"/>
                </a:solidFill>
                <a:latin typeface="Cambria" panose="02040503050406030204" pitchFamily="18" charset="0"/>
                <a:ea typeface="Cambria" panose="02040503050406030204" pitchFamily="18" charset="0"/>
              </a:endParaRPr>
            </a:p>
          </p:txBody>
        </p:sp>
      </p:grpSp>
      <p:sp>
        <p:nvSpPr>
          <p:cNvPr id="15" name="TextBox 14"/>
          <p:cNvSpPr txBox="1"/>
          <p:nvPr/>
        </p:nvSpPr>
        <p:spPr>
          <a:xfrm>
            <a:off x="457758" y="2847485"/>
            <a:ext cx="11192505" cy="954107"/>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Đối với người nghèo, hoàn cảnh khó khăn, ông thường khám bệnh và cho thuốc không lấy tiền.</a:t>
            </a:r>
            <a:endParaRPr lang="en-US" sz="4800" b="1">
              <a:solidFill>
                <a:srgbClr val="002060"/>
              </a:solidFill>
              <a:latin typeface="Cambria" panose="02040503050406030204" pitchFamily="18" charset="0"/>
              <a:ea typeface="Cambria" panose="02040503050406030204" pitchFamily="18" charset="0"/>
            </a:endParaRPr>
          </a:p>
        </p:txBody>
      </p:sp>
      <p:sp>
        <p:nvSpPr>
          <p:cNvPr id="16" name="TextBox 15"/>
          <p:cNvSpPr txBox="1"/>
          <p:nvPr/>
        </p:nvSpPr>
        <p:spPr>
          <a:xfrm>
            <a:off x="549558" y="3763042"/>
            <a:ext cx="11192505" cy="2677656"/>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3362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4</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Vì sao Hải Thượng Lãn Ông được coi là một bậc danh y của Việt Nam?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09"/>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066978"/>
              <a:ext cx="10790512" cy="4363865"/>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được coi là một bậc danh y của Việt Nam vì bên cạnh việc làm thuốc, chữa bệnh, Hải Thượng Lãn Ông cũng dành nhiều công sức nghiên cứu, viết sách, để lại cho đời nhiều tác phẩm lớn, có giá trị về y học, văn hoá và lịch sử. </a:t>
              </a:r>
              <a:endParaRPr lang="en-US" sz="138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302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03AFD29B-A2C7-458B-B200-E2EE369903B4}"/>
              </a:ext>
            </a:extLst>
          </p:cNvPr>
          <p:cNvPicPr>
            <a:picLocks noChangeAspect="1"/>
          </p:cNvPicPr>
          <p:nvPr/>
        </p:nvPicPr>
        <p:blipFill>
          <a:blip r:embed="rId2"/>
          <a:stretch>
            <a:fillRect/>
          </a:stretch>
        </p:blipFill>
        <p:spPr>
          <a:xfrm>
            <a:off x="-423333" y="4742578"/>
            <a:ext cx="6485467" cy="2284755"/>
          </a:xfrm>
          <a:prstGeom prst="rect">
            <a:avLst/>
          </a:prstGeom>
        </p:spPr>
      </p:pic>
      <p:grpSp>
        <p:nvGrpSpPr>
          <p:cNvPr id="6" name="Group 5"/>
          <p:cNvGrpSpPr/>
          <p:nvPr/>
        </p:nvGrpSpPr>
        <p:grpSpPr>
          <a:xfrm>
            <a:off x="3307265" y="1752993"/>
            <a:ext cx="8592009" cy="4438801"/>
            <a:chOff x="3416475" y="1932959"/>
            <a:chExt cx="8592009" cy="2639042"/>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3657600" y="1957574"/>
              <a:ext cx="8154650" cy="2470302"/>
            </a:xfrm>
            <a:prstGeom prst="rect">
              <a:avLst/>
            </a:prstGeom>
            <a:noFill/>
          </p:spPr>
          <p:txBody>
            <a:bodyPr wrap="square" rtlCol="0">
              <a:spAutoFit/>
            </a:bodyPr>
            <a:lstStyle/>
            <a:p>
              <a:pPr algn="just"/>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Hải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Thượng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Lãn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chỉ</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hết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lòng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yêu</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chăm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sóc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bệnh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còn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tấm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về</a:t>
              </a:r>
              <a:r>
                <a:rPr lang="en-US" sz="4400" dirty="0">
                  <a:solidFill>
                    <a:srgbClr val="002060"/>
                  </a:solidFill>
                  <a:latin typeface="Cambria" panose="02040503050406030204" pitchFamily="18" charset="0"/>
                  <a:ea typeface="Cambria" panose="02040503050406030204" pitchFamily="18" charset="0"/>
                </a:rPr>
                <a:t> ý </a:t>
              </a:r>
              <a:r>
                <a:rPr lang="en-US" sz="4400" dirty="0" err="1">
                  <a:solidFill>
                    <a:srgbClr val="002060"/>
                  </a:solidFill>
                  <a:latin typeface="Cambria" panose="02040503050406030204" pitchFamily="18" charset="0"/>
                  <a:ea typeface="Cambria" panose="02040503050406030204" pitchFamily="18" charset="0"/>
                </a:rPr>
                <a:t>thức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tự</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học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để</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trở</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thành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giỏi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bậc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danh</a:t>
              </a:r>
              <a:r>
                <a:rPr lang="en-US" sz="4400" dirty="0">
                  <a:solidFill>
                    <a:srgbClr val="002060"/>
                  </a:solidFill>
                  <a:latin typeface="Cambria" panose="02040503050406030204" pitchFamily="18" charset="0"/>
                  <a:ea typeface="Cambria" panose="02040503050406030204" pitchFamily="18" charset="0"/>
                </a:rPr>
                <a:t> y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nước</a:t>
              </a:r>
              <a:r>
                <a:rPr lang="en-US" sz="4400" dirty="0">
                  <a:solidFill>
                    <a:srgbClr val="002060"/>
                  </a:solidFill>
                  <a:latin typeface="Cambria" panose="02040503050406030204" pitchFamily="18" charset="0"/>
                  <a:ea typeface="Cambria" panose="02040503050406030204" pitchFamily="18" charset="0"/>
                </a:rPr>
                <a:t> ta.</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91655" y="2250597"/>
            <a:ext cx="3768011" cy="4776736"/>
          </a:xfrm>
          <a:prstGeom prst="rect">
            <a:avLst/>
          </a:prstGeom>
        </p:spPr>
      </p:pic>
      <p:pic>
        <p:nvPicPr>
          <p:cNvPr id="10" name="图片 64">
            <a:extLst>
              <a:ext uri="{FF2B5EF4-FFF2-40B4-BE49-F238E27FC236}">
                <a16:creationId xmlns:a16="http://schemas.microsoft.com/office/drawing/2014/main"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1636440" y="19200"/>
            <a:ext cx="1783837" cy="2337569"/>
          </a:xfrm>
          <a:prstGeom prst="rect">
            <a:avLst/>
          </a:prstGeom>
        </p:spPr>
      </p:pic>
      <p:pic>
        <p:nvPicPr>
          <p:cNvPr id="11" name="Picture 10"/>
          <p:cNvPicPr>
            <a:picLocks noChangeAspect="1"/>
          </p:cNvPicPr>
          <p:nvPr/>
        </p:nvPicPr>
        <p:blipFill>
          <a:blip r:embed="rId6"/>
          <a:stretch>
            <a:fillRect/>
          </a:stretch>
        </p:blipFill>
        <p:spPr>
          <a:xfrm>
            <a:off x="4005990" y="264663"/>
            <a:ext cx="6581740" cy="1659694"/>
          </a:xfrm>
          <a:prstGeom prst="rect">
            <a:avLst/>
          </a:prstGeom>
        </p:spPr>
      </p:pic>
    </p:spTree>
    <p:extLst>
      <p:ext uri="{BB962C8B-B14F-4D97-AF65-F5344CB8AC3E}">
        <p14:creationId xmlns:p14="http://schemas.microsoft.com/office/powerpoint/2010/main" val="3503155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sp>
        <p:nvSpPr>
          <p:cNvPr id="15"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6"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7" name="图片 64">
            <a:extLst>
              <a:ext uri="{FF2B5EF4-FFF2-40B4-BE49-F238E27FC236}">
                <a16:creationId xmlns:a16="http://schemas.microsoft.com/office/drawing/2014/main" id="{1C474A4B-66C5-6246-8015-F7CCBC6C97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4774">
            <a:off x="159815" y="688475"/>
            <a:ext cx="2682483" cy="3515170"/>
          </a:xfrm>
          <a:prstGeom prst="rect">
            <a:avLst/>
          </a:prstGeom>
        </p:spPr>
      </p:pic>
      <p:pic>
        <p:nvPicPr>
          <p:cNvPr id="18" name="图片 16">
            <a:extLst>
              <a:ext uri="{FF2B5EF4-FFF2-40B4-BE49-F238E27FC236}">
                <a16:creationId xmlns:a16="http://schemas.microsoft.com/office/drawing/2014/main"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386635" y="0"/>
            <a:ext cx="2357545" cy="2357545"/>
          </a:xfrm>
          <a:prstGeom prst="rect">
            <a:avLst/>
          </a:prstGeom>
        </p:spPr>
      </p:pic>
      <p:pic>
        <p:nvPicPr>
          <p:cNvPr id="19" name="Picture 18"/>
          <p:cNvPicPr>
            <a:picLocks noChangeAspect="1"/>
          </p:cNvPicPr>
          <p:nvPr/>
        </p:nvPicPr>
        <p:blipFill>
          <a:blip r:embed="rId8"/>
          <a:stretch>
            <a:fillRect/>
          </a:stretch>
        </p:blipFill>
        <p:spPr>
          <a:xfrm>
            <a:off x="1627892" y="1944085"/>
            <a:ext cx="9083630" cy="3481306"/>
          </a:xfrm>
          <a:prstGeom prst="rect">
            <a:avLst/>
          </a:prstGeom>
        </p:spPr>
      </p:pic>
    </p:spTree>
    <p:extLst>
      <p:ext uri="{BB962C8B-B14F-4D97-AF65-F5344CB8AC3E}">
        <p14:creationId xmlns:p14="http://schemas.microsoft.com/office/powerpoint/2010/main" val="5044088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2"/>
            <a:ext cx="9842090" cy="4178710"/>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pic>
        <p:nvPicPr>
          <p:cNvPr id="16" name="图片 5">
            <a:extLst>
              <a:ext uri="{FF2B5EF4-FFF2-40B4-BE49-F238E27FC236}">
                <a16:creationId xmlns:a16="http://schemas.microsoft.com/office/drawing/2014/main" id="{EF4C34C5-7170-DD43-A553-4B5F7BDBFB0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7127" y="3594362"/>
            <a:ext cx="3758310" cy="3758310"/>
          </a:xfrm>
          <a:prstGeom prst="rect">
            <a:avLst/>
          </a:prstGeom>
        </p:spPr>
      </p:pic>
      <p:sp>
        <p:nvSpPr>
          <p:cNvPr id="17" name="TextBox 16"/>
          <p:cNvSpPr txBox="1"/>
          <p:nvPr/>
        </p:nvSpPr>
        <p:spPr>
          <a:xfrm>
            <a:off x="2020005" y="2068051"/>
            <a:ext cx="8265187" cy="1569660"/>
          </a:xfrm>
          <a:prstGeom prst="rect">
            <a:avLst/>
          </a:prstGeom>
          <a:noFill/>
        </p:spPr>
        <p:txBody>
          <a:bodyPr wrap="square" rtlCol="0">
            <a:spAutoFit/>
          </a:bodyPr>
          <a:lstStyle/>
          <a:p>
            <a:pPr algn="ctr"/>
            <a:r>
              <a:rPr lang="vi-VN" sz="4800" b="1">
                <a:solidFill>
                  <a:srgbClr val="0070C0"/>
                </a:solidFill>
                <a:latin typeface="Cambria" panose="02040503050406030204" pitchFamily="18" charset="0"/>
                <a:ea typeface="Cambria" panose="02040503050406030204" pitchFamily="18" charset="0"/>
              </a:rPr>
              <a:t>Em hiểu thế nào về câu nói </a:t>
            </a:r>
            <a:endParaRPr lang="en-US" sz="4800" b="1">
              <a:solidFill>
                <a:srgbClr val="0070C0"/>
              </a:solidFill>
              <a:latin typeface="Cambria" panose="02040503050406030204" pitchFamily="18" charset="0"/>
              <a:ea typeface="Cambria" panose="02040503050406030204" pitchFamily="18" charset="0"/>
            </a:endParaRPr>
          </a:p>
          <a:p>
            <a:pPr algn="ctr"/>
            <a:r>
              <a:rPr lang="vi-VN" sz="4800" b="1">
                <a:solidFill>
                  <a:srgbClr val="00B0F0"/>
                </a:solidFill>
                <a:latin typeface="Cambria" panose="02040503050406030204" pitchFamily="18" charset="0"/>
                <a:ea typeface="Cambria" panose="02040503050406030204" pitchFamily="18" charset="0"/>
              </a:rPr>
              <a:t>“ Thầy thuốc như mẹ hiền”? </a:t>
            </a:r>
            <a:endParaRPr lang="en-US" sz="102800" b="1">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317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1"/>
            <a:ext cx="8248000" cy="4968521"/>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sp>
        <p:nvSpPr>
          <p:cNvPr id="17" name="TextBox 16"/>
          <p:cNvSpPr txBox="1"/>
          <p:nvPr/>
        </p:nvSpPr>
        <p:spPr>
          <a:xfrm>
            <a:off x="1492886" y="1756414"/>
            <a:ext cx="7638051" cy="4247317"/>
          </a:xfrm>
          <a:prstGeom prst="rect">
            <a:avLst/>
          </a:prstGeom>
          <a:noFill/>
        </p:spPr>
        <p:txBody>
          <a:bodyPr wrap="square" rtlCol="0">
            <a:spAutoFit/>
          </a:bodyPr>
          <a:lstStyle/>
          <a:p>
            <a:pPr algn="just"/>
            <a:r>
              <a:rPr lang="en-US" sz="3000" b="1">
                <a:latin typeface="Cambria" panose="02040503050406030204" pitchFamily="18" charset="0"/>
                <a:ea typeface="Cambria" panose="02040503050406030204" pitchFamily="18" charset="0"/>
              </a:rPr>
              <a:t>      </a:t>
            </a:r>
            <a:r>
              <a:rPr lang="vi-VN" sz="3000" b="1">
                <a:latin typeface="Cambria" panose="02040503050406030204" pitchFamily="18" charset="0"/>
                <a:ea typeface="Cambria" panose="02040503050406030204" pitchFamily="18" charset="0"/>
              </a:rPr>
              <a:t>Câu nói “Thầy thuốc như mẹ hiền” 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US" sz="3000" b="1">
              <a:solidFill>
                <a:srgbClr val="00B0F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3760" b="98666" l="9947" r="89908">
                        <a14:foregroundMark x1="37555" y1="71437" x2="37991" y2="95209"/>
                        <a14:foregroundMark x1="39059" y1="71983" x2="45463" y2="95634"/>
                        <a14:foregroundMark x1="36050" y1="73135" x2="32703" y2="89327"/>
                        <a14:foregroundMark x1="53227" y1="69921" x2="58758" y2="89145"/>
                        <a14:foregroundMark x1="58127" y1="70831" x2="60553" y2="80352"/>
                        <a14:foregroundMark x1="51431" y1="89691" x2="60408" y2="94482"/>
                        <a14:foregroundMark x1="54003" y1="81504" x2="54634" y2="90661"/>
                        <a14:foregroundMark x1="38185" y1="95998" x2="59049" y2="94663"/>
                        <a14:foregroundMark x1="62251" y1="88781" x2="66812" y2="97150"/>
                        <a14:foregroundMark x1="36778" y1="96180" x2="35856" y2="98666"/>
                      </a14:backgroundRemoval>
                    </a14:imgEffect>
                  </a14:imgLayer>
                </a14:imgProps>
              </a:ext>
              <a:ext uri="{28A0092B-C50C-407E-A947-70E740481C1C}">
                <a14:useLocalDpi xmlns:a14="http://schemas.microsoft.com/office/drawing/2010/main" val="0"/>
              </a:ext>
            </a:extLst>
          </a:blip>
          <a:stretch>
            <a:fillRect/>
          </a:stretch>
        </p:blipFill>
        <p:spPr>
          <a:xfrm>
            <a:off x="8619893" y="3507704"/>
            <a:ext cx="4164251" cy="3331241"/>
          </a:xfrm>
          <a:prstGeom prst="rect">
            <a:avLst/>
          </a:prstGeom>
        </p:spPr>
      </p:pic>
    </p:spTree>
    <p:extLst>
      <p:ext uri="{BB962C8B-B14F-4D97-AF65-F5344CB8AC3E}">
        <p14:creationId xmlns:p14="http://schemas.microsoft.com/office/powerpoint/2010/main" val="1498566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5982811"/>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3"/>
          <a:stretch>
            <a:fillRect/>
          </a:stretch>
        </p:blipFill>
        <p:spPr>
          <a:xfrm>
            <a:off x="0" y="3194541"/>
            <a:ext cx="12220979" cy="3429000"/>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9" name="Picture 8"/>
          <p:cNvPicPr>
            <a:picLocks noChangeAspect="1"/>
          </p:cNvPicPr>
          <p:nvPr/>
        </p:nvPicPr>
        <p:blipFill>
          <a:blip r:embed="rId5"/>
          <a:stretch>
            <a:fillRect/>
          </a:stretch>
        </p:blipFill>
        <p:spPr>
          <a:xfrm>
            <a:off x="-287967" y="3364800"/>
            <a:ext cx="11770784" cy="3207904"/>
          </a:xfrm>
          <a:prstGeom prst="rect">
            <a:avLst/>
          </a:prstGeom>
        </p:spPr>
      </p:pic>
      <p:pic>
        <p:nvPicPr>
          <p:cNvPr id="10" name="Picture 9"/>
          <p:cNvPicPr>
            <a:picLocks noChangeAspect="1"/>
          </p:cNvPicPr>
          <p:nvPr/>
        </p:nvPicPr>
        <p:blipFill>
          <a:blip r:embed="rId6"/>
          <a:stretch>
            <a:fillRect/>
          </a:stretch>
        </p:blipFill>
        <p:spPr>
          <a:xfrm>
            <a:off x="3806833" y="2020757"/>
            <a:ext cx="2749534" cy="1536325"/>
          </a:xfrm>
          <a:prstGeom prst="rect">
            <a:avLst/>
          </a:prstGeom>
        </p:spPr>
      </p:pic>
      <p:pic>
        <p:nvPicPr>
          <p:cNvPr id="12" name="Picture 11"/>
          <p:cNvPicPr>
            <a:picLocks noChangeAspect="1"/>
          </p:cNvPicPr>
          <p:nvPr/>
        </p:nvPicPr>
        <p:blipFill>
          <a:blip r:embed="rId7"/>
          <a:stretch>
            <a:fillRect/>
          </a:stretch>
        </p:blipFill>
        <p:spPr>
          <a:xfrm>
            <a:off x="5363380" y="5235703"/>
            <a:ext cx="5279594" cy="1176630"/>
          </a:xfrm>
          <a:prstGeom prst="rect">
            <a:avLst/>
          </a:prstGeom>
        </p:spPr>
      </p:pic>
    </p:spTree>
    <p:extLst>
      <p:ext uri="{BB962C8B-B14F-4D97-AF65-F5344CB8AC3E}">
        <p14:creationId xmlns:p14="http://schemas.microsoft.com/office/powerpoint/2010/main" val="2586553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4">
            <a:extLst>
              <a:ext uri="{FF2B5EF4-FFF2-40B4-BE49-F238E27FC236}">
                <a16:creationId xmlns:a16="http://schemas.microsoft.com/office/drawing/2014/main" id="{1C474A4B-66C5-6246-8015-F7CCBC6C97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24774">
            <a:off x="-126821" y="65002"/>
            <a:ext cx="1469162" cy="1925214"/>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245785" y="62524"/>
            <a:ext cx="7206214" cy="1508443"/>
          </a:xfrm>
          <a:prstGeom prst="rect">
            <a:avLst/>
          </a:prstGeom>
        </p:spPr>
      </p:pic>
      <p:sp>
        <p:nvSpPr>
          <p:cNvPr id="4" name="TextBox 3"/>
          <p:cNvSpPr txBox="1"/>
          <p:nvPr/>
        </p:nvSpPr>
        <p:spPr>
          <a:xfrm>
            <a:off x="613955" y="1331508"/>
            <a:ext cx="11312434" cy="5170646"/>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Đọc đúng từ ngữ, câu, đoạn và toàn bộ văn bản Hải Thượng Lãn Ông. Biết nhấn giọng vào những từ ngữ chứa thông tin quan trọng; biết ngắt nghỉ hơi theo dấu câu.</a:t>
            </a:r>
          </a:p>
          <a:p>
            <a:pPr algn="just"/>
            <a:r>
              <a:rPr lang="en-US" sz="3000">
                <a:solidFill>
                  <a:srgbClr val="002060"/>
                </a:solidFill>
                <a:latin typeface="Cambria" panose="02040503050406030204" pitchFamily="18" charset="0"/>
                <a:ea typeface="Cambria" panose="02040503050406030204" pitchFamily="18" charset="0"/>
              </a:rPr>
              <a:t>- Lắm được ý chính mỗi đoạn trong bài. </a:t>
            </a:r>
          </a:p>
          <a:p>
            <a:pPr algn="just"/>
            <a:r>
              <a:rPr lang="en-US" sz="3000">
                <a:solidFill>
                  <a:srgbClr val="002060"/>
                </a:solidFill>
                <a:latin typeface="Cambria" panose="02040503050406030204" pitchFamily="18" charset="0"/>
                <a:ea typeface="Cambria" panose="02040503050406030204" pitchFamily="18" charset="0"/>
              </a:rPr>
              <a:t>- Hiểu điều tác giả muốn nói bài đọc: Hải Thượng Lãn Ông chỉ là một thầy thuốc hết lòng thương yêu và chăm sóc người bệnh và còn là một tấm gương sáng về ý thức tự học để trở thành thầy thuốc giỏi, một bậc danh y của nước ta.</a:t>
            </a:r>
          </a:p>
          <a:p>
            <a:pPr algn="just"/>
            <a:r>
              <a:rPr lang="en-US" sz="3000">
                <a:solidFill>
                  <a:srgbClr val="002060"/>
                </a:solidFill>
                <a:latin typeface="Cambria" panose="02040503050406030204" pitchFamily="18" charset="0"/>
                <a:ea typeface="Cambria" panose="02040503050406030204" pitchFamily="18" charset="0"/>
              </a:rPr>
              <a:t>- Phát triển năng lực ngôn ngữ.</a:t>
            </a:r>
          </a:p>
          <a:p>
            <a:pPr algn="just"/>
            <a:r>
              <a:rPr lang="en-US" sz="3000">
                <a:solidFill>
                  <a:srgbClr val="002060"/>
                </a:solidFill>
                <a:latin typeface="Cambria" panose="02040503050406030204" pitchFamily="18" charset="0"/>
                <a:ea typeface="Cambria" panose="02040503050406030204" pitchFamily="18" charset="0"/>
              </a:rPr>
              <a:t>- Biết vận dụng bài học vào thực tiễn cuộc sống: Trân trọng, yêu thương, chia sẻ, giúp đỡ những người gặp khó khăn trong cuộc sống.</a:t>
            </a:r>
          </a:p>
        </p:txBody>
      </p:sp>
    </p:spTree>
    <p:extLst>
      <p:ext uri="{BB962C8B-B14F-4D97-AF65-F5344CB8AC3E}">
        <p14:creationId xmlns:p14="http://schemas.microsoft.com/office/powerpoint/2010/main" val="1860941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618" y="120957"/>
            <a:ext cx="9222764" cy="6148509"/>
          </a:xfrm>
          <a:prstGeom prst="rect">
            <a:avLst/>
          </a:prstGeom>
        </p:spPr>
      </p:pic>
      <p:pic>
        <p:nvPicPr>
          <p:cNvPr id="7" name="Picture 6"/>
          <p:cNvPicPr>
            <a:picLocks noChangeAspect="1"/>
          </p:cNvPicPr>
          <p:nvPr/>
        </p:nvPicPr>
        <p:blipFill>
          <a:blip r:embed="rId7"/>
          <a:stretch>
            <a:fillRect/>
          </a:stretch>
        </p:blipFill>
        <p:spPr>
          <a:xfrm>
            <a:off x="2111588" y="2263334"/>
            <a:ext cx="6862153" cy="2293341"/>
          </a:xfrm>
          <a:prstGeom prst="rect">
            <a:avLst/>
          </a:prstGeom>
        </p:spPr>
      </p:pic>
    </p:spTree>
    <p:extLst>
      <p:ext uri="{BB962C8B-B14F-4D97-AF65-F5344CB8AC3E}">
        <p14:creationId xmlns:p14="http://schemas.microsoft.com/office/powerpoint/2010/main" val="2765051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685363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8" name="Picture 7"/>
          <p:cNvPicPr>
            <a:picLocks noChangeAspect="1"/>
          </p:cNvPicPr>
          <p:nvPr/>
        </p:nvPicPr>
        <p:blipFill>
          <a:blip r:embed="rId6"/>
          <a:stretch>
            <a:fillRect/>
          </a:stretch>
        </p:blipFill>
        <p:spPr>
          <a:xfrm>
            <a:off x="0" y="-642256"/>
            <a:ext cx="4974767" cy="4974767"/>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10"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4</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pic>
        <p:nvPicPr>
          <p:cNvPr id="11"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17774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407</TotalTime>
  <Words>1362</Words>
  <Application>Microsoft Macintosh PowerPoint</Application>
  <PresentationFormat>Widescreen</PresentationFormat>
  <Paragraphs>54</Paragraphs>
  <Slides>24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#9Slide05 SVNClementine</vt:lpstr>
      <vt:lpstr>#9Slide07 HoneyCream</vt:lpstr>
      <vt:lpstr>Arial</vt:lpstr>
      <vt:lpstr>Calibri</vt:lpstr>
      <vt:lpstr>Cambria</vt:lpstr>
      <vt:lpstr>SVN-Abril Fatface</vt:lpstr>
      <vt:lpstr>SVN-Newton</vt:lpstr>
      <vt:lpstr>Times New Roman</vt:lpstr>
      <vt:lpstr>UTM Avo</vt:lpstr>
      <vt:lpstr>UTM Futura Extra</vt:lpstr>
      <vt:lpstr>阿里巴巴普惠体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lastModifiedBy>Microsoft Office User</cp:lastModifiedBy>
  <cp:revision>32</cp:revision>
  <dcterms:created xsi:type="dcterms:W3CDTF">2023-11-30T09:12:09Z</dcterms:created>
  <dcterms:modified xsi:type="dcterms:W3CDTF">2024-01-13T05:12:52Z</dcterms:modified>
  <cp:version>MĂNGNON</cp:version>
</cp:coreProperties>
</file>