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1" r:id="rId1"/>
    <p:sldMasterId id="2147483665" r:id="rId2"/>
  </p:sldMasterIdLst>
  <p:notesMasterIdLst>
    <p:notesMasterId r:id="rId19"/>
  </p:notesMasterIdLst>
  <p:sldIdLst>
    <p:sldId id="259" r:id="rId3"/>
    <p:sldId id="261" r:id="rId4"/>
    <p:sldId id="304" r:id="rId5"/>
    <p:sldId id="293" r:id="rId6"/>
    <p:sldId id="306" r:id="rId7"/>
    <p:sldId id="308" r:id="rId8"/>
    <p:sldId id="309" r:id="rId9"/>
    <p:sldId id="310" r:id="rId10"/>
    <p:sldId id="311" r:id="rId11"/>
    <p:sldId id="312" r:id="rId12"/>
    <p:sldId id="313" r:id="rId13"/>
    <p:sldId id="307" r:id="rId14"/>
    <p:sldId id="295" r:id="rId15"/>
    <p:sldId id="296" r:id="rId16"/>
    <p:sldId id="297" r:id="rId17"/>
    <p:sldId id="294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A570"/>
    <a:srgbClr val="0070C0"/>
    <a:srgbClr val="E1A629"/>
    <a:srgbClr val="22A675"/>
    <a:srgbClr val="B92D17"/>
    <a:srgbClr val="DD4331"/>
    <a:srgbClr val="2D5C5B"/>
    <a:srgbClr val="4C9E9A"/>
    <a:srgbClr val="7C0602"/>
    <a:srgbClr val="FCEB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94" autoAdjust="0"/>
    <p:restoredTop sz="94660"/>
  </p:normalViewPr>
  <p:slideViewPr>
    <p:cSldViewPr snapToGrid="0" showGuides="1">
      <p:cViewPr>
        <p:scale>
          <a:sx n="41" d="100"/>
          <a:sy n="41" d="100"/>
        </p:scale>
        <p:origin x="-1388" y="-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487D2-45CC-4F91-960A-71CA4984812C}" type="datetimeFigureOut">
              <a:rPr lang="zh-CN" altLang="en-US" smtClean="0"/>
              <a:t>2024/10/31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3F281-0C37-4970-9E81-0F2E59851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26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580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238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34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504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08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0" y="-2"/>
            <a:ext cx="12192000" cy="6858001"/>
            <a:chOff x="0" y="-2"/>
            <a:chExt cx="12192000" cy="6858001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"/>
              <a:ext cx="12192000" cy="6858001"/>
            </a:xfrm>
            <a:prstGeom prst="rect">
              <a:avLst/>
            </a:prstGeom>
          </p:spPr>
        </p:pic>
        <p:sp>
          <p:nvSpPr>
            <p:cNvPr id="3" name="任意多边形 2"/>
            <p:cNvSpPr/>
            <p:nvPr userDrawn="1"/>
          </p:nvSpPr>
          <p:spPr>
            <a:xfrm>
              <a:off x="272374" y="165325"/>
              <a:ext cx="11760748" cy="6476776"/>
            </a:xfrm>
            <a:custGeom>
              <a:avLst/>
              <a:gdLst>
                <a:gd name="connsiteX0" fmla="*/ 408562 w 11760748"/>
                <a:gd name="connsiteY0" fmla="*/ 2091493 h 6595469"/>
                <a:gd name="connsiteX1" fmla="*/ 418290 w 11760748"/>
                <a:gd name="connsiteY1" fmla="*/ 2237408 h 6595469"/>
                <a:gd name="connsiteX2" fmla="*/ 0 w 11760748"/>
                <a:gd name="connsiteY2" fmla="*/ 924174 h 6595469"/>
                <a:gd name="connsiteX3" fmla="*/ 418290 w 11760748"/>
                <a:gd name="connsiteY3" fmla="*/ 204327 h 6595469"/>
                <a:gd name="connsiteX4" fmla="*/ 1994171 w 11760748"/>
                <a:gd name="connsiteY4" fmla="*/ 243238 h 6595469"/>
                <a:gd name="connsiteX5" fmla="*/ 3287949 w 11760748"/>
                <a:gd name="connsiteY5" fmla="*/ 165416 h 6595469"/>
                <a:gd name="connsiteX6" fmla="*/ 4970835 w 11760748"/>
                <a:gd name="connsiteY6" fmla="*/ 194599 h 6595469"/>
                <a:gd name="connsiteX7" fmla="*/ 6313252 w 11760748"/>
                <a:gd name="connsiteY7" fmla="*/ 46 h 6595469"/>
                <a:gd name="connsiteX8" fmla="*/ 8278239 w 11760748"/>
                <a:gd name="connsiteY8" fmla="*/ 175144 h 6595469"/>
                <a:gd name="connsiteX9" fmla="*/ 9669294 w 11760748"/>
                <a:gd name="connsiteY9" fmla="*/ 58412 h 6595469"/>
                <a:gd name="connsiteX10" fmla="*/ 11011711 w 11760748"/>
                <a:gd name="connsiteY10" fmla="*/ 97323 h 6595469"/>
                <a:gd name="connsiteX11" fmla="*/ 11439728 w 11760748"/>
                <a:gd name="connsiteY11" fmla="*/ 496157 h 6595469"/>
                <a:gd name="connsiteX12" fmla="*/ 11274358 w 11760748"/>
                <a:gd name="connsiteY12" fmla="*/ 1381374 h 6595469"/>
                <a:gd name="connsiteX13" fmla="*/ 11488366 w 11760748"/>
                <a:gd name="connsiteY13" fmla="*/ 2110948 h 6595469"/>
                <a:gd name="connsiteX14" fmla="*/ 11488366 w 11760748"/>
                <a:gd name="connsiteY14" fmla="*/ 2548693 h 6595469"/>
                <a:gd name="connsiteX15" fmla="*/ 11760741 w 11760748"/>
                <a:gd name="connsiteY15" fmla="*/ 3570097 h 6595469"/>
                <a:gd name="connsiteX16" fmla="*/ 11498094 w 11760748"/>
                <a:gd name="connsiteY16" fmla="*/ 4348310 h 6595469"/>
                <a:gd name="connsiteX17" fmla="*/ 11663464 w 11760748"/>
                <a:gd name="connsiteY17" fmla="*/ 5233527 h 6595469"/>
                <a:gd name="connsiteX18" fmla="*/ 11186809 w 11760748"/>
                <a:gd name="connsiteY18" fmla="*/ 6371663 h 6595469"/>
                <a:gd name="connsiteX19" fmla="*/ 10048673 w 11760748"/>
                <a:gd name="connsiteY19" fmla="*/ 6468940 h 6595469"/>
                <a:gd name="connsiteX20" fmla="*/ 8725711 w 11760748"/>
                <a:gd name="connsiteY20" fmla="*/ 6595399 h 6595469"/>
                <a:gd name="connsiteX21" fmla="*/ 5875507 w 11760748"/>
                <a:gd name="connsiteY21" fmla="*/ 6488395 h 6595469"/>
                <a:gd name="connsiteX22" fmla="*/ 3803515 w 11760748"/>
                <a:gd name="connsiteY22" fmla="*/ 6391119 h 6595469"/>
                <a:gd name="connsiteX23" fmla="*/ 2217907 w 11760748"/>
                <a:gd name="connsiteY23" fmla="*/ 6332753 h 6595469"/>
                <a:gd name="connsiteX24" fmla="*/ 1313235 w 11760748"/>
                <a:gd name="connsiteY24" fmla="*/ 6410574 h 6595469"/>
                <a:gd name="connsiteX25" fmla="*/ 233464 w 11760748"/>
                <a:gd name="connsiteY25" fmla="*/ 6274387 h 6595469"/>
                <a:gd name="connsiteX26" fmla="*/ 272375 w 11760748"/>
                <a:gd name="connsiteY26" fmla="*/ 4990336 h 6595469"/>
                <a:gd name="connsiteX27" fmla="*/ 38911 w 11760748"/>
                <a:gd name="connsiteY27" fmla="*/ 4192667 h 6595469"/>
                <a:gd name="connsiteX28" fmla="*/ 155643 w 11760748"/>
                <a:gd name="connsiteY28" fmla="*/ 3268540 h 6595469"/>
                <a:gd name="connsiteX29" fmla="*/ 97277 w 11760748"/>
                <a:gd name="connsiteY29" fmla="*/ 2850250 h 6595469"/>
                <a:gd name="connsiteX30" fmla="*/ 408562 w 11760748"/>
                <a:gd name="connsiteY30" fmla="*/ 2091493 h 6595469"/>
                <a:gd name="connsiteX0" fmla="*/ 97277 w 11760748"/>
                <a:gd name="connsiteY0" fmla="*/ 2850250 h 6595469"/>
                <a:gd name="connsiteX1" fmla="*/ 418290 w 11760748"/>
                <a:gd name="connsiteY1" fmla="*/ 2237408 h 6595469"/>
                <a:gd name="connsiteX2" fmla="*/ 0 w 11760748"/>
                <a:gd name="connsiteY2" fmla="*/ 924174 h 6595469"/>
                <a:gd name="connsiteX3" fmla="*/ 418290 w 11760748"/>
                <a:gd name="connsiteY3" fmla="*/ 204327 h 6595469"/>
                <a:gd name="connsiteX4" fmla="*/ 1994171 w 11760748"/>
                <a:gd name="connsiteY4" fmla="*/ 243238 h 6595469"/>
                <a:gd name="connsiteX5" fmla="*/ 3287949 w 11760748"/>
                <a:gd name="connsiteY5" fmla="*/ 165416 h 6595469"/>
                <a:gd name="connsiteX6" fmla="*/ 4970835 w 11760748"/>
                <a:gd name="connsiteY6" fmla="*/ 194599 h 6595469"/>
                <a:gd name="connsiteX7" fmla="*/ 6313252 w 11760748"/>
                <a:gd name="connsiteY7" fmla="*/ 46 h 6595469"/>
                <a:gd name="connsiteX8" fmla="*/ 8278239 w 11760748"/>
                <a:gd name="connsiteY8" fmla="*/ 175144 h 6595469"/>
                <a:gd name="connsiteX9" fmla="*/ 9669294 w 11760748"/>
                <a:gd name="connsiteY9" fmla="*/ 58412 h 6595469"/>
                <a:gd name="connsiteX10" fmla="*/ 11011711 w 11760748"/>
                <a:gd name="connsiteY10" fmla="*/ 97323 h 6595469"/>
                <a:gd name="connsiteX11" fmla="*/ 11439728 w 11760748"/>
                <a:gd name="connsiteY11" fmla="*/ 496157 h 6595469"/>
                <a:gd name="connsiteX12" fmla="*/ 11274358 w 11760748"/>
                <a:gd name="connsiteY12" fmla="*/ 1381374 h 6595469"/>
                <a:gd name="connsiteX13" fmla="*/ 11488366 w 11760748"/>
                <a:gd name="connsiteY13" fmla="*/ 2110948 h 6595469"/>
                <a:gd name="connsiteX14" fmla="*/ 11488366 w 11760748"/>
                <a:gd name="connsiteY14" fmla="*/ 2548693 h 6595469"/>
                <a:gd name="connsiteX15" fmla="*/ 11760741 w 11760748"/>
                <a:gd name="connsiteY15" fmla="*/ 3570097 h 6595469"/>
                <a:gd name="connsiteX16" fmla="*/ 11498094 w 11760748"/>
                <a:gd name="connsiteY16" fmla="*/ 4348310 h 6595469"/>
                <a:gd name="connsiteX17" fmla="*/ 11663464 w 11760748"/>
                <a:gd name="connsiteY17" fmla="*/ 5233527 h 6595469"/>
                <a:gd name="connsiteX18" fmla="*/ 11186809 w 11760748"/>
                <a:gd name="connsiteY18" fmla="*/ 6371663 h 6595469"/>
                <a:gd name="connsiteX19" fmla="*/ 10048673 w 11760748"/>
                <a:gd name="connsiteY19" fmla="*/ 6468940 h 6595469"/>
                <a:gd name="connsiteX20" fmla="*/ 8725711 w 11760748"/>
                <a:gd name="connsiteY20" fmla="*/ 6595399 h 6595469"/>
                <a:gd name="connsiteX21" fmla="*/ 5875507 w 11760748"/>
                <a:gd name="connsiteY21" fmla="*/ 6488395 h 6595469"/>
                <a:gd name="connsiteX22" fmla="*/ 3803515 w 11760748"/>
                <a:gd name="connsiteY22" fmla="*/ 6391119 h 6595469"/>
                <a:gd name="connsiteX23" fmla="*/ 2217907 w 11760748"/>
                <a:gd name="connsiteY23" fmla="*/ 6332753 h 6595469"/>
                <a:gd name="connsiteX24" fmla="*/ 1313235 w 11760748"/>
                <a:gd name="connsiteY24" fmla="*/ 6410574 h 6595469"/>
                <a:gd name="connsiteX25" fmla="*/ 233464 w 11760748"/>
                <a:gd name="connsiteY25" fmla="*/ 6274387 h 6595469"/>
                <a:gd name="connsiteX26" fmla="*/ 272375 w 11760748"/>
                <a:gd name="connsiteY26" fmla="*/ 4990336 h 6595469"/>
                <a:gd name="connsiteX27" fmla="*/ 38911 w 11760748"/>
                <a:gd name="connsiteY27" fmla="*/ 4192667 h 6595469"/>
                <a:gd name="connsiteX28" fmla="*/ 155643 w 11760748"/>
                <a:gd name="connsiteY28" fmla="*/ 3268540 h 6595469"/>
                <a:gd name="connsiteX29" fmla="*/ 97277 w 11760748"/>
                <a:gd name="connsiteY29" fmla="*/ 2850250 h 6595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760748" h="6595469">
                  <a:moveTo>
                    <a:pt x="97277" y="2850250"/>
                  </a:moveTo>
                  <a:cubicBezTo>
                    <a:pt x="141051" y="2678395"/>
                    <a:pt x="434503" y="2558421"/>
                    <a:pt x="418290" y="2237408"/>
                  </a:cubicBezTo>
                  <a:cubicBezTo>
                    <a:pt x="402077" y="1916395"/>
                    <a:pt x="0" y="1263021"/>
                    <a:pt x="0" y="924174"/>
                  </a:cubicBezTo>
                  <a:cubicBezTo>
                    <a:pt x="0" y="585327"/>
                    <a:pt x="85928" y="317816"/>
                    <a:pt x="418290" y="204327"/>
                  </a:cubicBezTo>
                  <a:cubicBezTo>
                    <a:pt x="750652" y="90838"/>
                    <a:pt x="1515895" y="249723"/>
                    <a:pt x="1994171" y="243238"/>
                  </a:cubicBezTo>
                  <a:cubicBezTo>
                    <a:pt x="2472448" y="236753"/>
                    <a:pt x="3287949" y="165416"/>
                    <a:pt x="3287949" y="165416"/>
                  </a:cubicBezTo>
                  <a:cubicBezTo>
                    <a:pt x="3784060" y="157310"/>
                    <a:pt x="4466618" y="222161"/>
                    <a:pt x="4970835" y="194599"/>
                  </a:cubicBezTo>
                  <a:cubicBezTo>
                    <a:pt x="5475052" y="167037"/>
                    <a:pt x="5762018" y="3288"/>
                    <a:pt x="6313252" y="46"/>
                  </a:cubicBezTo>
                  <a:cubicBezTo>
                    <a:pt x="6864486" y="-3196"/>
                    <a:pt x="7718899" y="165416"/>
                    <a:pt x="8278239" y="175144"/>
                  </a:cubicBezTo>
                  <a:cubicBezTo>
                    <a:pt x="8837579" y="184872"/>
                    <a:pt x="9213715" y="71382"/>
                    <a:pt x="9669294" y="58412"/>
                  </a:cubicBezTo>
                  <a:lnTo>
                    <a:pt x="11011711" y="97323"/>
                  </a:lnTo>
                  <a:cubicBezTo>
                    <a:pt x="11306783" y="170280"/>
                    <a:pt x="11395954" y="282149"/>
                    <a:pt x="11439728" y="496157"/>
                  </a:cubicBezTo>
                  <a:cubicBezTo>
                    <a:pt x="11483502" y="710165"/>
                    <a:pt x="11266252" y="1112242"/>
                    <a:pt x="11274358" y="1381374"/>
                  </a:cubicBezTo>
                  <a:cubicBezTo>
                    <a:pt x="11282464" y="1650506"/>
                    <a:pt x="11452698" y="1916395"/>
                    <a:pt x="11488366" y="2110948"/>
                  </a:cubicBezTo>
                  <a:cubicBezTo>
                    <a:pt x="11524034" y="2305501"/>
                    <a:pt x="11442970" y="2305502"/>
                    <a:pt x="11488366" y="2548693"/>
                  </a:cubicBezTo>
                  <a:cubicBezTo>
                    <a:pt x="11533762" y="2791884"/>
                    <a:pt x="11759120" y="3270161"/>
                    <a:pt x="11760741" y="3570097"/>
                  </a:cubicBezTo>
                  <a:cubicBezTo>
                    <a:pt x="11762362" y="3870033"/>
                    <a:pt x="11514307" y="4071072"/>
                    <a:pt x="11498094" y="4348310"/>
                  </a:cubicBezTo>
                  <a:cubicBezTo>
                    <a:pt x="11481881" y="4625548"/>
                    <a:pt x="11715345" y="4896302"/>
                    <a:pt x="11663464" y="5233527"/>
                  </a:cubicBezTo>
                  <a:cubicBezTo>
                    <a:pt x="11611583" y="5570752"/>
                    <a:pt x="11455941" y="6165761"/>
                    <a:pt x="11186809" y="6371663"/>
                  </a:cubicBezTo>
                  <a:cubicBezTo>
                    <a:pt x="10917677" y="6577565"/>
                    <a:pt x="10048673" y="6468940"/>
                    <a:pt x="10048673" y="6468940"/>
                  </a:cubicBezTo>
                  <a:cubicBezTo>
                    <a:pt x="9638490" y="6506229"/>
                    <a:pt x="9421239" y="6592157"/>
                    <a:pt x="8725711" y="6595399"/>
                  </a:cubicBezTo>
                  <a:cubicBezTo>
                    <a:pt x="8030183" y="6598641"/>
                    <a:pt x="5875507" y="6488395"/>
                    <a:pt x="5875507" y="6488395"/>
                  </a:cubicBezTo>
                  <a:lnTo>
                    <a:pt x="3803515" y="6391119"/>
                  </a:lnTo>
                  <a:cubicBezTo>
                    <a:pt x="3193915" y="6365179"/>
                    <a:pt x="2632954" y="6329511"/>
                    <a:pt x="2217907" y="6332753"/>
                  </a:cubicBezTo>
                  <a:cubicBezTo>
                    <a:pt x="1802860" y="6335996"/>
                    <a:pt x="1643975" y="6420302"/>
                    <a:pt x="1313235" y="6410574"/>
                  </a:cubicBezTo>
                  <a:cubicBezTo>
                    <a:pt x="982495" y="6400846"/>
                    <a:pt x="406941" y="6511093"/>
                    <a:pt x="233464" y="6274387"/>
                  </a:cubicBezTo>
                  <a:cubicBezTo>
                    <a:pt x="59987" y="6037681"/>
                    <a:pt x="304800" y="5337289"/>
                    <a:pt x="272375" y="4990336"/>
                  </a:cubicBezTo>
                  <a:cubicBezTo>
                    <a:pt x="239950" y="4643383"/>
                    <a:pt x="58366" y="4479633"/>
                    <a:pt x="38911" y="4192667"/>
                  </a:cubicBezTo>
                  <a:cubicBezTo>
                    <a:pt x="19456" y="3905701"/>
                    <a:pt x="145915" y="3492276"/>
                    <a:pt x="155643" y="3268540"/>
                  </a:cubicBezTo>
                  <a:cubicBezTo>
                    <a:pt x="165371" y="3044804"/>
                    <a:pt x="53503" y="3022105"/>
                    <a:pt x="97277" y="285025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06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5FA0E47B-E83D-484D-97D7-C448819889C9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 descr="形状, 正方形&#10;&#10;描述已自动生成">
              <a:extLst>
                <a:ext uri="{FF2B5EF4-FFF2-40B4-BE49-F238E27FC236}">
                  <a16:creationId xmlns="" xmlns:a16="http://schemas.microsoft.com/office/drawing/2014/main" id="{FFD85CB7-1954-4422-8B35-231E033AD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58A3B29F-5420-41F6-9D4F-BDDE2D1B2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10" name="图片 9" descr="夜晚亮着灯&#10;&#10;中度可信度描述已自动生成">
            <a:extLst>
              <a:ext uri="{FF2B5EF4-FFF2-40B4-BE49-F238E27FC236}">
                <a16:creationId xmlns="" xmlns:a16="http://schemas.microsoft.com/office/drawing/2014/main" id="{74C76E92-3D39-4560-B097-D3985D322E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0" r="88333" b="62591"/>
          <a:stretch/>
        </p:blipFill>
        <p:spPr>
          <a:xfrm>
            <a:off x="0" y="0"/>
            <a:ext cx="1422400" cy="1857829"/>
          </a:xfrm>
          <a:custGeom>
            <a:avLst/>
            <a:gdLst>
              <a:gd name="connsiteX0" fmla="*/ 0 w 12192000"/>
              <a:gd name="connsiteY0" fmla="*/ 0 h 6133011"/>
              <a:gd name="connsiteX1" fmla="*/ 12192000 w 12192000"/>
              <a:gd name="connsiteY1" fmla="*/ 0 h 6133011"/>
              <a:gd name="connsiteX2" fmla="*/ 12192000 w 12192000"/>
              <a:gd name="connsiteY2" fmla="*/ 6133011 h 6133011"/>
              <a:gd name="connsiteX3" fmla="*/ 0 w 12192000"/>
              <a:gd name="connsiteY3" fmla="*/ 6133011 h 6133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133011">
                <a:moveTo>
                  <a:pt x="0" y="0"/>
                </a:moveTo>
                <a:lnTo>
                  <a:pt x="12192000" y="0"/>
                </a:lnTo>
                <a:lnTo>
                  <a:pt x="12192000" y="6133011"/>
                </a:lnTo>
                <a:lnTo>
                  <a:pt x="0" y="6133011"/>
                </a:lnTo>
                <a:close/>
              </a:path>
            </a:pathLst>
          </a:custGeom>
        </p:spPr>
      </p:pic>
      <p:pic>
        <p:nvPicPr>
          <p:cNvPr id="11" name="图片 10" descr="夜晚亮着灯&#10;&#10;中度可信度描述已自动生成">
            <a:extLst>
              <a:ext uri="{FF2B5EF4-FFF2-40B4-BE49-F238E27FC236}">
                <a16:creationId xmlns="" xmlns:a16="http://schemas.microsoft.com/office/drawing/2014/main" id="{EE6D5BA7-C671-4719-ABCE-0BA9F5EED1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9" t="10210" r="60595" b="69816"/>
          <a:stretch/>
        </p:blipFill>
        <p:spPr>
          <a:xfrm>
            <a:off x="3381829" y="0"/>
            <a:ext cx="1422400" cy="1364343"/>
          </a:xfrm>
          <a:custGeom>
            <a:avLst/>
            <a:gdLst>
              <a:gd name="connsiteX0" fmla="*/ 0 w 12192000"/>
              <a:gd name="connsiteY0" fmla="*/ 0 h 6133011"/>
              <a:gd name="connsiteX1" fmla="*/ 12192000 w 12192000"/>
              <a:gd name="connsiteY1" fmla="*/ 0 h 6133011"/>
              <a:gd name="connsiteX2" fmla="*/ 12192000 w 12192000"/>
              <a:gd name="connsiteY2" fmla="*/ 6133011 h 6133011"/>
              <a:gd name="connsiteX3" fmla="*/ 0 w 12192000"/>
              <a:gd name="connsiteY3" fmla="*/ 6133011 h 6133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133011">
                <a:moveTo>
                  <a:pt x="0" y="0"/>
                </a:moveTo>
                <a:lnTo>
                  <a:pt x="12192000" y="0"/>
                </a:lnTo>
                <a:lnTo>
                  <a:pt x="12192000" y="6133011"/>
                </a:lnTo>
                <a:lnTo>
                  <a:pt x="0" y="6133011"/>
                </a:lnTo>
                <a:close/>
              </a:path>
            </a:pathLst>
          </a:custGeom>
        </p:spPr>
      </p:pic>
      <p:pic>
        <p:nvPicPr>
          <p:cNvPr id="12" name="图片 11" descr="夜晚亮着灯&#10;&#10;中度可信度描述已自动生成">
            <a:extLst>
              <a:ext uri="{FF2B5EF4-FFF2-40B4-BE49-F238E27FC236}">
                <a16:creationId xmlns="" xmlns:a16="http://schemas.microsoft.com/office/drawing/2014/main" id="{35CCDB88-0456-49F1-82A7-AC169D9767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8" t="68226" r="45595" b="12650"/>
          <a:stretch/>
        </p:blipFill>
        <p:spPr>
          <a:xfrm>
            <a:off x="10624457" y="5254172"/>
            <a:ext cx="1567543" cy="1306286"/>
          </a:xfrm>
          <a:custGeom>
            <a:avLst/>
            <a:gdLst>
              <a:gd name="connsiteX0" fmla="*/ 0 w 12192000"/>
              <a:gd name="connsiteY0" fmla="*/ 0 h 5566591"/>
              <a:gd name="connsiteX1" fmla="*/ 12192000 w 12192000"/>
              <a:gd name="connsiteY1" fmla="*/ 0 h 5566591"/>
              <a:gd name="connsiteX2" fmla="*/ 12192000 w 12192000"/>
              <a:gd name="connsiteY2" fmla="*/ 5566591 h 5566591"/>
              <a:gd name="connsiteX3" fmla="*/ 0 w 12192000"/>
              <a:gd name="connsiteY3" fmla="*/ 5566591 h 556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566591">
                <a:moveTo>
                  <a:pt x="0" y="0"/>
                </a:moveTo>
                <a:lnTo>
                  <a:pt x="12192000" y="0"/>
                </a:lnTo>
                <a:lnTo>
                  <a:pt x="12192000" y="5566591"/>
                </a:lnTo>
                <a:lnTo>
                  <a:pt x="0" y="556659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6706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60863"/>
            <a:ext cx="11976323" cy="255095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52"/>
          <a:stretch/>
        </p:blipFill>
        <p:spPr>
          <a:xfrm>
            <a:off x="1251060" y="184639"/>
            <a:ext cx="9474200" cy="658543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/>
          <a:srcRect l="8537" t="9279" b="12603"/>
          <a:stretch/>
        </p:blipFill>
        <p:spPr>
          <a:xfrm>
            <a:off x="9706619" y="3314217"/>
            <a:ext cx="2196632" cy="3383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/>
          <a:srcRect t="8771" r="39144" b="11847"/>
          <a:stretch/>
        </p:blipFill>
        <p:spPr>
          <a:xfrm>
            <a:off x="226889" y="2906295"/>
            <a:ext cx="2994483" cy="390604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36448" y="-233618"/>
            <a:ext cx="1523956" cy="150886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323" y="3689850"/>
            <a:ext cx="827856" cy="14073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21372" y="1796387"/>
            <a:ext cx="6767147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4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65176" y="19455"/>
            <a:ext cx="11840896" cy="6653269"/>
          </a:xfrm>
          <a:prstGeom prst="roundRect">
            <a:avLst>
              <a:gd name="adj" fmla="val 36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" name="Group 10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930959"/>
              </p:ext>
            </p:extLst>
          </p:nvPr>
        </p:nvGraphicFramePr>
        <p:xfrm>
          <a:off x="2029500" y="239679"/>
          <a:ext cx="6096000" cy="5181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984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207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Rectangle 255"/>
          <p:cNvSpPr>
            <a:spLocks noChangeArrowheads="1"/>
          </p:cNvSpPr>
          <p:nvPr/>
        </p:nvSpPr>
        <p:spPr bwMode="auto">
          <a:xfrm>
            <a:off x="2029500" y="239679"/>
            <a:ext cx="6070600" cy="5160963"/>
          </a:xfrm>
          <a:prstGeom prst="rect">
            <a:avLst/>
          </a:prstGeom>
          <a:noFill/>
          <a:ln w="762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4" name="Group 9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603501"/>
              </p:ext>
            </p:extLst>
          </p:nvPr>
        </p:nvGraphicFramePr>
        <p:xfrm>
          <a:off x="2029500" y="228567"/>
          <a:ext cx="6096000" cy="5221257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5578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21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 Box 1069"/>
          <p:cNvSpPr txBox="1">
            <a:spLocks noChangeArrowheads="1"/>
          </p:cNvSpPr>
          <p:nvPr/>
        </p:nvSpPr>
        <p:spPr bwMode="auto">
          <a:xfrm>
            <a:off x="1745338" y="5703854"/>
            <a:ext cx="8955087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 vuông  lớn có 100 hình vuông nhỏ</a:t>
            </a:r>
          </a:p>
        </p:txBody>
      </p:sp>
      <p:sp>
        <p:nvSpPr>
          <p:cNvPr id="6" name="Rectangle 1070"/>
          <p:cNvSpPr>
            <a:spLocks noChangeArrowheads="1"/>
          </p:cNvSpPr>
          <p:nvPr/>
        </p:nvSpPr>
        <p:spPr bwMode="auto">
          <a:xfrm>
            <a:off x="7495263" y="239679"/>
            <a:ext cx="606425" cy="531813"/>
          </a:xfrm>
          <a:prstGeom prst="rect">
            <a:avLst/>
          </a:prstGeom>
          <a:solidFill>
            <a:srgbClr val="0000FF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 Box 1071"/>
          <p:cNvSpPr txBox="1">
            <a:spLocks noChangeArrowheads="1"/>
          </p:cNvSpPr>
          <p:nvPr/>
        </p:nvSpPr>
        <p:spPr bwMode="auto">
          <a:xfrm>
            <a:off x="7304763" y="325404"/>
            <a:ext cx="985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1dm</a:t>
            </a:r>
            <a:r>
              <a:rPr lang="en-US" altLang="zh-CN" b="1" baseline="3000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grpSp>
        <p:nvGrpSpPr>
          <p:cNvPr id="8" name="Group 671"/>
          <p:cNvGrpSpPr>
            <a:grpSpLocks/>
          </p:cNvGrpSpPr>
          <p:nvPr/>
        </p:nvGrpSpPr>
        <p:grpSpPr bwMode="auto">
          <a:xfrm>
            <a:off x="8395375" y="163479"/>
            <a:ext cx="617538" cy="5237163"/>
            <a:chOff x="4314" y="630"/>
            <a:chExt cx="478" cy="2582"/>
          </a:xfrm>
        </p:grpSpPr>
        <p:sp>
          <p:nvSpPr>
            <p:cNvPr id="9" name="AutoShape 669"/>
            <p:cNvSpPr>
              <a:spLocks/>
            </p:cNvSpPr>
            <p:nvPr/>
          </p:nvSpPr>
          <p:spPr bwMode="auto">
            <a:xfrm>
              <a:off x="4314" y="630"/>
              <a:ext cx="191" cy="2582"/>
            </a:xfrm>
            <a:prstGeom prst="rightBrace">
              <a:avLst>
                <a:gd name="adj1" fmla="val 112528"/>
                <a:gd name="adj2" fmla="val 50000"/>
              </a:avLst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Line 670"/>
            <p:cNvSpPr>
              <a:spLocks noChangeShapeType="1"/>
            </p:cNvSpPr>
            <p:nvPr/>
          </p:nvSpPr>
          <p:spPr bwMode="auto">
            <a:xfrm>
              <a:off x="4505" y="1921"/>
              <a:ext cx="287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1" name="Text Box 1062"/>
          <p:cNvSpPr txBox="1">
            <a:spLocks noChangeArrowheads="1"/>
          </p:cNvSpPr>
          <p:nvPr/>
        </p:nvSpPr>
        <p:spPr bwMode="auto">
          <a:xfrm>
            <a:off x="8641438" y="2428842"/>
            <a:ext cx="1371600" cy="706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b="1">
                <a:latin typeface="Cambria" panose="02040503050406030204" pitchFamily="18" charset="0"/>
                <a:ea typeface="Cambria" panose="02040503050406030204" pitchFamily="18" charset="0"/>
              </a:rPr>
              <a:t>1m</a:t>
            </a:r>
          </a:p>
        </p:txBody>
      </p:sp>
      <p:sp>
        <p:nvSpPr>
          <p:cNvPr id="12" name="Text Box 129"/>
          <p:cNvSpPr txBox="1">
            <a:spLocks noChangeArrowheads="1"/>
          </p:cNvSpPr>
          <p:nvPr/>
        </p:nvSpPr>
        <p:spPr bwMode="auto">
          <a:xfrm>
            <a:off x="1705650" y="5673692"/>
            <a:ext cx="8994775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1m</a:t>
            </a:r>
            <a:r>
              <a:rPr lang="en-US" altLang="zh-CN" sz="3600" b="1" baseline="300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altLang="zh-CN" sz="36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bằng bao nhiêu đề- xi- mét vuông?</a:t>
            </a:r>
          </a:p>
        </p:txBody>
      </p:sp>
      <p:sp>
        <p:nvSpPr>
          <p:cNvPr id="13" name="Text Box 129"/>
          <p:cNvSpPr txBox="1">
            <a:spLocks noChangeArrowheads="1"/>
          </p:cNvSpPr>
          <p:nvPr/>
        </p:nvSpPr>
        <p:spPr bwMode="auto">
          <a:xfrm>
            <a:off x="1745338" y="5673692"/>
            <a:ext cx="8785225" cy="7699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1m</a:t>
            </a:r>
            <a:r>
              <a:rPr lang="en-US" altLang="zh-CN" sz="4400" b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altLang="zh-CN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100dm</a:t>
            </a:r>
            <a:r>
              <a:rPr lang="en-US" altLang="zh-CN" sz="4400" b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altLang="zh-CN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 Box 129"/>
          <p:cNvSpPr txBox="1">
            <a:spLocks noChangeArrowheads="1"/>
          </p:cNvSpPr>
          <p:nvPr/>
        </p:nvSpPr>
        <p:spPr bwMode="auto">
          <a:xfrm>
            <a:off x="5794256" y="5673692"/>
            <a:ext cx="4992687" cy="7699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 b="1" dirty="0">
                <a:latin typeface="Cambria" panose="02040503050406030204" pitchFamily="18" charset="0"/>
                <a:ea typeface="Cambria" panose="02040503050406030204" pitchFamily="18" charset="0"/>
              </a:rPr>
              <a:t>100dm</a:t>
            </a:r>
            <a:r>
              <a:rPr lang="en-US" altLang="zh-CN" sz="44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altLang="zh-CN" sz="4400" b="1" dirty="0"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altLang="zh-CN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…..m</a:t>
            </a:r>
            <a:r>
              <a:rPr lang="en-US" altLang="zh-CN" sz="4400" b="1" baseline="30000" dirty="0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altLang="zh-CN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8490228" y="5614104"/>
            <a:ext cx="2168525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1m</a:t>
            </a:r>
            <a:r>
              <a:rPr lang="en-US" altLang="zh-CN" sz="4800" b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altLang="zh-CN"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78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29"/>
          <p:cNvSpPr txBox="1">
            <a:spLocks noChangeArrowheads="1"/>
          </p:cNvSpPr>
          <p:nvPr/>
        </p:nvSpPr>
        <p:spPr bwMode="auto">
          <a:xfrm>
            <a:off x="2754446" y="399817"/>
            <a:ext cx="6981825" cy="86177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5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1 m</a:t>
            </a:r>
            <a:r>
              <a:rPr lang="en-US" altLang="zh-CN" sz="5000" b="1" baseline="30000" dirty="0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altLang="zh-CN" sz="5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  <a:r>
              <a:rPr lang="en-US" altLang="zh-CN" sz="5000" b="1" dirty="0"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en-US" altLang="zh-CN" sz="5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100 dm</a:t>
            </a:r>
            <a:r>
              <a:rPr lang="en-US" altLang="zh-CN" sz="5000" b="1" baseline="30000" dirty="0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altLang="zh-CN" sz="5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 Box 129"/>
          <p:cNvSpPr txBox="1">
            <a:spLocks noChangeArrowheads="1"/>
          </p:cNvSpPr>
          <p:nvPr/>
        </p:nvSpPr>
        <p:spPr bwMode="auto">
          <a:xfrm>
            <a:off x="2039277" y="1558914"/>
            <a:ext cx="5961723" cy="86177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5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100 dm</a:t>
            </a:r>
            <a:r>
              <a:rPr lang="en-US" altLang="zh-CN" sz="5000" b="1" baseline="30000" dirty="0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altLang="zh-CN" sz="5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=  1 m</a:t>
            </a:r>
            <a:r>
              <a:rPr lang="en-US" altLang="zh-CN" sz="5000" b="1" baseline="30000" dirty="0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altLang="zh-CN" sz="5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810009" y="2718012"/>
            <a:ext cx="82804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5000" b="1" dirty="0"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altLang="zh-CN" sz="5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m</a:t>
            </a:r>
            <a:r>
              <a:rPr lang="en-US" altLang="zh-CN" sz="5000" b="1" baseline="30000" dirty="0" smtClean="0"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altLang="zh-CN" sz="5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=  </a:t>
            </a:r>
            <a:r>
              <a:rPr lang="en-US" altLang="zh-CN" sz="5000" b="1" dirty="0">
                <a:latin typeface="Cambria" panose="02040503050406030204" pitchFamily="18" charset="0"/>
                <a:ea typeface="Cambria" panose="02040503050406030204" pitchFamily="18" charset="0"/>
              </a:rPr>
              <a:t>….. cm</a:t>
            </a:r>
            <a:r>
              <a:rPr lang="en-US" altLang="zh-CN" sz="5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867089" y="2665487"/>
            <a:ext cx="3586238" cy="86177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5000" b="1" dirty="0">
                <a:latin typeface="Cambria" panose="02040503050406030204" pitchFamily="18" charset="0"/>
                <a:ea typeface="Cambria" panose="02040503050406030204" pitchFamily="18" charset="0"/>
              </a:rPr>
              <a:t>10 000 cm</a:t>
            </a:r>
            <a:r>
              <a:rPr lang="en-US" altLang="zh-CN" sz="5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709738" y="3632311"/>
            <a:ext cx="9267385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Sắp</a:t>
            </a:r>
            <a:r>
              <a:rPr lang="en-US" altLang="zh-CN" sz="3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800" b="1" dirty="0" err="1"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altLang="zh-CN" sz="3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altLang="zh-CN" sz="3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zh-CN" sz="3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altLang="zh-CN" sz="3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altLang="zh-CN" sz="3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altLang="zh-CN" sz="3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altLang="zh-CN" sz="3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altLang="zh-CN" sz="3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altLang="zh-CN" sz="3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zh-CN" sz="3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altLang="zh-CN" sz="3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altLang="zh-CN" sz="3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altLang="zh-CN" sz="3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altLang="zh-CN" sz="3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altLang="zh-CN" sz="3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altLang="zh-CN" sz="3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altLang="zh-CN" sz="38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altLang="zh-CN" sz="38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05071" y="3632311"/>
            <a:ext cx="9621838" cy="2697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5000" b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03172" y="4228619"/>
            <a:ext cx="1676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</a:t>
            </a:r>
            <a:r>
              <a:rPr lang="en-US" sz="5000" b="1" baseline="30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endParaRPr lang="en-US" sz="5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39614" y="4207837"/>
            <a:ext cx="3011488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5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dm</a:t>
            </a:r>
            <a:r>
              <a:rPr lang="en-US" sz="5000" b="1" baseline="30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endParaRPr lang="en-US" sz="5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326100" y="4185030"/>
            <a:ext cx="2949575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5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cm</a:t>
            </a:r>
            <a:r>
              <a:rPr lang="en-US" sz="5000" b="1" baseline="30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endParaRPr lang="en-US" sz="5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68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52"/>
          <a:stretch/>
        </p:blipFill>
        <p:spPr>
          <a:xfrm>
            <a:off x="2017411" y="392495"/>
            <a:ext cx="9150597" cy="607300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6812" y="109144"/>
            <a:ext cx="11767200" cy="250640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3110921"/>
            <a:ext cx="5075750" cy="371235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240B217-09C6-4EB9-AF5E-36A5BE81A2FA}"/>
              </a:ext>
            </a:extLst>
          </p:cNvPr>
          <p:cNvSpPr txBox="1"/>
          <p:nvPr/>
        </p:nvSpPr>
        <p:spPr>
          <a:xfrm>
            <a:off x="3711794" y="1905504"/>
            <a:ext cx="67627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600" b="1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55000">
                      <a:srgbClr val="DA4A8B"/>
                    </a:gs>
                    <a:gs pos="31000">
                      <a:srgbClr val="349B9B"/>
                    </a:gs>
                    <a:gs pos="81000">
                      <a:srgbClr val="FFC000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UTM Kabel KT" panose="02040603050506020204" pitchFamily="18" charset="0"/>
                <a:ea typeface="+mn-ea"/>
                <a:cs typeface="+mn-cs"/>
              </a:rPr>
              <a:t>HOẠT ĐỘNG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55000">
                    <a:srgbClr val="DA4A8B"/>
                  </a:gs>
                  <a:gs pos="31000">
                    <a:srgbClr val="349B9B"/>
                  </a:gs>
                  <a:gs pos="81000">
                    <a:srgbClr val="FFC000"/>
                  </a:gs>
                </a:gsLst>
                <a:lin ang="5400000" scaled="1"/>
                <a:tileRect/>
              </a:gradFill>
              <a:effectLst/>
              <a:uLnTx/>
              <a:uFillTx/>
              <a:latin typeface="UTM Kabel KT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88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0001" y="69524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28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文本框 5"/>
          <p:cNvSpPr txBox="1"/>
          <p:nvPr/>
        </p:nvSpPr>
        <p:spPr>
          <a:xfrm>
            <a:off x="2378363" y="609201"/>
            <a:ext cx="6599383" cy="807101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4400" b="0" i="0" u="none" strike="noStrike" kern="1200" cap="none" spc="0" normalizeH="0" baseline="0" noProof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uLnTx/>
              <a:uFillTx/>
              <a:latin typeface="UTM Flavour" panose="02040603050506020204" pitchFamily="18" charset="0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25237" y="1772963"/>
            <a:ext cx="4119418" cy="73890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34473" y="1763727"/>
            <a:ext cx="4119418" cy="73890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25237" y="3944414"/>
            <a:ext cx="4922982" cy="73890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05161" y="5004629"/>
            <a:ext cx="5553364" cy="73890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88291" y="2850993"/>
            <a:ext cx="4922982" cy="73890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837054" y="1665824"/>
            <a:ext cx="2235200" cy="67467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790870" y="3734796"/>
            <a:ext cx="2327564" cy="67467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790870" y="4869272"/>
            <a:ext cx="2156692" cy="72967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800108" y="2636360"/>
            <a:ext cx="2327564" cy="6853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73018" y="1859064"/>
            <a:ext cx="3953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Bốn mươi ba mét vuông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73018" y="2940872"/>
            <a:ext cx="5606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Hai trăm sáu mươi mét vuông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82966" y="4035653"/>
            <a:ext cx="5006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Bốn mươi ba đề- xi-mét vuông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3729" y="4987518"/>
            <a:ext cx="5504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Bốn mươi ba xăng – ti- mét vuông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75072" y="1679009"/>
            <a:ext cx="395316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dirty="0" smtClean="0">
                <a:latin typeface="Cambria" panose="02040503050406030204" pitchFamily="18" charset="0"/>
                <a:ea typeface="Cambria" panose="02040503050406030204" pitchFamily="18" charset="0"/>
              </a:rPr>
              <a:t>43 dm</a:t>
            </a:r>
            <a:r>
              <a:rPr lang="vi-VN" sz="3400" baseline="30000" dirty="0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73472" y="2663041"/>
            <a:ext cx="395316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dirty="0" smtClean="0">
                <a:latin typeface="Cambria" panose="02040503050406030204" pitchFamily="18" charset="0"/>
                <a:ea typeface="Cambria" panose="02040503050406030204" pitchFamily="18" charset="0"/>
              </a:rPr>
              <a:t>43 </a:t>
            </a:r>
            <a:r>
              <a:rPr lang="vi-VN" sz="34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3400" dirty="0" smtClean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3400" baseline="30000" dirty="0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43900" y="3764356"/>
            <a:ext cx="395316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dirty="0" smtClean="0">
                <a:latin typeface="Cambria" panose="02040503050406030204" pitchFamily="18" charset="0"/>
                <a:ea typeface="Cambria" panose="02040503050406030204" pitchFamily="18" charset="0"/>
              </a:rPr>
              <a:t>43 m</a:t>
            </a:r>
            <a:r>
              <a:rPr lang="vi-VN" sz="3400" baseline="30000" dirty="0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66097" y="5004629"/>
            <a:ext cx="395316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dirty="0">
                <a:latin typeface="Cambria" panose="02040503050406030204" pitchFamily="18" charset="0"/>
                <a:ea typeface="Cambria" panose="02040503050406030204" pitchFamily="18" charset="0"/>
              </a:rPr>
              <a:t>260</a:t>
            </a:r>
            <a:r>
              <a:rPr lang="vi-VN" sz="3400" dirty="0" smtClean="0">
                <a:latin typeface="Cambria" panose="02040503050406030204" pitchFamily="18" charset="0"/>
                <a:ea typeface="Cambria" panose="02040503050406030204" pitchFamily="18" charset="0"/>
              </a:rPr>
              <a:t> m</a:t>
            </a:r>
            <a:r>
              <a:rPr lang="vi-VN" sz="3400" baseline="30000" dirty="0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6" name="Straight Connector 25"/>
          <p:cNvCxnSpPr>
            <a:stCxn id="17" idx="3"/>
            <a:endCxn id="14" idx="1"/>
          </p:cNvCxnSpPr>
          <p:nvPr/>
        </p:nvCxnSpPr>
        <p:spPr>
          <a:xfrm>
            <a:off x="5126181" y="2120674"/>
            <a:ext cx="2664689" cy="1951459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15" idx="1"/>
          </p:cNvCxnSpPr>
          <p:nvPr/>
        </p:nvCxnSpPr>
        <p:spPr>
          <a:xfrm>
            <a:off x="5883563" y="3312539"/>
            <a:ext cx="1907307" cy="192157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13" idx="1"/>
          </p:cNvCxnSpPr>
          <p:nvPr/>
        </p:nvCxnSpPr>
        <p:spPr>
          <a:xfrm flipV="1">
            <a:off x="5938982" y="2003161"/>
            <a:ext cx="1898072" cy="239300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16" idx="1"/>
          </p:cNvCxnSpPr>
          <p:nvPr/>
        </p:nvCxnSpPr>
        <p:spPr>
          <a:xfrm flipV="1">
            <a:off x="6455065" y="2979014"/>
            <a:ext cx="1345043" cy="227011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98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"/>
          <p:cNvSpPr txBox="1"/>
          <p:nvPr/>
        </p:nvSpPr>
        <p:spPr>
          <a:xfrm>
            <a:off x="1002889" y="387604"/>
            <a:ext cx="10382865" cy="10058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4400" b="0" i="0" u="none" strike="noStrike" kern="1200" cap="none" spc="0" normalizeH="0" baseline="0" noProof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uLnTx/>
              <a:uFillTx/>
              <a:latin typeface="UTM Flavour" panose="02040603050506020204" pitchFamily="18" charset="0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2889" y="362392"/>
            <a:ext cx="103140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Chọn 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đo phù hợp với diện tích của mỗi đồ vật dưới đây.</a:t>
            </a:r>
            <a:b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96" b="4611"/>
          <a:stretch/>
        </p:blipFill>
        <p:spPr>
          <a:xfrm>
            <a:off x="1554651" y="2279187"/>
            <a:ext cx="2629635" cy="12561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417" y="2152973"/>
            <a:ext cx="2139365" cy="14262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1"/>
          <a:stretch/>
        </p:blipFill>
        <p:spPr>
          <a:xfrm>
            <a:off x="8634765" y="1912181"/>
            <a:ext cx="1669544" cy="23822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1015" y="3605174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Mặt bàn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22799" y="3729674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Cục tẩy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49074" y="405695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Bìa sách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710065" y="4321425"/>
            <a:ext cx="1918854" cy="62873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4201" y="4495617"/>
            <a:ext cx="395316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dirty="0" smtClean="0">
                <a:latin typeface="Cambria" panose="02040503050406030204" pitchFamily="18" charset="0"/>
                <a:ea typeface="Cambria" panose="02040503050406030204" pitchFamily="18" charset="0"/>
              </a:rPr>
              <a:t>43 dm</a:t>
            </a:r>
            <a:r>
              <a:rPr lang="vi-VN" sz="3400" baseline="30000" dirty="0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749074" y="4531800"/>
            <a:ext cx="4095026" cy="615553"/>
            <a:chOff x="8749074" y="4531800"/>
            <a:chExt cx="4095026" cy="615553"/>
          </a:xfrm>
        </p:grpSpPr>
        <p:sp>
          <p:nvSpPr>
            <p:cNvPr id="14" name="Rounded Rectangle 13"/>
            <p:cNvSpPr/>
            <p:nvPr/>
          </p:nvSpPr>
          <p:spPr>
            <a:xfrm>
              <a:off x="8749074" y="4531800"/>
              <a:ext cx="1481487" cy="58176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890937" y="4531800"/>
              <a:ext cx="395316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6 cm</a:t>
              </a:r>
              <a:r>
                <a:rPr lang="vi-VN" sz="3400" baseline="30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lang="en-US" sz="3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5329382" y="4471641"/>
            <a:ext cx="1431636" cy="59095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31874" y="4484826"/>
            <a:ext cx="395316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vi-VN" sz="3400" dirty="0" smtClean="0">
                <a:latin typeface="Cambria" panose="02040503050406030204" pitchFamily="18" charset="0"/>
                <a:ea typeface="Cambria" panose="02040503050406030204" pitchFamily="18" charset="0"/>
              </a:rPr>
              <a:t> m</a:t>
            </a:r>
            <a:r>
              <a:rPr lang="vi-VN" sz="3400" baseline="30000" dirty="0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03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59259E-6 L -0.28724 -0.41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62" y="-209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27356 -0.416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85" y="-2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55443 -0.4203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21" y="-210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0.55833 -0.397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17" y="-1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-0.27318 -0.405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59" y="-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6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860407" y="4027510"/>
            <a:ext cx="8311302" cy="1928976"/>
          </a:xfrm>
          <a:prstGeom prst="round2DiagRect">
            <a:avLst/>
          </a:prstGeom>
          <a:solidFill>
            <a:srgbClr val="DBEAF1">
              <a:alpha val="92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1503265" y="1257035"/>
            <a:ext cx="4729019" cy="2632357"/>
          </a:xfrm>
          <a:prstGeom prst="round2DiagRect">
            <a:avLst/>
          </a:prstGeom>
          <a:solidFill>
            <a:srgbClr val="DBEAF1">
              <a:alpha val="92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en-US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28098" y="535743"/>
            <a:ext cx="2139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Số?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7126" y="1715377"/>
            <a:ext cx="84466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1 m</a:t>
            </a:r>
            <a:r>
              <a:rPr lang="en-US" sz="3200" b="1" baseline="30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= </a:t>
            </a:r>
            <a:r>
              <a:rPr lang="vi-VN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lang="en-US" sz="3200" b="1" baseline="30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                                                     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    5 m</a:t>
            </a:r>
            <a:r>
              <a:rPr lang="en-US" sz="3200" b="1" baseline="30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=  </a:t>
            </a:r>
            <a:r>
              <a:rPr lang="vi-VN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lang="en-US" sz="3200" b="1" baseline="30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                                             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    500 dm</a:t>
            </a:r>
            <a:r>
              <a:rPr lang="en-US" sz="3200" b="1" baseline="30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= </a:t>
            </a:r>
            <a:r>
              <a:rPr lang="vi-VN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3200" b="1" baseline="30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                                    </a:t>
            </a:r>
          </a:p>
          <a:p>
            <a:pPr algn="ctr"/>
            <a:endParaRPr lang="en-US" sz="3000" b="1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8116" y="4298302"/>
            <a:ext cx="85585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en-US" sz="3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1m</a:t>
            </a:r>
            <a:r>
              <a:rPr lang="en-US" sz="30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2 </a:t>
            </a:r>
            <a:r>
              <a:rPr lang="en-US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50dm</a:t>
            </a:r>
            <a:r>
              <a:rPr lang="en-US" sz="30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  </a:t>
            </a:r>
            <a:r>
              <a:rPr lang="en-US" sz="3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r>
              <a:rPr lang="vi-VN" sz="3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en-US" sz="3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vi-VN" sz="3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en-US" sz="3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lang="en-US" sz="3000" b="1" baseline="30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   4m</a:t>
            </a:r>
            <a:r>
              <a:rPr lang="en-US" sz="30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2 </a:t>
            </a:r>
            <a:r>
              <a:rPr lang="en-US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20dm</a:t>
            </a:r>
            <a:r>
              <a:rPr lang="en-US" sz="30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 </a:t>
            </a:r>
            <a:r>
              <a:rPr lang="en-US" sz="3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=</a:t>
            </a:r>
            <a:r>
              <a:rPr lang="en-US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 </a:t>
            </a:r>
            <a:r>
              <a:rPr lang="vi-VN" sz="3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en-US" sz="3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lang="en-US" sz="3000" b="1" baseline="30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   3m</a:t>
            </a:r>
            <a:r>
              <a:rPr lang="en-US" sz="30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2 </a:t>
            </a:r>
            <a:r>
              <a:rPr lang="en-US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9dm</a:t>
            </a:r>
            <a:r>
              <a:rPr lang="en-US" sz="30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 </a:t>
            </a:r>
            <a:r>
              <a:rPr lang="vi-VN" sz="3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en-US" sz="3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r>
              <a:rPr lang="vi-VN" sz="3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en-US" sz="3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3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lang="en-US" sz="3000" b="1" baseline="30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图片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733413" y="260680"/>
            <a:ext cx="5075750" cy="37123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48676" y="1715511"/>
            <a:ext cx="838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58308" y="2116856"/>
            <a:ext cx="838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77859" y="2691184"/>
            <a:ext cx="838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3952" y="4252728"/>
            <a:ext cx="838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?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97753" y="4759314"/>
            <a:ext cx="838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97753" y="5152631"/>
            <a:ext cx="838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2742" y="1721274"/>
            <a:ext cx="14093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  <a:endParaRPr lang="en-US" sz="3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10855" y="2181040"/>
            <a:ext cx="14093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500</a:t>
            </a:r>
            <a:endParaRPr lang="en-US" sz="3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77859" y="2691184"/>
            <a:ext cx="14093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lang="en-US" sz="3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94120" y="4290883"/>
            <a:ext cx="14093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150</a:t>
            </a:r>
            <a:endParaRPr lang="en-US" sz="3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92293" y="4755883"/>
            <a:ext cx="14093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420</a:t>
            </a:r>
            <a:endParaRPr lang="en-US" sz="3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89581" y="5213464"/>
            <a:ext cx="14093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309</a:t>
            </a:r>
            <a:endParaRPr lang="en-US" sz="3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17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52"/>
          <a:stretch/>
        </p:blipFill>
        <p:spPr>
          <a:xfrm>
            <a:off x="1191490" y="109144"/>
            <a:ext cx="9150597" cy="607300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400" y="615336"/>
            <a:ext cx="11767200" cy="250640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343668" y="3146520"/>
            <a:ext cx="5075750" cy="371235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240B217-09C6-4EB9-AF5E-36A5BE81A2FA}"/>
              </a:ext>
            </a:extLst>
          </p:cNvPr>
          <p:cNvSpPr txBox="1"/>
          <p:nvPr/>
        </p:nvSpPr>
        <p:spPr>
          <a:xfrm>
            <a:off x="2568458" y="1319087"/>
            <a:ext cx="67627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55000">
                      <a:srgbClr val="DA4A8B"/>
                    </a:gs>
                    <a:gs pos="31000">
                      <a:srgbClr val="349B9B"/>
                    </a:gs>
                    <a:gs pos="81000">
                      <a:srgbClr val="FFC000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UTM Kabel KT" panose="02040603050506020204" pitchFamily="18" charset="0"/>
                <a:ea typeface="+mn-ea"/>
                <a:cs typeface="+mn-cs"/>
              </a:rPr>
              <a:t>VẬN DỤNG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55000">
                    <a:srgbClr val="DA4A8B"/>
                  </a:gs>
                  <a:gs pos="31000">
                    <a:srgbClr val="349B9B"/>
                  </a:gs>
                  <a:gs pos="81000">
                    <a:srgbClr val="FFC000"/>
                  </a:gs>
                </a:gsLst>
                <a:lin ang="5400000" scaled="1"/>
                <a:tileRect/>
              </a:gradFill>
              <a:effectLst/>
              <a:uLnTx/>
              <a:uFillTx/>
              <a:latin typeface="UTM Kabel KT" panose="02040603050506020204" pitchFamily="18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7582" y="2660079"/>
            <a:ext cx="5204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diện tích chiếc giường của em theo đơn vị</a:t>
            </a:r>
            <a:endParaRPr lang="en-US" sz="3000" b="1" dirty="0">
              <a:solidFill>
                <a:srgbClr val="002060"/>
              </a:solidFill>
              <a:latin typeface="Californian FB" panose="0207040306080B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28755" y="3106763"/>
            <a:ext cx="67999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30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27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52"/>
          <a:stretch/>
        </p:blipFill>
        <p:spPr>
          <a:xfrm>
            <a:off x="1191490" y="109144"/>
            <a:ext cx="9150597" cy="607300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25" y="639239"/>
            <a:ext cx="11767200" cy="250640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343668" y="3146520"/>
            <a:ext cx="5075750" cy="3712352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885188" y="1306585"/>
            <a:ext cx="5202227" cy="1089137"/>
            <a:chOff x="2788724" y="1681993"/>
            <a:chExt cx="6187845" cy="1295486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88724" y="1727001"/>
              <a:ext cx="1354683" cy="1250478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21886" y="1681993"/>
              <a:ext cx="1354683" cy="1250478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240B217-09C6-4EB9-AF5E-36A5BE81A2FA}"/>
              </a:ext>
            </a:extLst>
          </p:cNvPr>
          <p:cNvSpPr txBox="1"/>
          <p:nvPr/>
        </p:nvSpPr>
        <p:spPr>
          <a:xfrm>
            <a:off x="2915260" y="2278238"/>
            <a:ext cx="67627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b="1" dirty="0" smtClean="0">
                <a:gradFill flip="none" rotWithShape="1">
                  <a:gsLst>
                    <a:gs pos="55000">
                      <a:srgbClr val="DA4A8B"/>
                    </a:gs>
                    <a:gs pos="31000">
                      <a:srgbClr val="349B9B"/>
                    </a:gs>
                    <a:gs pos="81000">
                      <a:srgbClr val="FFC000"/>
                    </a:gs>
                  </a:gsLst>
                  <a:lin ang="5400000" scaled="1"/>
                  <a:tileRect/>
                </a:gradFill>
                <a:latin typeface="UTM Kabel KT" panose="02040603050506020204" pitchFamily="18" charset="0"/>
              </a:rPr>
              <a:t>KHỞI ĐỘNG</a:t>
            </a:r>
            <a:endParaRPr lang="en-US" sz="9600" b="1" dirty="0">
              <a:gradFill flip="none" rotWithShape="1">
                <a:gsLst>
                  <a:gs pos="55000">
                    <a:srgbClr val="DA4A8B"/>
                  </a:gs>
                  <a:gs pos="31000">
                    <a:srgbClr val="349B9B"/>
                  </a:gs>
                  <a:gs pos="81000">
                    <a:srgbClr val="FFC000"/>
                  </a:gs>
                </a:gsLst>
                <a:lin ang="5400000" scaled="1"/>
                <a:tileRect/>
              </a:gradFill>
              <a:latin typeface="UTM Kabel KT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09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4C4DFFA-8E4E-44C4-2435-655094D55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38137" cy="706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3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52"/>
          <a:stretch/>
        </p:blipFill>
        <p:spPr>
          <a:xfrm>
            <a:off x="1191490" y="109144"/>
            <a:ext cx="9150597" cy="607300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400" y="472984"/>
            <a:ext cx="11767200" cy="250640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343668" y="3146520"/>
            <a:ext cx="5075750" cy="3712352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885188" y="1306585"/>
            <a:ext cx="5202227" cy="1089137"/>
            <a:chOff x="2788724" y="1681993"/>
            <a:chExt cx="6187845" cy="1295486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88724" y="1727001"/>
              <a:ext cx="1354683" cy="1250478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21886" y="1681993"/>
              <a:ext cx="1354683" cy="1250478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240B217-09C6-4EB9-AF5E-36A5BE81A2FA}"/>
              </a:ext>
            </a:extLst>
          </p:cNvPr>
          <p:cNvSpPr txBox="1"/>
          <p:nvPr/>
        </p:nvSpPr>
        <p:spPr>
          <a:xfrm>
            <a:off x="2915260" y="2278238"/>
            <a:ext cx="67627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600" b="1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55000">
                      <a:srgbClr val="DA4A8B"/>
                    </a:gs>
                    <a:gs pos="31000">
                      <a:srgbClr val="349B9B"/>
                    </a:gs>
                    <a:gs pos="81000">
                      <a:srgbClr val="FFC000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UTM Kabel KT" panose="02040603050506020204" pitchFamily="18" charset="0"/>
                <a:ea typeface="+mn-ea"/>
                <a:cs typeface="+mn-cs"/>
              </a:rPr>
              <a:t>KHÁM PHÁ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55000">
                    <a:srgbClr val="DA4A8B"/>
                  </a:gs>
                  <a:gs pos="31000">
                    <a:srgbClr val="349B9B"/>
                  </a:gs>
                  <a:gs pos="81000">
                    <a:srgbClr val="FFC000"/>
                  </a:gs>
                </a:gsLst>
                <a:lin ang="5400000" scaled="1"/>
                <a:tileRect/>
              </a:gradFill>
              <a:effectLst/>
              <a:uLnTx/>
              <a:uFillTx/>
              <a:latin typeface="UTM Kabel KT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663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44" y="495015"/>
            <a:ext cx="11152711" cy="586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32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8556816" y="2132266"/>
            <a:ext cx="10604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4400" b="1">
                <a:ea typeface="SimSun" panose="02010600030101010101" pitchFamily="2" charset="-122"/>
              </a:rPr>
              <a:t>1m</a:t>
            </a:r>
            <a:endParaRPr lang="en-US" altLang="zh-CN" sz="4400" b="1" baseline="30000">
              <a:ea typeface="SimSun" panose="02010600030101010101" pitchFamily="2" charset="-122"/>
            </a:endParaRP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3670173" y="600329"/>
            <a:ext cx="4097338" cy="3643312"/>
          </a:xfrm>
          <a:prstGeom prst="rect">
            <a:avLst/>
          </a:prstGeom>
          <a:solidFill>
            <a:srgbClr val="FFC000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" name="Right Brace 3"/>
          <p:cNvSpPr/>
          <p:nvPr/>
        </p:nvSpPr>
        <p:spPr>
          <a:xfrm>
            <a:off x="7916736" y="600329"/>
            <a:ext cx="457200" cy="3643312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" name="Text Box 102"/>
          <p:cNvSpPr txBox="1">
            <a:spLocks noChangeArrowheads="1"/>
          </p:cNvSpPr>
          <p:nvPr/>
        </p:nvSpPr>
        <p:spPr bwMode="auto">
          <a:xfrm>
            <a:off x="4808411" y="1652841"/>
            <a:ext cx="1379537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54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1m</a:t>
            </a:r>
            <a:r>
              <a:rPr lang="en-US" altLang="zh-CN" sz="5400" b="1" baseline="3000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endParaRPr lang="en-US" altLang="zh-CN" sz="5400" b="1" baseline="3000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273520" y="4243641"/>
            <a:ext cx="958955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ctr" eaLnBrk="1" hangingPunct="1">
              <a:spcBef>
                <a:spcPct val="20000"/>
              </a:spcBef>
              <a:buFontTx/>
              <a:buChar char="-"/>
            </a:pPr>
            <a:r>
              <a:rPr lang="en-US" altLang="zh-CN" sz="3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zh-CN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altLang="zh-CN" sz="3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zh-CN" sz="3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altLang="zh-CN" sz="3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altLang="zh-CN" sz="3400" b="1" dirty="0">
                <a:latin typeface="Cambria" panose="02040503050406030204" pitchFamily="18" charset="0"/>
                <a:ea typeface="Cambria" panose="02040503050406030204" pitchFamily="18" charset="0"/>
              </a:rPr>
              <a:t> 1 m </a:t>
            </a:r>
            <a:r>
              <a:rPr lang="en-US" altLang="zh-CN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altLang="zh-CN" sz="3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zh-CN" sz="3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altLang="zh-CN" sz="3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altLang="zh-CN" sz="3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zh-CN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zh-CN" sz="34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altLang="zh-CN" sz="3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altLang="zh-CN" sz="3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altLang="zh-CN" sz="3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73520" y="5296153"/>
            <a:ext cx="9589552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zh-CN" sz="3400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altLang="zh-CN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altLang="zh-CN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altLang="zh-CN" sz="3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altLang="zh-CN" sz="3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zh-CN" sz="3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altLang="zh-CN" sz="3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altLang="zh-CN" sz="3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zh-CN" sz="3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zh-CN" sz="3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altLang="zh-CN" sz="3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zh-CN" sz="3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altLang="zh-CN" sz="3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altLang="zh-CN" sz="3400" b="1" dirty="0">
                <a:latin typeface="Cambria" panose="02040503050406030204" pitchFamily="18" charset="0"/>
                <a:ea typeface="Cambria" panose="02040503050406030204" pitchFamily="18" charset="0"/>
              </a:rPr>
              <a:t> 1m. </a:t>
            </a:r>
          </a:p>
        </p:txBody>
      </p:sp>
    </p:spTree>
    <p:extLst>
      <p:ext uri="{BB962C8B-B14F-4D97-AF65-F5344CB8AC3E}">
        <p14:creationId xmlns:p14="http://schemas.microsoft.com/office/powerpoint/2010/main" val="199432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081020" y="917240"/>
            <a:ext cx="8348662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en-US" altLang="zh-CN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altLang="zh-C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altLang="zh-C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altLang="zh-C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altLang="zh-C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altLang="zh-CN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à</a:t>
            </a:r>
            <a:r>
              <a:rPr lang="en-US" altLang="zh-C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6541648" y="908769"/>
            <a:ext cx="297815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5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endParaRPr lang="en-US" altLang="zh-CN" sz="5000" b="1" baseline="30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538725" y="730197"/>
            <a:ext cx="1825625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5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99"/>
          <a:stretch/>
        </p:blipFill>
        <p:spPr>
          <a:xfrm>
            <a:off x="0" y="2760791"/>
            <a:ext cx="3723279" cy="3730194"/>
          </a:xfrm>
          <a:prstGeom prst="rect">
            <a:avLst/>
          </a:prstGeom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3060970" y="2582420"/>
            <a:ext cx="8821738" cy="309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500" b="1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Cùng</a:t>
            </a:r>
            <a:r>
              <a:rPr lang="en-US" altLang="zh-CN" sz="4500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500" b="1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tìm</a:t>
            </a:r>
            <a:r>
              <a:rPr lang="en-US" altLang="zh-CN" sz="4500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500" b="1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hiểu</a:t>
            </a:r>
            <a:r>
              <a:rPr lang="en-US" altLang="zh-CN" sz="4500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500" b="1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mối</a:t>
            </a:r>
            <a:r>
              <a:rPr lang="en-US" altLang="zh-CN" sz="4500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500" b="1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quan</a:t>
            </a:r>
            <a:r>
              <a:rPr lang="en-US" altLang="zh-CN" sz="4500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500" b="1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hệ</a:t>
            </a:r>
            <a:r>
              <a:rPr lang="en-US" altLang="zh-CN" sz="4500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500" b="1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giữa</a:t>
            </a:r>
            <a:endParaRPr lang="en-US" altLang="zh-CN" sz="4500" b="1" dirty="0" smtClean="0">
              <a:ea typeface="SimSun" panose="02010600030101010101" pitchFamily="2" charset="-122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479276" y="3311244"/>
            <a:ext cx="798512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45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mét</a:t>
            </a:r>
            <a:r>
              <a:rPr lang="en-US" altLang="zh-CN" sz="45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5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vuông</a:t>
            </a:r>
            <a:r>
              <a:rPr lang="en-US" altLang="zh-CN" sz="45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5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v</a:t>
            </a:r>
            <a:r>
              <a:rPr lang="en-US" altLang="zh-CN" sz="45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à</a:t>
            </a:r>
            <a:r>
              <a:rPr lang="en-US" altLang="zh-CN" sz="45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5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đề</a:t>
            </a:r>
            <a:r>
              <a:rPr lang="en-US" altLang="zh-CN" sz="4500" b="1" dirty="0">
                <a:latin typeface="Times New Roman" panose="02020603050405020304" pitchFamily="18" charset="0"/>
                <a:ea typeface="SimSun" panose="02010600030101010101" pitchFamily="2" charset="-122"/>
              </a:rPr>
              <a:t>-xi-</a:t>
            </a:r>
            <a:r>
              <a:rPr lang="en-US" altLang="zh-CN" sz="45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mét</a:t>
            </a:r>
            <a:r>
              <a:rPr lang="en-US" altLang="zh-CN" sz="45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5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vuông</a:t>
            </a:r>
            <a:endParaRPr lang="en-US" altLang="zh-CN" sz="4500" dirty="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5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85927" y="0"/>
            <a:ext cx="12020145" cy="66532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7"/>
          <p:cNvSpPr txBox="1">
            <a:spLocks noChangeArrowheads="1"/>
          </p:cNvSpPr>
          <p:nvPr/>
        </p:nvSpPr>
        <p:spPr>
          <a:xfrm>
            <a:off x="1211735" y="6049095"/>
            <a:ext cx="8974137" cy="13033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altLang="zh-CN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altLang="zh-CN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zh-CN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ình</a:t>
            </a:r>
            <a:r>
              <a:rPr lang="en-US" altLang="zh-CN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altLang="zh-CN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nhỏ,có</a:t>
            </a:r>
            <a:r>
              <a:rPr lang="en-US" altLang="zh-CN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altLang="zh-CN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altLang="zh-CN" sz="2400" b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8" name="Group 10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834067"/>
              </p:ext>
            </p:extLst>
          </p:nvPr>
        </p:nvGraphicFramePr>
        <p:xfrm>
          <a:off x="1562573" y="628785"/>
          <a:ext cx="6096000" cy="5181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984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207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9" name="Rectangle 255"/>
          <p:cNvSpPr>
            <a:spLocks noChangeArrowheads="1"/>
          </p:cNvSpPr>
          <p:nvPr/>
        </p:nvSpPr>
        <p:spPr bwMode="auto">
          <a:xfrm>
            <a:off x="1562573" y="628785"/>
            <a:ext cx="6070600" cy="5160963"/>
          </a:xfrm>
          <a:prstGeom prst="rect">
            <a:avLst/>
          </a:prstGeom>
          <a:noFill/>
          <a:ln w="762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0" name="Group 9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113073"/>
              </p:ext>
            </p:extLst>
          </p:nvPr>
        </p:nvGraphicFramePr>
        <p:xfrm>
          <a:off x="1539996" y="565286"/>
          <a:ext cx="6096000" cy="5268586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6051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21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1" name="Text Box 1060"/>
          <p:cNvSpPr txBox="1">
            <a:spLocks noChangeArrowheads="1"/>
          </p:cNvSpPr>
          <p:nvPr/>
        </p:nvSpPr>
        <p:spPr bwMode="auto">
          <a:xfrm>
            <a:off x="1221261" y="6019935"/>
            <a:ext cx="8955087" cy="585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 vuông lớn có mấy hình vuông nhỏ?</a:t>
            </a:r>
          </a:p>
        </p:txBody>
      </p:sp>
      <p:sp>
        <p:nvSpPr>
          <p:cNvPr id="22" name="Text Box 1061"/>
          <p:cNvSpPr txBox="1">
            <a:spLocks noChangeArrowheads="1"/>
          </p:cNvSpPr>
          <p:nvPr/>
        </p:nvSpPr>
        <p:spPr bwMode="auto">
          <a:xfrm>
            <a:off x="4175714" y="-36258"/>
            <a:ext cx="152308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000" b="1" dirty="0">
                <a:latin typeface="Cambria" panose="02040503050406030204" pitchFamily="18" charset="0"/>
                <a:ea typeface="Cambria" panose="02040503050406030204" pitchFamily="18" charset="0"/>
              </a:rPr>
              <a:t>1m</a:t>
            </a:r>
          </a:p>
        </p:txBody>
      </p:sp>
      <p:sp>
        <p:nvSpPr>
          <p:cNvPr id="23" name="Text Box 1062"/>
          <p:cNvSpPr txBox="1">
            <a:spLocks noChangeArrowheads="1"/>
          </p:cNvSpPr>
          <p:nvPr/>
        </p:nvSpPr>
        <p:spPr bwMode="auto">
          <a:xfrm>
            <a:off x="8014173" y="2829060"/>
            <a:ext cx="835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Cambria" panose="02040503050406030204" pitchFamily="18" charset="0"/>
                <a:ea typeface="Cambria" panose="02040503050406030204" pitchFamily="18" charset="0"/>
              </a:rPr>
              <a:t>1m</a:t>
            </a:r>
          </a:p>
        </p:txBody>
      </p:sp>
      <p:sp>
        <p:nvSpPr>
          <p:cNvPr id="24" name="Line 1063"/>
          <p:cNvSpPr>
            <a:spLocks noChangeShapeType="1"/>
          </p:cNvSpPr>
          <p:nvPr/>
        </p:nvSpPr>
        <p:spPr bwMode="auto">
          <a:xfrm>
            <a:off x="8014173" y="704985"/>
            <a:ext cx="0" cy="51609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Line 1066"/>
          <p:cNvSpPr>
            <a:spLocks noChangeShapeType="1"/>
          </p:cNvSpPr>
          <p:nvPr/>
        </p:nvSpPr>
        <p:spPr bwMode="auto">
          <a:xfrm>
            <a:off x="1562573" y="468647"/>
            <a:ext cx="61483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Line 1067"/>
          <p:cNvSpPr>
            <a:spLocks noChangeShapeType="1"/>
          </p:cNvSpPr>
          <p:nvPr/>
        </p:nvSpPr>
        <p:spPr bwMode="auto">
          <a:xfrm>
            <a:off x="7787161" y="628785"/>
            <a:ext cx="0" cy="45561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 Box 1068"/>
          <p:cNvSpPr txBox="1">
            <a:spLocks noChangeArrowheads="1"/>
          </p:cNvSpPr>
          <p:nvPr/>
        </p:nvSpPr>
        <p:spPr bwMode="auto">
          <a:xfrm>
            <a:off x="8014173" y="704985"/>
            <a:ext cx="1820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1dm</a:t>
            </a:r>
          </a:p>
        </p:txBody>
      </p:sp>
      <p:sp>
        <p:nvSpPr>
          <p:cNvPr id="28" name="Text Box 1069"/>
          <p:cNvSpPr txBox="1">
            <a:spLocks noChangeArrowheads="1"/>
          </p:cNvSpPr>
          <p:nvPr/>
        </p:nvSpPr>
        <p:spPr bwMode="auto">
          <a:xfrm>
            <a:off x="1189511" y="6019935"/>
            <a:ext cx="8955087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zh-C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altLang="zh-C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altLang="zh-CN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altLang="zh-C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zh-C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  <a:r>
              <a:rPr lang="en-US" altLang="zh-C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zh-C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altLang="zh-C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endParaRPr lang="en-US" altLang="zh-CN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Rectangle 1070"/>
          <p:cNvSpPr>
            <a:spLocks noChangeArrowheads="1"/>
          </p:cNvSpPr>
          <p:nvPr/>
        </p:nvSpPr>
        <p:spPr bwMode="auto">
          <a:xfrm>
            <a:off x="7028336" y="628785"/>
            <a:ext cx="606425" cy="531813"/>
          </a:xfrm>
          <a:prstGeom prst="rect">
            <a:avLst/>
          </a:prstGeom>
          <a:solidFill>
            <a:srgbClr val="0000FF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Text Box 1071"/>
          <p:cNvSpPr txBox="1">
            <a:spLocks noChangeArrowheads="1"/>
          </p:cNvSpPr>
          <p:nvPr/>
        </p:nvSpPr>
        <p:spPr bwMode="auto">
          <a:xfrm>
            <a:off x="6875936" y="704985"/>
            <a:ext cx="985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1dm</a:t>
            </a:r>
            <a:r>
              <a:rPr lang="en-US" altLang="zh-CN" b="1" baseline="3000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0495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 animBg="1"/>
      <p:bldP spid="22" grpId="0"/>
      <p:bldP spid="23" grpId="0"/>
      <p:bldP spid="27" grpId="0"/>
      <p:bldP spid="28" grpId="0" animBg="1"/>
      <p:bldP spid="29" grpId="0" animBg="1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5927" y="0"/>
            <a:ext cx="12020145" cy="66532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 271"/>
          <p:cNvSpPr txBox="1">
            <a:spLocks noChangeArrowheads="1"/>
          </p:cNvSpPr>
          <p:nvPr/>
        </p:nvSpPr>
        <p:spPr>
          <a:xfrm>
            <a:off x="549275" y="4719638"/>
            <a:ext cx="9178385" cy="163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en-US" altLang="zh-CN" sz="4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iện</a:t>
            </a:r>
            <a:r>
              <a:rPr lang="en-US" altLang="zh-CN" sz="4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altLang="zh-CN" sz="4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zh-CN" sz="4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altLang="zh-CN" sz="4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altLang="zh-CN" sz="4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zh-CN" sz="4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altLang="zh-CN" sz="4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altLang="zh-CN" sz="4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altLang="zh-CN" sz="4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zh-CN" sz="4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altLang="zh-CN" sz="4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altLang="zh-CN" sz="4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altLang="zh-CN" sz="40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" name="Group 6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305560"/>
              </p:ext>
            </p:extLst>
          </p:nvPr>
        </p:nvGraphicFramePr>
        <p:xfrm>
          <a:off x="1839913" y="241300"/>
          <a:ext cx="4781550" cy="4097338"/>
        </p:xfrm>
        <a:graphic>
          <a:graphicData uri="http://schemas.openxmlformats.org/drawingml/2006/table">
            <a:tbl>
              <a:tblPr/>
              <a:tblGrid>
                <a:gridCol w="4778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78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794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778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7783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7783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7783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7942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7783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7783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4" name="Group 671"/>
          <p:cNvGrpSpPr>
            <a:grpSpLocks/>
          </p:cNvGrpSpPr>
          <p:nvPr/>
        </p:nvGrpSpPr>
        <p:grpSpPr bwMode="auto">
          <a:xfrm>
            <a:off x="6848475" y="241300"/>
            <a:ext cx="758825" cy="4098925"/>
            <a:chOff x="4314" y="630"/>
            <a:chExt cx="478" cy="2582"/>
          </a:xfrm>
        </p:grpSpPr>
        <p:sp>
          <p:nvSpPr>
            <p:cNvPr id="5" name="AutoShape 669"/>
            <p:cNvSpPr>
              <a:spLocks/>
            </p:cNvSpPr>
            <p:nvPr/>
          </p:nvSpPr>
          <p:spPr bwMode="auto">
            <a:xfrm>
              <a:off x="4314" y="630"/>
              <a:ext cx="191" cy="2582"/>
            </a:xfrm>
            <a:prstGeom prst="rightBrace">
              <a:avLst>
                <a:gd name="adj1" fmla="val 112528"/>
                <a:gd name="adj2" fmla="val 50000"/>
              </a:avLst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Line 670"/>
            <p:cNvSpPr>
              <a:spLocks noChangeShapeType="1"/>
            </p:cNvSpPr>
            <p:nvPr/>
          </p:nvSpPr>
          <p:spPr bwMode="auto">
            <a:xfrm>
              <a:off x="4505" y="1921"/>
              <a:ext cx="287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7" name="Rectangle 672"/>
          <p:cNvSpPr>
            <a:spLocks noChangeArrowheads="1"/>
          </p:cNvSpPr>
          <p:nvPr/>
        </p:nvSpPr>
        <p:spPr bwMode="auto">
          <a:xfrm>
            <a:off x="1839913" y="211138"/>
            <a:ext cx="455612" cy="45561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 Box 673"/>
          <p:cNvSpPr txBox="1">
            <a:spLocks noChangeArrowheads="1"/>
          </p:cNvSpPr>
          <p:nvPr/>
        </p:nvSpPr>
        <p:spPr bwMode="auto">
          <a:xfrm>
            <a:off x="7669213" y="2000250"/>
            <a:ext cx="1304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b="1">
                <a:latin typeface="Cambria" panose="02040503050406030204" pitchFamily="18" charset="0"/>
                <a:ea typeface="Cambria" panose="02040503050406030204" pitchFamily="18" charset="0"/>
              </a:rPr>
              <a:t>1 m</a:t>
            </a:r>
            <a:endParaRPr lang="en-US" altLang="zh-CN" sz="4000" b="1" baseline="300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AutoShape 675"/>
          <p:cNvSpPr>
            <a:spLocks/>
          </p:cNvSpPr>
          <p:nvPr/>
        </p:nvSpPr>
        <p:spPr bwMode="auto">
          <a:xfrm>
            <a:off x="1422400" y="241300"/>
            <a:ext cx="265113" cy="455613"/>
          </a:xfrm>
          <a:prstGeom prst="leftBrace">
            <a:avLst>
              <a:gd name="adj1" fmla="val 8314"/>
              <a:gd name="adj2" fmla="val 50176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 Box 676"/>
          <p:cNvSpPr txBox="1">
            <a:spLocks noChangeArrowheads="1"/>
          </p:cNvSpPr>
          <p:nvPr/>
        </p:nvSpPr>
        <p:spPr bwMode="auto">
          <a:xfrm>
            <a:off x="417513" y="211138"/>
            <a:ext cx="10048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000" dirty="0">
                <a:latin typeface="Cambria" panose="02040503050406030204" pitchFamily="18" charset="0"/>
                <a:ea typeface="Cambria" panose="02040503050406030204" pitchFamily="18" charset="0"/>
              </a:rPr>
              <a:t>1dm</a:t>
            </a:r>
            <a:endParaRPr lang="en-US" altLang="zh-CN" sz="3000" baseline="30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 Box 668"/>
          <p:cNvSpPr txBox="1">
            <a:spLocks noChangeArrowheads="1"/>
          </p:cNvSpPr>
          <p:nvPr/>
        </p:nvSpPr>
        <p:spPr bwMode="auto">
          <a:xfrm>
            <a:off x="417513" y="4744155"/>
            <a:ext cx="11213120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zh-CN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altLang="zh-CN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zh-CN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altLang="zh-CN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altLang="zh-CN" sz="3600" b="1" dirty="0">
                <a:latin typeface="Cambria" panose="02040503050406030204" pitchFamily="18" charset="0"/>
                <a:ea typeface="Cambria" panose="02040503050406030204" pitchFamily="18" charset="0"/>
              </a:rPr>
              <a:t> 1m </a:t>
            </a:r>
            <a:r>
              <a:rPr lang="en-US" altLang="zh-CN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zh-CN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altLang="zh-CN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altLang="zh-CN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altLang="zh-CN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altLang="zh-CN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altLang="zh-CN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altLang="zh-CN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zh-CN" sz="3600" b="1" dirty="0">
                <a:latin typeface="Cambria" panose="02040503050406030204" pitchFamily="18" charset="0"/>
                <a:ea typeface="Cambria" panose="02040503050406030204" pitchFamily="18" charset="0"/>
              </a:rPr>
              <a:t> 100 </a:t>
            </a:r>
            <a:r>
              <a:rPr lang="en-US" altLang="zh-CN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zh-CN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altLang="zh-CN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altLang="zh-CN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zh-CN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altLang="zh-CN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altLang="zh-CN" sz="3600" b="1" dirty="0">
                <a:latin typeface="Cambria" panose="02040503050406030204" pitchFamily="18" charset="0"/>
                <a:ea typeface="Cambria" panose="02040503050406030204" pitchFamily="18" charset="0"/>
              </a:rPr>
              <a:t> 1dm.</a:t>
            </a:r>
          </a:p>
        </p:txBody>
      </p:sp>
    </p:spTree>
    <p:extLst>
      <p:ext uri="{BB962C8B-B14F-4D97-AF65-F5344CB8AC3E}">
        <p14:creationId xmlns:p14="http://schemas.microsoft.com/office/powerpoint/2010/main" val="237024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1_Office 主题​​">
  <a:themeElements>
    <a:clrScheme name="自定义 32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EA570"/>
      </a:accent1>
      <a:accent2>
        <a:srgbClr val="4EA570"/>
      </a:accent2>
      <a:accent3>
        <a:srgbClr val="4EA570"/>
      </a:accent3>
      <a:accent4>
        <a:srgbClr val="4EA570"/>
      </a:accent4>
      <a:accent5>
        <a:srgbClr val="4EA570"/>
      </a:accent5>
      <a:accent6>
        <a:srgbClr val="4EA570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4EA57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Medium">
      <a:majorFont>
        <a:latin typeface="思源黑体 CN Medium"/>
        <a:ea typeface="思源黑体 CN Medium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accent2">
              <a:lumMod val="75000"/>
            </a:schemeClr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  <a:scene3d>
          <a:camera prst="orthographicFront"/>
          <a:lightRig rig="threePt" dir="t"/>
        </a:scene3d>
        <a:sp3d/>
      </a:bodyPr>
      <a:lstStyle>
        <a:defPPr algn="ctr" defTabSz="685800">
          <a:buFont typeface="Arial"/>
          <a:buNone/>
          <a:defRPr sz="7200" b="1" dirty="0" smtClean="0">
            <a:ln w="3175">
              <a:solidFill>
                <a:srgbClr val="FCA0C5">
                  <a:lumMod val="25000"/>
                </a:srgbClr>
              </a:solidFill>
            </a:ln>
            <a:gradFill>
              <a:gsLst>
                <a:gs pos="72000">
                  <a:srgbClr val="ED7D31">
                    <a:lumMod val="75000"/>
                  </a:srgbClr>
                </a:gs>
                <a:gs pos="43000">
                  <a:srgbClr val="ED7D31">
                    <a:lumMod val="40000"/>
                    <a:lumOff val="60000"/>
                  </a:srgbClr>
                </a:gs>
              </a:gsLst>
              <a:lin ang="5400000" scaled="1"/>
            </a:gradFill>
            <a:effectLst>
              <a:glow rad="63500">
                <a:srgbClr val="FCA0C5">
                  <a:satMod val="175000"/>
                  <a:alpha val="40000"/>
                </a:srgb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VN-Poky's" panose="020B0606040200020203" pitchFamily="34" charset="0"/>
            <a:cs typeface="Arial"/>
            <a:sym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</Words>
  <Application>Microsoft Office PowerPoint</Application>
  <PresentationFormat>Custom</PresentationFormat>
  <Paragraphs>76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1_Office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MĂNG NON TEAM</cp:keywords>
  <cp:lastModifiedBy/>
  <cp:revision>1</cp:revision>
  <dcterms:created xsi:type="dcterms:W3CDTF">2021-12-16T02:53:00Z</dcterms:created>
  <dcterms:modified xsi:type="dcterms:W3CDTF">2024-10-31T08:16:09Z</dcterms:modified>
</cp:coreProperties>
</file>