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3" r:id="rId4"/>
    <p:sldMasterId id="2147483705" r:id="rId5"/>
  </p:sldMasterIdLst>
  <p:notesMasterIdLst>
    <p:notesMasterId r:id="rId13"/>
  </p:notesMasterIdLst>
  <p:sldIdLst>
    <p:sldId id="259" r:id="rId6"/>
    <p:sldId id="297" r:id="rId7"/>
    <p:sldId id="384" r:id="rId8"/>
    <p:sldId id="257" r:id="rId9"/>
    <p:sldId id="385" r:id="rId10"/>
    <p:sldId id="344" r:id="rId11"/>
    <p:sldId id="3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B33EB-C66A-4E28-821A-A0AAE2ED287A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AEA55-AC63-44BE-9F43-86E68B310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1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493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57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897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883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822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683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2779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151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69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19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32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288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859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838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10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88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6214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039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91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9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90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514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17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266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7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10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87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9072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208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64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7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0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70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776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593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096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58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48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6821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01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654746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22/9/2024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24820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22/9/2024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88017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74539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360273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860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50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44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778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826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37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A9FD9-B14A-4CE0-9ED0-AE2CA5DC5AF0}"/>
              </a:ext>
            </a:extLst>
          </p:cNvPr>
          <p:cNvSpPr txBox="1"/>
          <p:nvPr userDrawn="1"/>
        </p:nvSpPr>
        <p:spPr>
          <a:xfrm>
            <a:off x="8807694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41250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CE2123-40B2-4B73-8404-BA885C957DE8}"/>
              </a:ext>
            </a:extLst>
          </p:cNvPr>
          <p:cNvSpPr txBox="1"/>
          <p:nvPr userDrawn="1"/>
        </p:nvSpPr>
        <p:spPr>
          <a:xfrm>
            <a:off x="10137530" y="96716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53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995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77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310630" y="759170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4364527-9BA4-4EF3-BD6B-216A4DB2F5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>
            <a:off x="6814991" y="3472661"/>
            <a:ext cx="4612351" cy="3385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763C397-0C8D-4D4F-80DF-05F146F6253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 flipH="1">
            <a:off x="8925388" y="4535459"/>
            <a:ext cx="3189062" cy="23406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FBE018C-B768-45ED-AB07-13AC4723ED0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/>
        </p:blipFill>
        <p:spPr>
          <a:xfrm>
            <a:off x="-79281" y="658251"/>
            <a:ext cx="3406282" cy="349566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9490375" y="1075351"/>
            <a:ext cx="1935225" cy="28739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7854D3-9C9C-4370-ABE5-4B27E2737DD0}"/>
              </a:ext>
            </a:extLst>
          </p:cNvPr>
          <p:cNvSpPr/>
          <p:nvPr/>
        </p:nvSpPr>
        <p:spPr>
          <a:xfrm>
            <a:off x="2616600" y="1924040"/>
            <a:ext cx="690088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18">
            <a:extLst>
              <a:ext uri="{FF2B5EF4-FFF2-40B4-BE49-F238E27FC236}">
                <a16:creationId xmlns:a16="http://schemas.microsoft.com/office/drawing/2014/main" id="{24BDCB22-0369-40F5-AECC-34886F39ACD2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83865" y="3536730"/>
            <a:ext cx="5212984" cy="1231106"/>
          </a:xfrm>
          <a:prstGeom prst="rect">
            <a:avLst/>
          </a:prstGeom>
          <a:solidFill>
            <a:srgbClr val="FFC000"/>
          </a:solidFill>
          <a:ln w="12700">
            <a:noFill/>
            <a:miter lim="800000"/>
            <a:headEnd/>
            <a:tailEnd/>
          </a:ln>
          <a:extLst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noProof="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 chuyện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kumimoji="0" lang="en-US" altLang="zh-CN" sz="4000" b="1" i="0" u="none" strike="noStrike" kern="120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vui của Bi và Bống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2" y="-2667002"/>
            <a:ext cx="6858000" cy="1219200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AE856D7-947C-4922-9CFC-2B31C4EAC3F4}"/>
              </a:ext>
            </a:extLst>
          </p:cNvPr>
          <p:cNvSpPr txBox="1"/>
          <p:nvPr/>
        </p:nvSpPr>
        <p:spPr>
          <a:xfrm>
            <a:off x="410465" y="243401"/>
            <a:ext cx="7770936" cy="57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400" b="1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1.</a:t>
            </a:r>
            <a:r>
              <a:rPr lang="vi-VN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Nói tiếp để hoàn thành câu dưới tranh.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7A0F52E-C46E-4909-8FE4-8F1704B607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8744"/>
          <a:stretch/>
        </p:blipFill>
        <p:spPr>
          <a:xfrm>
            <a:off x="2602124" y="1000085"/>
            <a:ext cx="3024153" cy="24289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3EDF7D-0DD2-4295-9737-66FD8054C30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6365"/>
          <a:stretch/>
        </p:blipFill>
        <p:spPr>
          <a:xfrm>
            <a:off x="2610892" y="3540412"/>
            <a:ext cx="3024153" cy="25561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91C1BE5-C6D3-4612-A6A5-7F73AF0CC8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901" r="-1"/>
          <a:stretch/>
        </p:blipFill>
        <p:spPr>
          <a:xfrm>
            <a:off x="7076442" y="939383"/>
            <a:ext cx="2856779" cy="24289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CBEE6CD-375B-4CBD-815B-05423C6DE14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4042"/>
          <a:stretch/>
        </p:blipFill>
        <p:spPr>
          <a:xfrm>
            <a:off x="7076442" y="3495269"/>
            <a:ext cx="2737896" cy="255617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B8D2023-AA62-4261-8536-61BFC0808723}"/>
              </a:ext>
            </a:extLst>
          </p:cNvPr>
          <p:cNvSpPr txBox="1"/>
          <p:nvPr/>
        </p:nvSpPr>
        <p:spPr>
          <a:xfrm>
            <a:off x="1121768" y="2921969"/>
            <a:ext cx="4462276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Khi cầu vồng hiện ra, Bi nói </a:t>
            </a:r>
            <a:r>
              <a:rPr lang="vi-VN" sz="2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dưới chân cầu vồng có bảy hũ vàng.</a:t>
            </a:r>
            <a:endParaRPr lang="vi-VN" sz="2400" kern="0" dirty="0">
              <a:solidFill>
                <a:srgbClr val="17479D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519C3B-F4FC-4B2E-ACDB-2B0B3F2E0D94}"/>
              </a:ext>
            </a:extLst>
          </p:cNvPr>
          <p:cNvSpPr txBox="1"/>
          <p:nvPr/>
        </p:nvSpPr>
        <p:spPr>
          <a:xfrm>
            <a:off x="5670248" y="2926257"/>
            <a:ext cx="591519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Có bảy hũ vàng, Bống sẽ </a:t>
            </a:r>
            <a:r>
              <a:rPr lang="vi-VN" sz="2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mua búp bê và quần áo đẹp; </a:t>
            </a:r>
            <a:r>
              <a:rPr lang="vi-VN" sz="2400" kern="0" dirty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Bi sẽ mua </a:t>
            </a:r>
            <a:r>
              <a:rPr lang="vi-VN" sz="2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ngựa hồng và ô tô.</a:t>
            </a:r>
            <a:endParaRPr lang="vi-VN" sz="2400" kern="0" dirty="0">
              <a:solidFill>
                <a:srgbClr val="17479D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9F0CB6-6076-45B8-B884-25DEFEC77BA0}"/>
              </a:ext>
            </a:extLst>
          </p:cNvPr>
          <p:cNvSpPr txBox="1"/>
          <p:nvPr/>
        </p:nvSpPr>
        <p:spPr>
          <a:xfrm>
            <a:off x="795528" y="5490518"/>
            <a:ext cx="544068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Khi cầu vồng biến mất, </a:t>
            </a:r>
            <a:r>
              <a:rPr lang="vi-VN" sz="2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Bống nói sẽ vẽ tặng Bi ngựa hồng và ô tô; Bi nói sẽ vẽ tặng Bống búp bê và quần áo đẹp.</a:t>
            </a:r>
            <a:endParaRPr lang="vi-VN" sz="2400" kern="0" dirty="0">
              <a:solidFill>
                <a:srgbClr val="17479D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412490-90C6-4BCB-8FBA-E6CE01199986}"/>
              </a:ext>
            </a:extLst>
          </p:cNvPr>
          <p:cNvSpPr txBox="1"/>
          <p:nvPr/>
        </p:nvSpPr>
        <p:spPr>
          <a:xfrm>
            <a:off x="6552316" y="5490517"/>
            <a:ext cx="471309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Không có bảy hũ vàng, hai anh em vẫn </a:t>
            </a:r>
            <a:r>
              <a:rPr lang="vi-VN" sz="2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cảm thấy vui vẻ, hạnh phúc.</a:t>
            </a:r>
            <a:endParaRPr lang="vi-VN" sz="2400" kern="0" dirty="0">
              <a:solidFill>
                <a:srgbClr val="17479D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1809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1077" y="-2409529"/>
            <a:ext cx="6349846" cy="116557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8F3D48A-19F2-424A-8626-8CDACFC52BF5}"/>
              </a:ext>
            </a:extLst>
          </p:cNvPr>
          <p:cNvSpPr txBox="1"/>
          <p:nvPr/>
        </p:nvSpPr>
        <p:spPr>
          <a:xfrm>
            <a:off x="1431781" y="264753"/>
            <a:ext cx="9095801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b="1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</a:t>
            </a: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Chọn kể lại 1-2 đoạn của câu chuyện theo tranh.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B58273-4DE9-4910-9153-AD1114E73A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-271" b="19762"/>
          <a:stretch/>
        </p:blipFill>
        <p:spPr>
          <a:xfrm>
            <a:off x="2623589" y="984800"/>
            <a:ext cx="6712187" cy="25615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338735-320D-40DB-95AB-AA7FA333C8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-271" b="19399"/>
          <a:stretch/>
        </p:blipFill>
        <p:spPr>
          <a:xfrm>
            <a:off x="2623591" y="3540411"/>
            <a:ext cx="6712187" cy="270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59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8CD261-C0C6-4F9B-9627-8BC42574CEBD}"/>
              </a:ext>
            </a:extLst>
          </p:cNvPr>
          <p:cNvSpPr txBox="1"/>
          <p:nvPr/>
        </p:nvSpPr>
        <p:spPr>
          <a:xfrm>
            <a:off x="7460197" y="1602658"/>
            <a:ext cx="38960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1153A-EA77-41EC-B066-6102D6648F9C}"/>
              </a:ext>
            </a:extLst>
          </p:cNvPr>
          <p:cNvSpPr txBox="1"/>
          <p:nvPr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401464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2000">
        <p15:prstTrans prst="origami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1077" y="-2409529"/>
            <a:ext cx="6349846" cy="1165570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E530036-9E7D-4A09-B341-AA14EF332F42}"/>
              </a:ext>
            </a:extLst>
          </p:cNvPr>
          <p:cNvGrpSpPr/>
          <p:nvPr/>
        </p:nvGrpSpPr>
        <p:grpSpPr>
          <a:xfrm>
            <a:off x="2232272" y="759168"/>
            <a:ext cx="9124576" cy="1170533"/>
            <a:chOff x="531204" y="569376"/>
            <a:chExt cx="6843432" cy="8779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2BDC4BC-3518-48DA-A83F-09609A166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1204" y="569376"/>
              <a:ext cx="6759955" cy="8779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B5769A1-3BA1-459C-9FCF-59EEAF960510}"/>
                </a:ext>
              </a:extLst>
            </p:cNvPr>
            <p:cNvSpPr txBox="1"/>
            <p:nvPr/>
          </p:nvSpPr>
          <p:spPr>
            <a:xfrm>
              <a:off x="1299733" y="793108"/>
              <a:ext cx="6074903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vi-VN" sz="2400" kern="0" dirty="0">
                  <a:solidFill>
                    <a:srgbClr val="213054">
                      <a:lumMod val="50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Kể cho người thân nghe câu chuyện </a:t>
              </a:r>
              <a:r>
                <a:rPr lang="vi-VN" sz="2400" i="1" kern="0" dirty="0">
                  <a:solidFill>
                    <a:srgbClr val="213054">
                      <a:lumMod val="50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Niềm vui của Bi và Bống.</a:t>
              </a:r>
              <a:endParaRPr lang="en-US" sz="2400" kern="0" dirty="0">
                <a:solidFill>
                  <a:srgbClr val="21305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03B9B11-0AC7-4FDA-A06D-3EA63A99F0F6}"/>
              </a:ext>
            </a:extLst>
          </p:cNvPr>
          <p:cNvGrpSpPr/>
          <p:nvPr/>
        </p:nvGrpSpPr>
        <p:grpSpPr>
          <a:xfrm>
            <a:off x="2232272" y="2009373"/>
            <a:ext cx="4651683" cy="4360008"/>
            <a:chOff x="816954" y="1488195"/>
            <a:chExt cx="3488762" cy="327000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6EDAB77-5027-4D79-9284-19A86F29DB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48744"/>
            <a:stretch/>
          </p:blipFill>
          <p:spPr>
            <a:xfrm>
              <a:off x="816954" y="1488195"/>
              <a:ext cx="1799802" cy="159790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B041D8C-5B1F-4A2C-9995-9D60D0F352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46365"/>
            <a:stretch/>
          </p:blipFill>
          <p:spPr>
            <a:xfrm>
              <a:off x="816954" y="3065317"/>
              <a:ext cx="1883350" cy="168162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9174543-01E9-4E09-906C-6FCDAE4A6A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1901" r="-1"/>
            <a:stretch/>
          </p:blipFill>
          <p:spPr>
            <a:xfrm>
              <a:off x="2616756" y="1491661"/>
              <a:ext cx="1688960" cy="159790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C7DF285-28A1-4AA4-9C2E-953B0954A7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4042"/>
            <a:stretch/>
          </p:blipFill>
          <p:spPr>
            <a:xfrm>
              <a:off x="2684629" y="3076574"/>
              <a:ext cx="1613767" cy="1681627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D858240-1CAD-4E77-9DB4-15280FB3E806}"/>
              </a:ext>
            </a:extLst>
          </p:cNvPr>
          <p:cNvSpPr txBox="1"/>
          <p:nvPr/>
        </p:nvSpPr>
        <p:spPr>
          <a:xfrm>
            <a:off x="6905876" y="2154642"/>
            <a:ext cx="4533267" cy="3882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Quan </a:t>
            </a: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sát và kể lại theo tranh minh họa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Kể lần lượt từng đoạn câu chuyện cho người thân nghe.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Không cần kể đúng từng chữ, từng lời của câu chuyện.</a:t>
            </a:r>
            <a:endParaRPr lang="vi-VN" sz="2800" kern="0" dirty="0">
              <a:solidFill>
                <a:srgbClr val="FC7D77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0929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6493806" y="3512026"/>
            <a:ext cx="5635036" cy="35566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D069C9-9A05-484E-BA93-135D601C515F}"/>
              </a:ext>
            </a:extLst>
          </p:cNvPr>
          <p:cNvSpPr txBox="1"/>
          <p:nvPr/>
        </p:nvSpPr>
        <p:spPr>
          <a:xfrm>
            <a:off x="2379215" y="255285"/>
            <a:ext cx="6431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>
              <a:buClr>
                <a:srgbClr val="000000"/>
              </a:buClr>
            </a:pPr>
            <a:r>
              <a:rPr lang="vi-VN" sz="48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Ý NGHĨA CÂU CHUYỆN</a:t>
            </a:r>
            <a:endParaRPr lang="en-US" sz="4800" b="1" kern="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6DB50E-00DB-496B-902B-27A5C1090B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667" r="12237"/>
          <a:stretch/>
        </p:blipFill>
        <p:spPr>
          <a:xfrm>
            <a:off x="616675" y="2064181"/>
            <a:ext cx="6082721" cy="4061489"/>
          </a:xfrm>
          <a:prstGeom prst="round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CB52C1F-26B0-43DF-A164-AFA05495A751}"/>
              </a:ext>
            </a:extLst>
          </p:cNvPr>
          <p:cNvGrpSpPr/>
          <p:nvPr/>
        </p:nvGrpSpPr>
        <p:grpSpPr>
          <a:xfrm>
            <a:off x="6245486" y="851377"/>
            <a:ext cx="5668608" cy="3365500"/>
            <a:chOff x="2981325" y="1047750"/>
            <a:chExt cx="3845721" cy="252412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0E563FE-388E-403E-84EF-E86A9D708278}"/>
                </a:ext>
              </a:extLst>
            </p:cNvPr>
            <p:cNvSpPr txBox="1"/>
            <p:nvPr/>
          </p:nvSpPr>
          <p:spPr>
            <a:xfrm>
              <a:off x="3188496" y="1439430"/>
              <a:ext cx="3638550" cy="1457371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2800" b="1" i="1" kern="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Hai bạn nhỏ luôn vui vẻ và hồn nhiên; hai anh em rất quan tâm và yêu thương nhau.</a:t>
              </a:r>
            </a:p>
          </p:txBody>
        </p:sp>
        <p:sp>
          <p:nvSpPr>
            <p:cNvPr id="14" name="Cloud 13">
              <a:extLst>
                <a:ext uri="{FF2B5EF4-FFF2-40B4-BE49-F238E27FC236}">
                  <a16:creationId xmlns:a16="http://schemas.microsoft.com/office/drawing/2014/main" id="{0371EF83-F007-434D-AA74-3B60BA36118C}"/>
                </a:ext>
              </a:extLst>
            </p:cNvPr>
            <p:cNvSpPr/>
            <p:nvPr/>
          </p:nvSpPr>
          <p:spPr>
            <a:xfrm>
              <a:off x="2981325" y="1047750"/>
              <a:ext cx="3638550" cy="2524125"/>
            </a:xfrm>
            <a:prstGeom prst="cloud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vi-VN" sz="1867" kern="0">
                <a:solidFill>
                  <a:srgbClr val="BAE5E4"/>
                </a:solidFill>
                <a:latin typeface="Arial" panose="020B060402020202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787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Trò chơi củng cố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254</Words>
  <Application>Microsoft Office PowerPoint</Application>
  <PresentationFormat>Widescreen</PresentationFormat>
  <Paragraphs>28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3" baseType="lpstr">
      <vt:lpstr>宋体</vt:lpstr>
      <vt:lpstr>宋体</vt:lpstr>
      <vt:lpstr>Arial</vt:lpstr>
      <vt:lpstr>Arial-Rounded</vt:lpstr>
      <vt:lpstr>Calibri</vt:lpstr>
      <vt:lpstr>Calibri Light</vt:lpstr>
      <vt:lpstr>等线</vt:lpstr>
      <vt:lpstr>等线 Light</vt:lpstr>
      <vt:lpstr>Times New Roman</vt:lpstr>
      <vt:lpstr>Wingdings</vt:lpstr>
      <vt:lpstr>华康少女文字W5(P)</vt:lpstr>
      <vt:lpstr>1_Office 主题​​</vt:lpstr>
      <vt:lpstr>2_Office 主题​​</vt:lpstr>
      <vt:lpstr>1_Office 主题</vt:lpstr>
      <vt:lpstr>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8</cp:revision>
  <dcterms:created xsi:type="dcterms:W3CDTF">2021-07-24T07:57:09Z</dcterms:created>
  <dcterms:modified xsi:type="dcterms:W3CDTF">2024-09-22T05:08:23Z</dcterms:modified>
</cp:coreProperties>
</file>