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15" r:id="rId2"/>
    <p:sldId id="518" r:id="rId3"/>
    <p:sldId id="516" r:id="rId4"/>
    <p:sldId id="533" r:id="rId5"/>
    <p:sldId id="519" r:id="rId6"/>
    <p:sldId id="534" r:id="rId7"/>
    <p:sldId id="520" r:id="rId8"/>
    <p:sldId id="535" r:id="rId9"/>
    <p:sldId id="521" r:id="rId10"/>
    <p:sldId id="530" r:id="rId11"/>
    <p:sldId id="524" r:id="rId12"/>
    <p:sldId id="525" r:id="rId13"/>
    <p:sldId id="526" r:id="rId14"/>
    <p:sldId id="522" r:id="rId15"/>
    <p:sldId id="527" r:id="rId16"/>
    <p:sldId id="528" r:id="rId17"/>
    <p:sldId id="529" r:id="rId18"/>
    <p:sldId id="532" r:id="rId19"/>
    <p:sldId id="51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0" d="100"/>
          <a:sy n="70" d="100"/>
        </p:scale>
        <p:origin x="54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4107860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16/12/2024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16/12/2024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79" r:id="rId10"/>
    <p:sldLayoutId id="2147483661" r:id="rId11"/>
    <p:sldLayoutId id="2147483660" r:id="rId12"/>
    <p:sldLayoutId id="2147483658" r:id="rId13"/>
    <p:sldLayoutId id="2147483663" r:id="rId14"/>
    <p:sldLayoutId id="2147483662" r:id="rId15"/>
    <p:sldLayoutId id="214748365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6.jpe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5.pn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1 + 2</a:t>
            </a:r>
          </a:p>
          <a:p>
            <a:pPr algn="ctr"/>
            <a:r>
              <a:rPr lang="en-US" sz="6000" dirty="0"/>
              <a:t> </a:t>
            </a:r>
            <a:r>
              <a:rPr lang="en-US" sz="6000" dirty="0" err="1"/>
              <a:t>Đọc</a:t>
            </a:r>
            <a:endParaRPr lang="en-US" sz="6000" dirty="0"/>
          </a:p>
        </p:txBody>
      </p:sp>
    </p:spTree>
    <p:extLst>
      <p:ext uri="{BB962C8B-B14F-4D97-AF65-F5344CB8AC3E}">
        <p14:creationId xmlns:p14="http://schemas.microsoft.com/office/powerpoint/2010/main" val="29072102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Arial-Rounded"/>
                <a:ea typeface="Arial-Rounded"/>
                <a:cs typeface="+mn-cs"/>
              </a:rPr>
              <a:t>Rồng rắn lên mây</a:t>
            </a:r>
            <a:endParaRPr kumimoji="0" lang="en-US" sz="3200" b="1" i="0" u="none" strike="noStrike" kern="1200" cap="none" spc="0" normalizeH="0" baseline="0" noProof="0" dirty="0">
              <a:ln>
                <a:noFill/>
              </a:ln>
              <a:solidFill>
                <a:srgbClr val="70AD47">
                  <a:lumMod val="50000"/>
                </a:srgbClr>
              </a:solidFill>
              <a:effectLst/>
              <a:uLnTx/>
              <a:uFillTx/>
              <a:latin typeface="Arial-Rounded"/>
              <a:ea typeface="Arial-Rounded"/>
              <a:cs typeface="+mn-cs"/>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lên mây là một trò chơi vui nhộn. Năm, sáu bạn túm áo nhau làm rồng rắn. Một bạn làm thầy thuốc, đứng đối diện với rồng rắn.</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vừa đi vòng vèo vừa hát:</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Rồng rắn lên mây</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Thấy cây </a:t>
            </a:r>
            <a:r>
              <a:rPr kumimoji="0" lang="vi-VN" sz="2600" b="0" i="0" u="none" strike="noStrike" kern="1200" cap="none" spc="0" normalizeH="0" baseline="0" noProof="0">
                <a:ln>
                  <a:noFill/>
                </a:ln>
                <a:effectLst/>
                <a:uLnTx/>
                <a:uFillTx/>
                <a:latin typeface="Arial-Rounded"/>
                <a:ea typeface="Arial-Rounded"/>
                <a:cs typeface="+mn-cs"/>
              </a:rPr>
              <a:t>núc </a:t>
            </a:r>
            <a:r>
              <a:rPr kumimoji="0" lang="vi-VN" sz="2600" b="0" i="0" u="none" strike="noStrike" kern="1200" cap="none" spc="0" normalizeH="0" baseline="0" noProof="0" smtClean="0">
                <a:ln>
                  <a:noFill/>
                </a:ln>
                <a:effectLst/>
                <a:uLnTx/>
                <a:uFillTx/>
                <a:latin typeface="Arial-Rounded"/>
                <a:ea typeface="Arial-Rounded"/>
                <a:cs typeface="+mn-cs"/>
              </a:rPr>
              <a:t>n</a:t>
            </a:r>
            <a:r>
              <a:rPr lang="en-US" sz="2600">
                <a:latin typeface="Arial-Rounded"/>
                <a:ea typeface="Arial-Rounded"/>
              </a:rPr>
              <a:t>á</a:t>
            </a:r>
            <a:r>
              <a:rPr kumimoji="0" lang="vi-VN" sz="2600" b="0" i="0" u="none" strike="noStrike" kern="1200" cap="none" spc="0" normalizeH="0" baseline="0" noProof="0" smtClean="0">
                <a:ln>
                  <a:noFill/>
                </a:ln>
                <a:effectLst/>
                <a:uLnTx/>
                <a:uFillTx/>
                <a:latin typeface="Arial-Rounded"/>
                <a:ea typeface="Arial-Rounded"/>
                <a:cs typeface="+mn-cs"/>
              </a:rPr>
              <a:t>c</a:t>
            </a:r>
            <a:endParaRPr kumimoji="0" lang="vi-VN" sz="2600" b="0" i="0" u="none" strike="noStrike" kern="1200" cap="none" spc="0" normalizeH="0" baseline="0" noProof="0" dirty="0">
              <a:ln>
                <a:noFill/>
              </a:ln>
              <a:effectLst/>
              <a:uLnTx/>
              <a:uFillTx/>
              <a:latin typeface="Arial-Rounded"/>
              <a:ea typeface="Arial-Rounded"/>
              <a:cs typeface="+mn-cs"/>
            </a:endParaRP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Hỏi thăm thầy thuốc</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Có nhà hay không?</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Nếu thầy nói “không” thì rồng rắn đi tiếp. Nếu thầy nói “có” thì rồng rắn hỏi xin thuốc cho con và đồng ý cho thầy bắt khúc đuôi.</a:t>
            </a:r>
          </a:p>
          <a:p>
            <a:pPr marL="4445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a:t>
            </a:r>
            <a:r>
              <a:rPr kumimoji="0" lang="vi-VN" sz="2600" b="0" i="0" u="none" strike="noStrike" kern="1200" cap="none" spc="0" normalizeH="0" baseline="0" noProof="0">
                <a:ln>
                  <a:noFill/>
                </a:ln>
                <a:effectLst/>
                <a:uLnTx/>
                <a:uFillTx/>
                <a:latin typeface="Arial-Rounded"/>
                <a:ea typeface="Arial-Rounded"/>
                <a:cs typeface="+mn-cs"/>
              </a:rPr>
              <a:t>cứ </a:t>
            </a:r>
            <a:r>
              <a:rPr kumimoji="0" lang="en-US" sz="2600" b="0" i="0" u="none" strike="noStrike" kern="1200" cap="none" spc="0" normalizeH="0" baseline="0" noProof="0" smtClean="0">
                <a:ln>
                  <a:noFill/>
                </a:ln>
                <a:effectLst/>
                <a:uLnTx/>
                <a:uFillTx/>
                <a:latin typeface="Arial-Rounded"/>
                <a:ea typeface="Arial-Rounded"/>
                <a:cs typeface="+mn-cs"/>
              </a:rPr>
              <a:t>thế</a:t>
            </a:r>
            <a:r>
              <a:rPr kumimoji="0" lang="en-US" sz="2600" b="0" i="0" u="none" strike="noStrike" kern="1200" cap="none" spc="0" normalizeH="0" noProof="0" smtClean="0">
                <a:ln>
                  <a:noFill/>
                </a:ln>
                <a:effectLst/>
                <a:uLnTx/>
                <a:uFillTx/>
                <a:latin typeface="Arial-Rounded"/>
                <a:ea typeface="Arial-Rounded"/>
                <a:cs typeface="+mn-cs"/>
              </a:rPr>
              <a:t> </a:t>
            </a:r>
            <a:r>
              <a:rPr kumimoji="0" lang="vi-VN" sz="2600" b="0" i="0" u="none" strike="noStrike" kern="1200" cap="none" spc="0" normalizeH="0" baseline="0" noProof="0" smtClean="0">
                <a:ln>
                  <a:noFill/>
                </a:ln>
                <a:effectLst/>
                <a:uLnTx/>
                <a:uFillTx/>
                <a:latin typeface="Arial-Rounded"/>
                <a:ea typeface="Arial-Rounded"/>
                <a:cs typeface="+mn-cs"/>
              </a:rPr>
              <a:t>tiếp </a:t>
            </a:r>
            <a:r>
              <a:rPr kumimoji="0" lang="vi-VN" sz="2600" b="0" i="0" u="none" strike="noStrike" kern="1200" cap="none" spc="0" normalizeH="0" baseline="0" noProof="0" dirty="0">
                <a:ln>
                  <a:noFill/>
                </a:ln>
                <a:effectLst/>
                <a:uLnTx/>
                <a:uFillTx/>
                <a:latin typeface="Arial-Rounded"/>
                <a:ea typeface="Arial-Rounded"/>
                <a:cs typeface="+mn-cs"/>
              </a:rPr>
              <a:t>tục.</a:t>
            </a:r>
          </a:p>
          <a:p>
            <a:pPr marL="26670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effectLst/>
                <a:uLnTx/>
                <a:uFillTx/>
                <a:latin typeface="Arial-Rounded"/>
                <a:ea typeface="Arial-Rounded"/>
                <a:cs typeface="+mn-cs"/>
              </a:rPr>
              <a:t>	</a:t>
            </a:r>
            <a:r>
              <a:rPr kumimoji="0" lang="vi-VN" sz="2600" b="0" i="0" u="none" strike="noStrike" kern="1200" cap="none" spc="0" normalizeH="0" baseline="0" noProof="0">
                <a:ln>
                  <a:noFill/>
                </a:ln>
                <a:effectLst/>
                <a:uLnTx/>
                <a:uFillTx/>
                <a:latin typeface="Arial-Rounded"/>
                <a:ea typeface="Arial-Rounded"/>
                <a:cs typeface="+mn-cs"/>
              </a:rPr>
              <a:t>	</a:t>
            </a:r>
            <a:r>
              <a:rPr kumimoji="0" lang="vi-VN" sz="2600" b="0" i="0" u="none" strike="noStrike" kern="1200" cap="none" spc="0" normalizeH="0" baseline="0" noProof="0" smtClean="0">
                <a:ln>
                  <a:noFill/>
                </a:ln>
                <a:effectLst/>
                <a:uLnTx/>
                <a:uFillTx/>
                <a:latin typeface="Arial-Rounded"/>
                <a:ea typeface="Arial-Rounded"/>
                <a:cs typeface="+mn-cs"/>
              </a:rPr>
              <a:t>(</a:t>
            </a:r>
            <a:r>
              <a:rPr kumimoji="0" lang="en-US" sz="2600" b="0" i="0" u="none" strike="noStrike" kern="1200" cap="none" spc="0" normalizeH="0" baseline="0" noProof="0" smtClean="0">
                <a:ln>
                  <a:noFill/>
                </a:ln>
                <a:effectLst/>
                <a:uLnTx/>
                <a:uFillTx/>
                <a:latin typeface="Arial-Rounded"/>
                <a:ea typeface="Arial-Rounded"/>
                <a:cs typeface="+mn-cs"/>
              </a:rPr>
              <a:t>Vũ</a:t>
            </a:r>
            <a:r>
              <a:rPr kumimoji="0" lang="en-US" sz="2600" b="0" i="0" u="none" strike="noStrike" kern="1200" cap="none" spc="0" normalizeH="0" noProof="0" smtClean="0">
                <a:ln>
                  <a:noFill/>
                </a:ln>
                <a:effectLst/>
                <a:uLnTx/>
                <a:uFillTx/>
                <a:latin typeface="Arial-Rounded"/>
                <a:ea typeface="Arial-Rounded"/>
                <a:cs typeface="+mn-cs"/>
              </a:rPr>
              <a:t> Thanh tổng hợp</a:t>
            </a:r>
            <a:r>
              <a:rPr kumimoji="0" lang="vi-VN" sz="2600" b="0" i="0" u="none" strike="noStrike" kern="1200" cap="none" spc="0" normalizeH="0" baseline="0" noProof="0" smtClean="0">
                <a:ln>
                  <a:noFill/>
                </a:ln>
                <a:effectLst/>
                <a:uLnTx/>
                <a:uFillTx/>
                <a:latin typeface="Arial-Rounded"/>
                <a:ea typeface="Arial-Rounded"/>
                <a:cs typeface="+mn-cs"/>
              </a:rPr>
              <a:t>) </a:t>
            </a:r>
            <a:endParaRPr kumimoji="0" lang="vi-VN" sz="2600" b="0" i="0" u="none" strike="noStrike" kern="1200" cap="none" spc="0" normalizeH="0" baseline="0" noProof="0" dirty="0">
              <a:ln>
                <a:noFill/>
              </a:ln>
              <a:effectLst/>
              <a:uLnTx/>
              <a:uFillTx/>
              <a:latin typeface="Arial-Rounded"/>
              <a:ea typeface="Arial-Rounded"/>
              <a:cs typeface="+mn-cs"/>
            </a:endParaRP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27" y="1018769"/>
            <a:ext cx="483723" cy="344447"/>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10327" y="1723169"/>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
        <p:nvSpPr>
          <p:cNvPr id="11" name="TextBox 10">
            <a:extLst>
              <a:ext uri="{FF2B5EF4-FFF2-40B4-BE49-F238E27FC236}">
                <a16:creationId xmlns:a16="http://schemas.microsoft.com/office/drawing/2014/main" id="{64B7F780-E82A-4A5D-99E7-57E0129F623A}"/>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17479D"/>
                </a:solidFill>
                <a:latin typeface="Arial-Rounded"/>
                <a:ea typeface="Arial-Rounded"/>
              </a:rPr>
              <a:t>Đọc</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theo</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nhóm</a:t>
            </a:r>
            <a:endParaRPr kumimoji="0" lang="en-US" sz="2800" b="1" i="0" u="none" strike="noStrike" kern="1200" cap="none" spc="0" normalizeH="0" baseline="0" noProof="0" dirty="0">
              <a:ln>
                <a:noFill/>
              </a:ln>
              <a:solidFill>
                <a:srgbClr val="17479D"/>
              </a:solidFill>
              <a:effectLst/>
              <a:uLnTx/>
              <a:uFillTx/>
              <a:latin typeface="Arial-Rounded"/>
              <a:ea typeface="Arial-Rounded"/>
              <a:cs typeface="+mn-cs"/>
            </a:endParaRPr>
          </a:p>
        </p:txBody>
      </p:sp>
      <p:pic>
        <p:nvPicPr>
          <p:cNvPr id="12" name="Picture 11">
            <a:extLst>
              <a:ext uri="{FF2B5EF4-FFF2-40B4-BE49-F238E27FC236}">
                <a16:creationId xmlns:a16="http://schemas.microsoft.com/office/drawing/2014/main" id="{BCDB38FA-A1DE-46E4-99D6-EC6BB9749734}"/>
              </a:ext>
            </a:extLst>
          </p:cNvPr>
          <p:cNvPicPr>
            <a:picLocks noChangeAspect="1"/>
          </p:cNvPicPr>
          <p:nvPr/>
        </p:nvPicPr>
        <p:blipFill rotWithShape="1">
          <a:blip r:embed="rId6"/>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516532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a:t>
            </a:r>
            <a:r>
              <a:rPr lang="vi-VN" sz="2600">
                <a:latin typeface="+mj-lt"/>
              </a:rPr>
              <a:t>núc </a:t>
            </a:r>
            <a:r>
              <a:rPr lang="vi-VN" sz="2600" smtClean="0">
                <a:latin typeface="+mj-lt"/>
              </a:rPr>
              <a:t>n</a:t>
            </a:r>
            <a:r>
              <a:rPr lang="en-US" sz="2600">
                <a:latin typeface="+mj-lt"/>
              </a:rPr>
              <a:t>á</a:t>
            </a:r>
            <a:r>
              <a:rPr lang="vi-VN" sz="2600" smtClean="0">
                <a:latin typeface="+mj-lt"/>
              </a:rPr>
              <a:t>c</a:t>
            </a:r>
            <a:endParaRPr lang="vi-VN" sz="2600" dirty="0">
              <a:latin typeface="+mj-lt"/>
            </a:endParaRP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a:t>
            </a:r>
            <a:r>
              <a:rPr lang="vi-VN" sz="2600">
                <a:latin typeface="+mj-lt"/>
              </a:rPr>
              <a:t>cứ </a:t>
            </a:r>
            <a:r>
              <a:rPr lang="en-US" sz="2600" smtClean="0">
                <a:latin typeface="+mj-lt"/>
              </a:rPr>
              <a:t>thế </a:t>
            </a:r>
            <a:r>
              <a:rPr lang="vi-VN" sz="2600" smtClean="0">
                <a:latin typeface="+mj-lt"/>
              </a:rPr>
              <a:t>tiếp </a:t>
            </a:r>
            <a:r>
              <a:rPr lang="vi-VN" sz="2600" dirty="0">
                <a:latin typeface="+mj-lt"/>
              </a:rPr>
              <a:t>tục.</a:t>
            </a:r>
          </a:p>
          <a:p>
            <a:pPr marL="266700" algn="just"/>
            <a:r>
              <a:rPr lang="vi-VN" sz="2600" dirty="0">
                <a:latin typeface="+mj-lt"/>
              </a:rPr>
              <a:t>	</a:t>
            </a:r>
            <a:r>
              <a:rPr lang="vi-VN" sz="2600">
                <a:latin typeface="+mj-lt"/>
              </a:rPr>
              <a:t>	</a:t>
            </a:r>
            <a:r>
              <a:rPr lang="vi-VN" sz="2600" smtClean="0">
                <a:latin typeface="+mj-lt"/>
              </a:rPr>
              <a:t>(</a:t>
            </a:r>
            <a:r>
              <a:rPr lang="en-US" sz="2600" smtClean="0">
                <a:latin typeface="+mj-lt"/>
              </a:rPr>
              <a:t>Vũ Thanh tổng hợp</a:t>
            </a:r>
            <a:r>
              <a:rPr lang="vi-VN" sz="2600" smtClean="0">
                <a:latin typeface="+mj-lt"/>
              </a:rPr>
              <a:t>) </a:t>
            </a:r>
            <a:endParaRPr lang="vi-VN" sz="2600" dirty="0">
              <a:latin typeface="+mj-lt"/>
            </a:endParaRPr>
          </a:p>
        </p:txBody>
      </p:sp>
      <p:sp>
        <p:nvSpPr>
          <p:cNvPr id="11" name="TextBox 10">
            <a:extLst>
              <a:ext uri="{FF2B5EF4-FFF2-40B4-BE49-F238E27FC236}">
                <a16:creationId xmlns:a16="http://schemas.microsoft.com/office/drawing/2014/main" id="{9AD05C37-4A22-4401-9FDA-0658B5DA38F8}"/>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toàn</a:t>
            </a:r>
            <a:r>
              <a:rPr lang="en-US" sz="2800" b="1" dirty="0">
                <a:solidFill>
                  <a:srgbClr val="17479D"/>
                </a:solidFill>
                <a:latin typeface="+mj-lt"/>
              </a:rPr>
              <a:t> </a:t>
            </a:r>
            <a:r>
              <a:rPr lang="en-US" sz="2800" b="1" dirty="0" err="1">
                <a:solidFill>
                  <a:srgbClr val="17479D"/>
                </a:solidFill>
                <a:latin typeface="+mj-lt"/>
              </a:rPr>
              <a:t>bài</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78454998-670E-47B9-B538-4C4995F77C43}"/>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4161625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D12FBD-A165-4C0A-ADB8-A78D28125566}"/>
              </a:ext>
            </a:extLst>
          </p:cNvPr>
          <p:cNvSpPr txBox="1"/>
          <p:nvPr/>
        </p:nvSpPr>
        <p:spPr>
          <a:xfrm>
            <a:off x="3827720" y="3201251"/>
            <a:ext cx="4976037" cy="1015663"/>
          </a:xfrm>
          <a:prstGeom prst="rect">
            <a:avLst/>
          </a:prstGeom>
          <a:noFill/>
        </p:spPr>
        <p:txBody>
          <a:bodyPr wrap="square" rtlCol="0">
            <a:spAutoFit/>
          </a:bodyPr>
          <a:lstStyle/>
          <a:p>
            <a:r>
              <a:rPr lang="en-US" sz="6000" dirty="0" err="1">
                <a:solidFill>
                  <a:srgbClr val="00B050"/>
                </a:solidFill>
              </a:rPr>
              <a:t>Trả</a:t>
            </a:r>
            <a:r>
              <a:rPr lang="en-US" sz="6000" dirty="0">
                <a:solidFill>
                  <a:srgbClr val="00B050"/>
                </a:solidFill>
              </a:rPr>
              <a:t> </a:t>
            </a:r>
            <a:r>
              <a:rPr lang="en-US" sz="6000" dirty="0" err="1">
                <a:solidFill>
                  <a:srgbClr val="00B050"/>
                </a:solidFill>
              </a:rPr>
              <a:t>lời</a:t>
            </a:r>
            <a:r>
              <a:rPr lang="en-US" sz="6000" dirty="0">
                <a:solidFill>
                  <a:srgbClr val="00B050"/>
                </a:solidFill>
              </a:rPr>
              <a:t> </a:t>
            </a:r>
            <a:r>
              <a:rPr lang="en-US" sz="6000" dirty="0" err="1">
                <a:solidFill>
                  <a:srgbClr val="00B050"/>
                </a:solidFill>
              </a:rPr>
              <a:t>câu</a:t>
            </a:r>
            <a:r>
              <a:rPr lang="en-US" sz="6000" dirty="0">
                <a:solidFill>
                  <a:srgbClr val="00B050"/>
                </a:solidFill>
              </a:rPr>
              <a:t> </a:t>
            </a:r>
            <a:r>
              <a:rPr lang="en-US" sz="6000" dirty="0" err="1">
                <a:solidFill>
                  <a:srgbClr val="00B050"/>
                </a:solidFill>
              </a:rPr>
              <a:t>hỏi</a:t>
            </a:r>
            <a:endParaRPr lang="en-US" sz="6000" dirty="0">
              <a:solidFill>
                <a:srgbClr val="00B050"/>
              </a:solidFill>
            </a:endParaRPr>
          </a:p>
        </p:txBody>
      </p:sp>
    </p:spTree>
    <p:extLst>
      <p:ext uri="{BB962C8B-B14F-4D97-AF65-F5344CB8AC3E}">
        <p14:creationId xmlns:p14="http://schemas.microsoft.com/office/powerpoint/2010/main" val="2996065451"/>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EB0D1-72F5-49B6-86B3-2F246DC56E69}"/>
              </a:ext>
            </a:extLst>
          </p:cNvPr>
          <p:cNvSpPr txBox="1"/>
          <p:nvPr/>
        </p:nvSpPr>
        <p:spPr>
          <a:xfrm>
            <a:off x="2299334" y="2621141"/>
            <a:ext cx="9892666"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1. </a:t>
            </a:r>
            <a:r>
              <a:rPr lang="vi-VN" sz="2800" dirty="0">
                <a:latin typeface="+mj-lt"/>
              </a:rPr>
              <a:t>Những người chơi làm thành rồng rắn bằng cách nào?</a:t>
            </a:r>
          </a:p>
        </p:txBody>
      </p:sp>
      <p:sp>
        <p:nvSpPr>
          <p:cNvPr id="3" name="TextBox 2">
            <a:extLst>
              <a:ext uri="{FF2B5EF4-FFF2-40B4-BE49-F238E27FC236}">
                <a16:creationId xmlns:a16="http://schemas.microsoft.com/office/drawing/2014/main" id="{465E2097-DB2E-4FEA-B0D3-0941DBE24B71}"/>
              </a:ext>
            </a:extLst>
          </p:cNvPr>
          <p:cNvSpPr txBox="1"/>
          <p:nvPr/>
        </p:nvSpPr>
        <p:spPr>
          <a:xfrm>
            <a:off x="2299334" y="3800272"/>
            <a:ext cx="10314998"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Rồng rắn đến gặp thầy thuốc để làm gì?</a:t>
            </a:r>
          </a:p>
        </p:txBody>
      </p:sp>
      <p:sp>
        <p:nvSpPr>
          <p:cNvPr id="4" name="TextBox 3">
            <a:extLst>
              <a:ext uri="{FF2B5EF4-FFF2-40B4-BE49-F238E27FC236}">
                <a16:creationId xmlns:a16="http://schemas.microsoft.com/office/drawing/2014/main" id="{8857E89A-31D1-4966-9B3C-49BED96087AE}"/>
              </a:ext>
            </a:extLst>
          </p:cNvPr>
          <p:cNvSpPr txBox="1"/>
          <p:nvPr/>
        </p:nvSpPr>
        <p:spPr>
          <a:xfrm>
            <a:off x="2495441" y="4600406"/>
            <a:ext cx="9896371" cy="657359"/>
          </a:xfrm>
          <a:prstGeom prst="rect">
            <a:avLst/>
          </a:prstGeom>
          <a:noFill/>
        </p:spPr>
        <p:txBody>
          <a:bodyPr wrap="square" rtlCol="0">
            <a:spAutoFit/>
          </a:bodyPr>
          <a:lstStyle/>
          <a:p>
            <a:pPr algn="just">
              <a:lnSpc>
                <a:spcPct val="150000"/>
              </a:lnSpc>
            </a:pPr>
            <a:r>
              <a:rPr lang="vi-VN" sz="2800" dirty="0">
                <a:solidFill>
                  <a:srgbClr val="7030A0"/>
                </a:solidFill>
                <a:latin typeface="+mj-lt"/>
                <a:sym typeface="Wingdings" panose="05000000000000000000" pitchFamily="2" charset="2"/>
              </a:rPr>
              <a:t> </a:t>
            </a:r>
            <a:r>
              <a:rPr lang="vi-VN" sz="2800" dirty="0">
                <a:solidFill>
                  <a:srgbClr val="7030A0"/>
                </a:solidFill>
                <a:latin typeface="+mj-lt"/>
              </a:rPr>
              <a:t>Rồng rắn đến gặp thầy thuốc để xin thuốc cho con.</a:t>
            </a:r>
          </a:p>
        </p:txBody>
      </p:sp>
      <p:sp>
        <p:nvSpPr>
          <p:cNvPr id="5" name="TextBox 4">
            <a:extLst>
              <a:ext uri="{FF2B5EF4-FFF2-40B4-BE49-F238E27FC236}">
                <a16:creationId xmlns:a16="http://schemas.microsoft.com/office/drawing/2014/main" id="{96DD9288-824A-416B-8A4A-4EA6C4BE1E07}"/>
              </a:ext>
            </a:extLst>
          </p:cNvPr>
          <p:cNvSpPr txBox="1"/>
          <p:nvPr/>
        </p:nvSpPr>
        <p:spPr>
          <a:xfrm>
            <a:off x="4023885" y="1978895"/>
            <a:ext cx="9596837" cy="769441"/>
          </a:xfrm>
          <a:prstGeom prst="rect">
            <a:avLst/>
          </a:prstGeom>
          <a:noFill/>
        </p:spPr>
        <p:txBody>
          <a:bodyPr wrap="square" rtlCol="0">
            <a:spAutoFit/>
          </a:bodyPr>
          <a:lstStyle/>
          <a:p>
            <a:r>
              <a:rPr lang="vi-VN" sz="4400" dirty="0">
                <a:solidFill>
                  <a:srgbClr val="FF0000"/>
                </a:solidFill>
                <a:latin typeface="+mj-lt"/>
              </a:rPr>
              <a:t>TRẢ LỜI CÂU HỎI</a:t>
            </a:r>
            <a:endParaRPr lang="en-US" sz="4400" dirty="0">
              <a:solidFill>
                <a:srgbClr val="FF0000"/>
              </a:solidFill>
              <a:latin typeface="+mj-lt"/>
            </a:endParaRPr>
          </a:p>
        </p:txBody>
      </p:sp>
      <p:sp>
        <p:nvSpPr>
          <p:cNvPr id="6" name="TextBox 5">
            <a:extLst>
              <a:ext uri="{FF2B5EF4-FFF2-40B4-BE49-F238E27FC236}">
                <a16:creationId xmlns:a16="http://schemas.microsoft.com/office/drawing/2014/main" id="{694DA4AA-5FE9-41F7-85FE-D0E6B12B6AFC}"/>
              </a:ext>
            </a:extLst>
          </p:cNvPr>
          <p:cNvSpPr txBox="1"/>
          <p:nvPr/>
        </p:nvSpPr>
        <p:spPr>
          <a:xfrm>
            <a:off x="2495441" y="3136342"/>
            <a:ext cx="10314998" cy="657359"/>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vi-VN" sz="2800" dirty="0">
                <a:solidFill>
                  <a:srgbClr val="7030A0"/>
                </a:solidFill>
                <a:latin typeface="+mj-lt"/>
              </a:rPr>
              <a:t>Năm sáu bạn túm áo nhau làm rồng rắn.</a:t>
            </a:r>
          </a:p>
        </p:txBody>
      </p:sp>
      <p:pic>
        <p:nvPicPr>
          <p:cNvPr id="7" name="Picture 6">
            <a:extLst>
              <a:ext uri="{FF2B5EF4-FFF2-40B4-BE49-F238E27FC236}">
                <a16:creationId xmlns:a16="http://schemas.microsoft.com/office/drawing/2014/main" id="{FD24AC7F-4D0F-4DC0-9386-AC7E096E3C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52455" y="361507"/>
            <a:ext cx="2514027" cy="1899741"/>
          </a:xfrm>
          <a:prstGeom prst="ellipse">
            <a:avLst/>
          </a:prstGeom>
        </p:spPr>
      </p:pic>
    </p:spTree>
    <p:extLst>
      <p:ext uri="{BB962C8B-B14F-4D97-AF65-F5344CB8AC3E}">
        <p14:creationId xmlns:p14="http://schemas.microsoft.com/office/powerpoint/2010/main" val="87273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FA1700-5E4D-48B0-AED1-2A2C7E0E492C}"/>
              </a:ext>
            </a:extLst>
          </p:cNvPr>
          <p:cNvSpPr txBox="1"/>
          <p:nvPr/>
        </p:nvSpPr>
        <p:spPr>
          <a:xfrm>
            <a:off x="2363714" y="1063929"/>
            <a:ext cx="9026974" cy="650499"/>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mj-lt"/>
                <a:cs typeface="Arial"/>
                <a:sym typeface="Arial"/>
              </a:rPr>
              <a:t>3. </a:t>
            </a:r>
            <a:r>
              <a:rPr lang="vi-VN" sz="2800" kern="0" dirty="0">
                <a:solidFill>
                  <a:srgbClr val="000000"/>
                </a:solidFill>
                <a:latin typeface="+mj-lt"/>
                <a:cs typeface="Arial"/>
                <a:sym typeface="Arial"/>
              </a:rPr>
              <a:t>Chuyện gì xảy ra nếu khúc đuôi bị thầy bắt?</a:t>
            </a:r>
          </a:p>
        </p:txBody>
      </p:sp>
      <p:sp>
        <p:nvSpPr>
          <p:cNvPr id="8" name="TextBox 7">
            <a:extLst>
              <a:ext uri="{FF2B5EF4-FFF2-40B4-BE49-F238E27FC236}">
                <a16:creationId xmlns:a16="http://schemas.microsoft.com/office/drawing/2014/main" id="{57B6C156-95B6-40C3-8EDF-DB9797FAAA28}"/>
              </a:ext>
            </a:extLst>
          </p:cNvPr>
          <p:cNvSpPr txBox="1"/>
          <p:nvPr/>
        </p:nvSpPr>
        <p:spPr>
          <a:xfrm>
            <a:off x="2363714" y="1494957"/>
            <a:ext cx="8447413" cy="65735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Wingdings" panose="05000000000000000000" pitchFamily="2" charset="2"/>
              </a:rPr>
              <a:t> </a:t>
            </a:r>
            <a:r>
              <a:rPr lang="vi-VN" sz="2800" kern="0" dirty="0">
                <a:solidFill>
                  <a:srgbClr val="FC7D77">
                    <a:lumMod val="75000"/>
                  </a:srgbClr>
                </a:solidFill>
                <a:latin typeface="+mj-lt"/>
                <a:cs typeface="Arial"/>
                <a:sym typeface="Arial"/>
              </a:rPr>
              <a:t>Nếu khúc đuôi bị thầy bắt thì đổi vai làm thầy thuốc.</a:t>
            </a:r>
          </a:p>
        </p:txBody>
      </p:sp>
      <p:sp>
        <p:nvSpPr>
          <p:cNvPr id="9" name="TextBox 8">
            <a:extLst>
              <a:ext uri="{FF2B5EF4-FFF2-40B4-BE49-F238E27FC236}">
                <a16:creationId xmlns:a16="http://schemas.microsoft.com/office/drawing/2014/main" id="{76789A01-D8A9-4D72-91E4-8C69EC11BD4E}"/>
              </a:ext>
            </a:extLst>
          </p:cNvPr>
          <p:cNvSpPr txBox="1"/>
          <p:nvPr/>
        </p:nvSpPr>
        <p:spPr>
          <a:xfrm>
            <a:off x="2363713" y="2342535"/>
            <a:ext cx="9655690" cy="650499"/>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mj-lt"/>
                <a:cs typeface="Arial"/>
                <a:sym typeface="Arial"/>
              </a:rPr>
              <a:t>4. </a:t>
            </a:r>
            <a:r>
              <a:rPr lang="vi-VN" sz="2800" kern="0" dirty="0">
                <a:solidFill>
                  <a:srgbClr val="000000"/>
                </a:solidFill>
                <a:latin typeface="+mj-lt"/>
                <a:cs typeface="Arial"/>
                <a:sym typeface="Arial"/>
              </a:rPr>
              <a:t>Nếu bạn khúc giữa bị đứt thì bạn đó phải làm gì?</a:t>
            </a:r>
          </a:p>
        </p:txBody>
      </p:sp>
      <p:sp>
        <p:nvSpPr>
          <p:cNvPr id="10" name="TextBox 9">
            <a:extLst>
              <a:ext uri="{FF2B5EF4-FFF2-40B4-BE49-F238E27FC236}">
                <a16:creationId xmlns:a16="http://schemas.microsoft.com/office/drawing/2014/main" id="{E786D525-A0CD-4BAA-AB3A-04DC1D44913E}"/>
              </a:ext>
            </a:extLst>
          </p:cNvPr>
          <p:cNvSpPr txBox="1"/>
          <p:nvPr/>
        </p:nvSpPr>
        <p:spPr>
          <a:xfrm>
            <a:off x="2363714" y="2771641"/>
            <a:ext cx="8447413" cy="65735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Wingdings" panose="05000000000000000000" pitchFamily="2" charset="2"/>
              </a:rPr>
              <a:t> </a:t>
            </a:r>
            <a:r>
              <a:rPr lang="vi-VN" sz="2800" kern="0" dirty="0">
                <a:solidFill>
                  <a:srgbClr val="FC7D77">
                    <a:lumMod val="75000"/>
                  </a:srgbClr>
                </a:solidFill>
                <a:latin typeface="+mj-lt"/>
                <a:cs typeface="Arial"/>
                <a:sym typeface="Arial"/>
              </a:rPr>
              <a:t>Nếu khúc giữa bị đứt thì bạn đó phải làm đuôi.</a:t>
            </a:r>
          </a:p>
        </p:txBody>
      </p:sp>
      <p:pic>
        <p:nvPicPr>
          <p:cNvPr id="11" name="Picture 10">
            <a:extLst>
              <a:ext uri="{FF2B5EF4-FFF2-40B4-BE49-F238E27FC236}">
                <a16:creationId xmlns:a16="http://schemas.microsoft.com/office/drawing/2014/main" id="{29E5B42D-69C0-4424-9023-3479C54B4FE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2859311" y="3614754"/>
            <a:ext cx="5847753" cy="2845096"/>
          </a:xfrm>
          <a:prstGeom prst="rect">
            <a:avLst/>
          </a:prstGeom>
        </p:spPr>
      </p:pic>
    </p:spTree>
    <p:extLst>
      <p:ext uri="{BB962C8B-B14F-4D97-AF65-F5344CB8AC3E}">
        <p14:creationId xmlns:p14="http://schemas.microsoft.com/office/powerpoint/2010/main" val="20080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a:t>
            </a:r>
            <a:r>
              <a:rPr lang="vi-VN" sz="2600">
                <a:latin typeface="+mj-lt"/>
              </a:rPr>
              <a:t>núc </a:t>
            </a:r>
            <a:r>
              <a:rPr lang="vi-VN" sz="2600" smtClean="0">
                <a:latin typeface="+mj-lt"/>
              </a:rPr>
              <a:t>n</a:t>
            </a:r>
            <a:r>
              <a:rPr lang="en-US" sz="2600">
                <a:latin typeface="+mj-lt"/>
              </a:rPr>
              <a:t>á</a:t>
            </a:r>
            <a:r>
              <a:rPr lang="vi-VN" sz="2600" smtClean="0">
                <a:latin typeface="+mj-lt"/>
              </a:rPr>
              <a:t>c</a:t>
            </a:r>
            <a:endParaRPr lang="vi-VN" sz="2600" dirty="0">
              <a:latin typeface="+mj-lt"/>
            </a:endParaRP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a:t>
            </a:r>
            <a:r>
              <a:rPr lang="vi-VN" sz="2600">
                <a:latin typeface="+mj-lt"/>
              </a:rPr>
              <a:t>cứ </a:t>
            </a:r>
            <a:r>
              <a:rPr lang="en-US" sz="2600" smtClean="0">
                <a:latin typeface="+mj-lt"/>
              </a:rPr>
              <a:t>thế </a:t>
            </a:r>
            <a:r>
              <a:rPr lang="vi-VN" sz="2600" smtClean="0">
                <a:latin typeface="+mj-lt"/>
              </a:rPr>
              <a:t>tiếp </a:t>
            </a:r>
            <a:r>
              <a:rPr lang="vi-VN" sz="2600" dirty="0">
                <a:latin typeface="+mj-lt"/>
              </a:rPr>
              <a:t>tục.</a:t>
            </a:r>
          </a:p>
          <a:p>
            <a:pPr marL="266700" algn="just"/>
            <a:r>
              <a:rPr lang="vi-VN" sz="2600" dirty="0">
                <a:latin typeface="+mj-lt"/>
              </a:rPr>
              <a:t>	</a:t>
            </a:r>
            <a:r>
              <a:rPr lang="vi-VN" sz="2600">
                <a:latin typeface="+mj-lt"/>
              </a:rPr>
              <a:t>	</a:t>
            </a:r>
            <a:r>
              <a:rPr lang="vi-VN" sz="2600" smtClean="0">
                <a:latin typeface="+mj-lt"/>
              </a:rPr>
              <a:t>(</a:t>
            </a:r>
            <a:r>
              <a:rPr lang="en-US" sz="2600" smtClean="0">
                <a:latin typeface="+mj-lt"/>
              </a:rPr>
              <a:t>Vũ Thanh tổng hợp</a:t>
            </a:r>
            <a:r>
              <a:rPr lang="vi-VN" sz="2600" smtClean="0">
                <a:latin typeface="+mj-lt"/>
              </a:rPr>
              <a:t>) </a:t>
            </a:r>
            <a:endParaRPr lang="vi-VN" sz="2600" dirty="0">
              <a:latin typeface="+mj-lt"/>
            </a:endParaRPr>
          </a:p>
        </p:txBody>
      </p:sp>
      <p:sp>
        <p:nvSpPr>
          <p:cNvPr id="11" name="TextBox 10">
            <a:extLst>
              <a:ext uri="{FF2B5EF4-FFF2-40B4-BE49-F238E27FC236}">
                <a16:creationId xmlns:a16="http://schemas.microsoft.com/office/drawing/2014/main" id="{9AD05C37-4A22-4401-9FDA-0658B5DA38F8}"/>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lại</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78454998-670E-47B9-B538-4C4995F77C43}"/>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1341479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119FDD-C610-4E7B-B1E8-231D32C3F24F}"/>
              </a:ext>
            </a:extLst>
          </p:cNvPr>
          <p:cNvSpPr txBox="1"/>
          <p:nvPr/>
        </p:nvSpPr>
        <p:spPr>
          <a:xfrm>
            <a:off x="4166625" y="2828835"/>
            <a:ext cx="3858749" cy="1200329"/>
          </a:xfrm>
          <a:prstGeom prst="rect">
            <a:avLst/>
          </a:prstGeom>
          <a:noFill/>
        </p:spPr>
        <p:txBody>
          <a:bodyPr wrap="none" rtlCol="0">
            <a:spAutoFit/>
          </a:bodyPr>
          <a:lstStyle/>
          <a:p>
            <a:r>
              <a:rPr lang="en-US" sz="7200" dirty="0" err="1">
                <a:solidFill>
                  <a:srgbClr val="00B050"/>
                </a:solidFill>
              </a:rPr>
              <a:t>Luyện</a:t>
            </a:r>
            <a:r>
              <a:rPr lang="en-US" sz="7200" dirty="0">
                <a:solidFill>
                  <a:srgbClr val="00B050"/>
                </a:solidFill>
              </a:rPr>
              <a:t> </a:t>
            </a:r>
            <a:r>
              <a:rPr lang="en-US" sz="7200" dirty="0" err="1">
                <a:solidFill>
                  <a:srgbClr val="00B050"/>
                </a:solidFill>
              </a:rPr>
              <a:t>tập</a:t>
            </a:r>
            <a:endParaRPr lang="en-US" sz="7200" dirty="0">
              <a:solidFill>
                <a:srgbClr val="00B050"/>
              </a:solidFill>
            </a:endParaRPr>
          </a:p>
        </p:txBody>
      </p:sp>
    </p:spTree>
    <p:extLst>
      <p:ext uri="{BB962C8B-B14F-4D97-AF65-F5344CB8AC3E}">
        <p14:creationId xmlns:p14="http://schemas.microsoft.com/office/powerpoint/2010/main" val="3056674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3B90AC7-226F-413C-85F7-5077D47B0A31}"/>
              </a:ext>
            </a:extLst>
          </p:cNvPr>
          <p:cNvSpPr txBox="1"/>
          <p:nvPr/>
        </p:nvSpPr>
        <p:spPr>
          <a:xfrm>
            <a:off x="2955851" y="1838179"/>
            <a:ext cx="9780369" cy="570734"/>
          </a:xfrm>
          <a:prstGeom prst="rect">
            <a:avLst/>
          </a:prstGeom>
          <a:noFill/>
        </p:spPr>
        <p:txBody>
          <a:bodyPr wrap="square" rtlCol="0">
            <a:spAutoFit/>
          </a:bodyPr>
          <a:lstStyle/>
          <a:p>
            <a:pPr algn="just">
              <a:lnSpc>
                <a:spcPct val="150000"/>
              </a:lnSpc>
              <a:buClr>
                <a:srgbClr val="000000"/>
              </a:buClr>
              <a:buFont typeface="Arial"/>
              <a:buNone/>
            </a:pPr>
            <a:r>
              <a:rPr lang="vi-VN" sz="2400" b="1" kern="0" dirty="0">
                <a:solidFill>
                  <a:srgbClr val="FF0000"/>
                </a:solidFill>
                <a:latin typeface="+mj-lt"/>
                <a:cs typeface="Arial"/>
                <a:sym typeface="Arial"/>
              </a:rPr>
              <a:t>1. </a:t>
            </a:r>
            <a:r>
              <a:rPr lang="vi-VN" sz="2400" kern="0" dirty="0">
                <a:solidFill>
                  <a:srgbClr val="000000"/>
                </a:solidFill>
                <a:latin typeface="+mj-lt"/>
                <a:cs typeface="Arial"/>
                <a:sym typeface="Arial"/>
              </a:rPr>
              <a:t>Nói tiếp để hoàn thành câu:</a:t>
            </a:r>
          </a:p>
        </p:txBody>
      </p:sp>
      <p:sp>
        <p:nvSpPr>
          <p:cNvPr id="15" name="TextBox 14">
            <a:extLst>
              <a:ext uri="{FF2B5EF4-FFF2-40B4-BE49-F238E27FC236}">
                <a16:creationId xmlns:a16="http://schemas.microsoft.com/office/drawing/2014/main" id="{B72DBCC1-7D88-46E7-B71E-00F1A86ADE46}"/>
              </a:ext>
            </a:extLst>
          </p:cNvPr>
          <p:cNvSpPr txBox="1"/>
          <p:nvPr/>
        </p:nvSpPr>
        <p:spPr>
          <a:xfrm>
            <a:off x="4976378" y="1188144"/>
            <a:ext cx="5693745" cy="646331"/>
          </a:xfrm>
          <a:prstGeom prst="rect">
            <a:avLst/>
          </a:prstGeom>
          <a:noFill/>
        </p:spPr>
        <p:txBody>
          <a:bodyPr wrap="square" rtlCol="0">
            <a:spAutoFit/>
          </a:bodyPr>
          <a:lstStyle/>
          <a:p>
            <a:pPr>
              <a:buClr>
                <a:srgbClr val="000000"/>
              </a:buClr>
              <a:buFont typeface="Arial"/>
              <a:buNone/>
            </a:pPr>
            <a:r>
              <a:rPr lang="vi-VN" sz="3600" kern="0" dirty="0">
                <a:solidFill>
                  <a:srgbClr val="00B050"/>
                </a:solidFill>
                <a:latin typeface="+mj-lt"/>
                <a:cs typeface="Arial"/>
                <a:sym typeface="Arial"/>
              </a:rPr>
              <a:t>LUYỆN TẬP</a:t>
            </a:r>
            <a:endParaRPr lang="en-US" sz="3600" kern="0" dirty="0">
              <a:solidFill>
                <a:srgbClr val="00B050"/>
              </a:solidFill>
              <a:latin typeface="+mj-lt"/>
              <a:cs typeface="Arial"/>
              <a:sym typeface="Arial"/>
            </a:endParaRPr>
          </a:p>
        </p:txBody>
      </p:sp>
      <p:pic>
        <p:nvPicPr>
          <p:cNvPr id="16" name="Picture 15">
            <a:extLst>
              <a:ext uri="{FF2B5EF4-FFF2-40B4-BE49-F238E27FC236}">
                <a16:creationId xmlns:a16="http://schemas.microsoft.com/office/drawing/2014/main" id="{793C41D2-C551-45D6-922E-12150DEAB8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49325" y="318977"/>
            <a:ext cx="2506526" cy="1953116"/>
          </a:xfrm>
          <a:prstGeom prst="ellipse">
            <a:avLst/>
          </a:prstGeom>
        </p:spPr>
      </p:pic>
      <p:sp>
        <p:nvSpPr>
          <p:cNvPr id="17" name="TextBox 16">
            <a:extLst>
              <a:ext uri="{FF2B5EF4-FFF2-40B4-BE49-F238E27FC236}">
                <a16:creationId xmlns:a16="http://schemas.microsoft.com/office/drawing/2014/main" id="{DF76A858-A20E-4B86-84DA-C70443DD60BD}"/>
              </a:ext>
            </a:extLst>
          </p:cNvPr>
          <p:cNvSpPr txBox="1"/>
          <p:nvPr/>
        </p:nvSpPr>
        <p:spPr>
          <a:xfrm>
            <a:off x="4572124" y="2488577"/>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rồng rắn đi tiếp.</a:t>
            </a:r>
          </a:p>
        </p:txBody>
      </p:sp>
      <p:sp>
        <p:nvSpPr>
          <p:cNvPr id="18" name="TextBox 17">
            <a:extLst>
              <a:ext uri="{FF2B5EF4-FFF2-40B4-BE49-F238E27FC236}">
                <a16:creationId xmlns:a16="http://schemas.microsoft.com/office/drawing/2014/main" id="{F0A749AE-C968-4823-AA37-67F5AD0483E9}"/>
              </a:ext>
            </a:extLst>
          </p:cNvPr>
          <p:cNvSpPr txBox="1"/>
          <p:nvPr/>
        </p:nvSpPr>
        <p:spPr>
          <a:xfrm>
            <a:off x="4177621" y="3176605"/>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rồng rắn xin thuốc cho con.</a:t>
            </a:r>
          </a:p>
        </p:txBody>
      </p:sp>
      <p:sp>
        <p:nvSpPr>
          <p:cNvPr id="19" name="TextBox 18">
            <a:extLst>
              <a:ext uri="{FF2B5EF4-FFF2-40B4-BE49-F238E27FC236}">
                <a16:creationId xmlns:a16="http://schemas.microsoft.com/office/drawing/2014/main" id="{493BF722-77AB-4616-AA83-7A9ABD259151}"/>
              </a:ext>
            </a:extLst>
          </p:cNvPr>
          <p:cNvSpPr txBox="1"/>
          <p:nvPr/>
        </p:nvSpPr>
        <p:spPr>
          <a:xfrm>
            <a:off x="1396970" y="4307644"/>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đổi vai làm thầy thuốc.</a:t>
            </a:r>
          </a:p>
        </p:txBody>
      </p:sp>
      <p:grpSp>
        <p:nvGrpSpPr>
          <p:cNvPr id="20" name="Group 19">
            <a:extLst>
              <a:ext uri="{FF2B5EF4-FFF2-40B4-BE49-F238E27FC236}">
                <a16:creationId xmlns:a16="http://schemas.microsoft.com/office/drawing/2014/main" id="{D7E1CE1E-79A2-441F-A8E7-7F19A8C98C6C}"/>
              </a:ext>
            </a:extLst>
          </p:cNvPr>
          <p:cNvGrpSpPr/>
          <p:nvPr/>
        </p:nvGrpSpPr>
        <p:grpSpPr>
          <a:xfrm>
            <a:off x="1094558" y="2579415"/>
            <a:ext cx="10001122" cy="3527407"/>
            <a:chOff x="397365" y="2093506"/>
            <a:chExt cx="6257957" cy="2776099"/>
          </a:xfrm>
        </p:grpSpPr>
        <p:sp>
          <p:nvSpPr>
            <p:cNvPr id="21" name="Rectangle 20">
              <a:extLst>
                <a:ext uri="{FF2B5EF4-FFF2-40B4-BE49-F238E27FC236}">
                  <a16:creationId xmlns:a16="http://schemas.microsoft.com/office/drawing/2014/main" id="{CB8E3CDF-0FED-49A7-9C08-67B8E0EB1817}"/>
                </a:ext>
              </a:extLst>
            </p:cNvPr>
            <p:cNvSpPr/>
            <p:nvPr/>
          </p:nvSpPr>
          <p:spPr>
            <a:xfrm>
              <a:off x="397365" y="2093506"/>
              <a:ext cx="6248529" cy="1124731"/>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a. Nếu thầy nói “không” thì ………………………………………….</a:t>
              </a:r>
            </a:p>
          </p:txBody>
        </p:sp>
        <p:sp>
          <p:nvSpPr>
            <p:cNvPr id="22" name="Rectangle 21">
              <a:extLst>
                <a:ext uri="{FF2B5EF4-FFF2-40B4-BE49-F238E27FC236}">
                  <a16:creationId xmlns:a16="http://schemas.microsoft.com/office/drawing/2014/main" id="{BEB678DE-7C74-4528-BE66-102E4E6EE02F}"/>
                </a:ext>
              </a:extLst>
            </p:cNvPr>
            <p:cNvSpPr/>
            <p:nvPr/>
          </p:nvSpPr>
          <p:spPr>
            <a:xfrm>
              <a:off x="406793" y="2648131"/>
              <a:ext cx="6248529" cy="570734"/>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b. Nếu thầy nói “có” thì ………………………………………….......</a:t>
              </a:r>
            </a:p>
          </p:txBody>
        </p:sp>
        <p:sp>
          <p:nvSpPr>
            <p:cNvPr id="23" name="Rectangle 22">
              <a:extLst>
                <a:ext uri="{FF2B5EF4-FFF2-40B4-BE49-F238E27FC236}">
                  <a16:creationId xmlns:a16="http://schemas.microsoft.com/office/drawing/2014/main" id="{45B98C0B-CF40-4FEE-B7CF-7B3D4F4B6817}"/>
                </a:ext>
              </a:extLst>
            </p:cNvPr>
            <p:cNvSpPr/>
            <p:nvPr/>
          </p:nvSpPr>
          <p:spPr>
            <a:xfrm>
              <a:off x="406793" y="3123856"/>
              <a:ext cx="6248529" cy="944669"/>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c. Nếu bạn khúc đuôi để thầy bắt được </a:t>
              </a:r>
              <a:r>
                <a:rPr lang="vi-VN" sz="2400" kern="0">
                  <a:solidFill>
                    <a:srgbClr val="000000"/>
                  </a:solidFill>
                  <a:latin typeface="+mj-lt"/>
                  <a:cs typeface="Arial"/>
                  <a:sym typeface="Arial"/>
                </a:rPr>
                <a:t>thì</a:t>
              </a:r>
              <a:r>
                <a:rPr lang="vi-VN" sz="2400" kern="0" smtClean="0">
                  <a:solidFill>
                    <a:srgbClr val="000000"/>
                  </a:solidFill>
                  <a:latin typeface="+mj-lt"/>
                  <a:cs typeface="Arial"/>
                  <a:sym typeface="Arial"/>
                </a:rPr>
                <a:t>………………………</a:t>
              </a:r>
              <a:r>
                <a:rPr lang="en-US" sz="2400" kern="0" smtClean="0">
                  <a:solidFill>
                    <a:srgbClr val="000000"/>
                  </a:solidFill>
                  <a:latin typeface="+mj-lt"/>
                  <a:cs typeface="Arial"/>
                  <a:sym typeface="Arial"/>
                </a:rPr>
                <a:t>…</a:t>
              </a:r>
              <a:endParaRPr lang="vi-VN" sz="2400" kern="0" dirty="0">
                <a:solidFill>
                  <a:srgbClr val="000000"/>
                </a:solidFill>
                <a:latin typeface="+mj-lt"/>
                <a:cs typeface="Arial"/>
                <a:sym typeface="Arial"/>
              </a:endParaRPr>
            </a:p>
            <a:p>
              <a:pPr algn="just">
                <a:lnSpc>
                  <a:spcPct val="150000"/>
                </a:lnSpc>
                <a:buClr>
                  <a:srgbClr val="000000"/>
                </a:buClr>
                <a:buFont typeface="Arial"/>
                <a:buNone/>
              </a:pPr>
              <a:r>
                <a:rPr lang="vi-VN" sz="2400" kern="0" smtClean="0">
                  <a:solidFill>
                    <a:srgbClr val="000000"/>
                  </a:solidFill>
                  <a:latin typeface="+mj-lt"/>
                  <a:cs typeface="Arial"/>
                  <a:sym typeface="Arial"/>
                </a:rPr>
                <a:t>………………………………………………………………………</a:t>
              </a:r>
              <a:endParaRPr lang="vi-VN" sz="2400" kern="0" dirty="0">
                <a:solidFill>
                  <a:srgbClr val="000000"/>
                </a:solidFill>
                <a:latin typeface="+mj-lt"/>
                <a:cs typeface="Arial"/>
                <a:sym typeface="Arial"/>
              </a:endParaRPr>
            </a:p>
          </p:txBody>
        </p:sp>
        <p:sp>
          <p:nvSpPr>
            <p:cNvPr id="24" name="Rectangle 23">
              <a:extLst>
                <a:ext uri="{FF2B5EF4-FFF2-40B4-BE49-F238E27FC236}">
                  <a16:creationId xmlns:a16="http://schemas.microsoft.com/office/drawing/2014/main" id="{0BB58920-7CF2-4638-8222-45A868E86EC6}"/>
                </a:ext>
              </a:extLst>
            </p:cNvPr>
            <p:cNvSpPr/>
            <p:nvPr/>
          </p:nvSpPr>
          <p:spPr>
            <a:xfrm>
              <a:off x="406793" y="3924936"/>
              <a:ext cx="6248529" cy="944669"/>
            </a:xfrm>
            <a:prstGeom prst="rect">
              <a:avLst/>
            </a:prstGeom>
          </p:spPr>
          <p:txBody>
            <a:bodyPr wrap="square">
              <a:spAutoFit/>
            </a:bodyPr>
            <a:lstStyle/>
            <a:p>
              <a:pPr algn="just">
                <a:lnSpc>
                  <a:spcPct val="150000"/>
                </a:lnSpc>
                <a:buClr>
                  <a:srgbClr val="000000"/>
                </a:buClr>
                <a:buFont typeface="Arial"/>
                <a:buNone/>
              </a:pPr>
              <a:r>
                <a:rPr lang="vi-VN" sz="2400" kern="0" dirty="0">
                  <a:solidFill>
                    <a:srgbClr val="000000"/>
                  </a:solidFill>
                  <a:latin typeface="+mj-lt"/>
                  <a:cs typeface="Arial"/>
                  <a:sym typeface="Arial"/>
                </a:rPr>
                <a:t>d. Nếu bạn </a:t>
              </a:r>
              <a:r>
                <a:rPr lang="vi-VN" sz="2400" kern="0">
                  <a:solidFill>
                    <a:srgbClr val="000000"/>
                  </a:solidFill>
                  <a:latin typeface="+mj-lt"/>
                  <a:cs typeface="Arial"/>
                  <a:sym typeface="Arial"/>
                </a:rPr>
                <a:t>khúc </a:t>
              </a:r>
              <a:r>
                <a:rPr lang="en-US" sz="2400" kern="0" smtClean="0">
                  <a:solidFill>
                    <a:srgbClr val="000000"/>
                  </a:solidFill>
                  <a:latin typeface="+mj-lt"/>
                  <a:cs typeface="Arial"/>
                  <a:sym typeface="Arial"/>
                </a:rPr>
                <a:t>giữa để đứt</a:t>
              </a:r>
              <a:r>
                <a:rPr lang="vi-VN" sz="2400" kern="0" smtClean="0">
                  <a:solidFill>
                    <a:srgbClr val="000000"/>
                  </a:solidFill>
                  <a:latin typeface="+mj-lt"/>
                  <a:cs typeface="Arial"/>
                  <a:sym typeface="Arial"/>
                </a:rPr>
                <a:t> </a:t>
              </a:r>
              <a:r>
                <a:rPr lang="vi-VN" sz="2400" kern="0">
                  <a:solidFill>
                    <a:srgbClr val="000000"/>
                  </a:solidFill>
                  <a:latin typeface="+mj-lt"/>
                  <a:cs typeface="Arial"/>
                  <a:sym typeface="Arial"/>
                </a:rPr>
                <a:t>thì</a:t>
              </a:r>
              <a:r>
                <a:rPr lang="vi-VN" sz="2400" kern="0" smtClean="0">
                  <a:solidFill>
                    <a:srgbClr val="000000"/>
                  </a:solidFill>
                  <a:latin typeface="+mj-lt"/>
                  <a:cs typeface="Arial"/>
                  <a:sym typeface="Arial"/>
                </a:rPr>
                <a:t>……………………</a:t>
              </a:r>
              <a:r>
                <a:rPr lang="en-US" sz="2400" kern="0" smtClean="0">
                  <a:solidFill>
                    <a:srgbClr val="000000"/>
                  </a:solidFill>
                  <a:latin typeface="+mj-lt"/>
                  <a:cs typeface="Arial"/>
                  <a:sym typeface="Arial"/>
                </a:rPr>
                <a:t>…...</a:t>
              </a:r>
              <a:endParaRPr lang="vi-VN" sz="2400" kern="0" dirty="0">
                <a:solidFill>
                  <a:srgbClr val="000000"/>
                </a:solidFill>
                <a:latin typeface="+mj-lt"/>
                <a:cs typeface="Arial"/>
                <a:sym typeface="Arial"/>
              </a:endParaRPr>
            </a:p>
            <a:p>
              <a:pPr algn="just">
                <a:lnSpc>
                  <a:spcPct val="150000"/>
                </a:lnSpc>
                <a:buClr>
                  <a:srgbClr val="000000"/>
                </a:buClr>
                <a:buFont typeface="Arial"/>
                <a:buNone/>
              </a:pPr>
              <a:r>
                <a:rPr lang="vi-VN" sz="2400" kern="0" smtClean="0">
                  <a:solidFill>
                    <a:srgbClr val="000000"/>
                  </a:solidFill>
                  <a:latin typeface="+mj-lt"/>
                  <a:cs typeface="Arial"/>
                  <a:sym typeface="Arial"/>
                </a:rPr>
                <a:t>……………………………………………………………………..…</a:t>
              </a:r>
              <a:endParaRPr lang="vi-VN" sz="2400" kern="0" dirty="0">
                <a:solidFill>
                  <a:srgbClr val="000000"/>
                </a:solidFill>
                <a:latin typeface="+mj-lt"/>
                <a:cs typeface="Arial"/>
                <a:sym typeface="Arial"/>
              </a:endParaRPr>
            </a:p>
          </p:txBody>
        </p:sp>
      </p:grpSp>
      <p:sp>
        <p:nvSpPr>
          <p:cNvPr id="25" name="TextBox 24">
            <a:extLst>
              <a:ext uri="{FF2B5EF4-FFF2-40B4-BE49-F238E27FC236}">
                <a16:creationId xmlns:a16="http://schemas.microsoft.com/office/drawing/2014/main" id="{3189B71E-D41C-4D1B-A5D6-D8E0D9BEC9F0}"/>
              </a:ext>
            </a:extLst>
          </p:cNvPr>
          <p:cNvSpPr txBox="1"/>
          <p:nvPr/>
        </p:nvSpPr>
        <p:spPr>
          <a:xfrm>
            <a:off x="1396969" y="5302403"/>
            <a:ext cx="5990877" cy="650499"/>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Arial"/>
              </a:rPr>
              <a:t>đổi vai làm đuôi.</a:t>
            </a:r>
          </a:p>
        </p:txBody>
      </p:sp>
    </p:spTree>
    <p:extLst>
      <p:ext uri="{BB962C8B-B14F-4D97-AF65-F5344CB8AC3E}">
        <p14:creationId xmlns:p14="http://schemas.microsoft.com/office/powerpoint/2010/main" val="33179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P spid="19"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3B90AC7-226F-413C-85F7-5077D47B0A31}"/>
              </a:ext>
            </a:extLst>
          </p:cNvPr>
          <p:cNvSpPr txBox="1"/>
          <p:nvPr/>
        </p:nvSpPr>
        <p:spPr>
          <a:xfrm>
            <a:off x="2955851" y="1838179"/>
            <a:ext cx="9780369"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3200" b="1" kern="0" dirty="0">
                <a:solidFill>
                  <a:srgbClr val="FF0000"/>
                </a:solidFill>
                <a:latin typeface="Arial-Rounded"/>
                <a:ea typeface="Arial-Rounded"/>
                <a:cs typeface="Arial"/>
                <a:sym typeface="Arial"/>
              </a:rPr>
              <a:t>2</a:t>
            </a:r>
            <a:r>
              <a:rPr kumimoji="0" lang="vi-VN" sz="3200" b="1" i="0" u="none" strike="noStrike" kern="0" cap="none" spc="0" normalizeH="0" baseline="0" noProof="0" smtClean="0">
                <a:ln>
                  <a:noFill/>
                </a:ln>
                <a:solidFill>
                  <a:srgbClr val="FF0000"/>
                </a:solidFill>
                <a:effectLst/>
                <a:uLnTx/>
                <a:uFillTx/>
                <a:latin typeface="Arial-Rounded"/>
                <a:ea typeface="Arial-Rounded"/>
                <a:cs typeface="Arial"/>
                <a:sym typeface="Arial"/>
              </a:rPr>
              <a:t>. </a:t>
            </a:r>
            <a:r>
              <a:rPr lang="en-US" sz="3200" kern="0" noProof="0" smtClean="0">
                <a:solidFill>
                  <a:srgbClr val="000000"/>
                </a:solidFill>
                <a:latin typeface="Arial-Rounded"/>
                <a:ea typeface="Arial-Rounded"/>
                <a:cs typeface="Arial"/>
                <a:sym typeface="Arial"/>
              </a:rPr>
              <a:t>Đặt một câu nói về trò chơi em thích.</a:t>
            </a:r>
            <a:endParaRPr kumimoji="0" lang="vi-VN" sz="3200" b="0" i="0" u="none" strike="noStrike" kern="0" cap="none" spc="0" normalizeH="0" baseline="0" noProof="0" dirty="0">
              <a:ln>
                <a:noFill/>
              </a:ln>
              <a:solidFill>
                <a:srgbClr val="000000"/>
              </a:solidFill>
              <a:effectLst/>
              <a:uLnTx/>
              <a:uFillTx/>
              <a:latin typeface="Arial-Rounded"/>
              <a:ea typeface="Arial-Rounded"/>
              <a:cs typeface="Arial"/>
              <a:sym typeface="Arial"/>
            </a:endParaRPr>
          </a:p>
        </p:txBody>
      </p:sp>
      <p:sp>
        <p:nvSpPr>
          <p:cNvPr id="15" name="TextBox 14">
            <a:extLst>
              <a:ext uri="{FF2B5EF4-FFF2-40B4-BE49-F238E27FC236}">
                <a16:creationId xmlns:a16="http://schemas.microsoft.com/office/drawing/2014/main" id="{B72DBCC1-7D88-46E7-B71E-00F1A86ADE46}"/>
              </a:ext>
            </a:extLst>
          </p:cNvPr>
          <p:cNvSpPr txBox="1"/>
          <p:nvPr/>
        </p:nvSpPr>
        <p:spPr>
          <a:xfrm>
            <a:off x="4976378" y="1188144"/>
            <a:ext cx="56937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00B050"/>
                </a:solidFill>
                <a:effectLst/>
                <a:uLnTx/>
                <a:uFillTx/>
                <a:latin typeface="Arial-Rounded"/>
                <a:ea typeface="Arial-Rounded"/>
                <a:cs typeface="Arial"/>
                <a:sym typeface="Arial"/>
              </a:rPr>
              <a:t>LUYỆN TẬP</a:t>
            </a:r>
            <a:endParaRPr kumimoji="0" lang="en-US" sz="3600" b="0" i="0" u="none" strike="noStrike" kern="0" cap="none" spc="0" normalizeH="0" baseline="0" noProof="0" dirty="0">
              <a:ln>
                <a:noFill/>
              </a:ln>
              <a:solidFill>
                <a:srgbClr val="00B050"/>
              </a:solidFill>
              <a:effectLst/>
              <a:uLnTx/>
              <a:uFillTx/>
              <a:latin typeface="Arial-Rounded"/>
              <a:ea typeface="Arial-Rounded"/>
              <a:cs typeface="Arial"/>
              <a:sym typeface="Arial"/>
            </a:endParaRPr>
          </a:p>
        </p:txBody>
      </p:sp>
      <p:pic>
        <p:nvPicPr>
          <p:cNvPr id="16" name="Picture 15">
            <a:extLst>
              <a:ext uri="{FF2B5EF4-FFF2-40B4-BE49-F238E27FC236}">
                <a16:creationId xmlns:a16="http://schemas.microsoft.com/office/drawing/2014/main" id="{793C41D2-C551-45D6-922E-12150DEAB8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6000"/>
                    </a14:imgEffect>
                  </a14:imgLayer>
                </a14:imgProps>
              </a:ext>
            </a:extLst>
          </a:blip>
          <a:stretch>
            <a:fillRect/>
          </a:stretch>
        </p:blipFill>
        <p:spPr>
          <a:xfrm>
            <a:off x="449325" y="318977"/>
            <a:ext cx="2506526" cy="1953116"/>
          </a:xfrm>
          <a:prstGeom prst="ellipse">
            <a:avLst/>
          </a:prstGeom>
        </p:spPr>
      </p:pic>
      <p:sp>
        <p:nvSpPr>
          <p:cNvPr id="17" name="TextBox 16">
            <a:extLst>
              <a:ext uri="{FF2B5EF4-FFF2-40B4-BE49-F238E27FC236}">
                <a16:creationId xmlns:a16="http://schemas.microsoft.com/office/drawing/2014/main" id="{DF76A858-A20E-4B86-84DA-C70443DD60BD}"/>
              </a:ext>
            </a:extLst>
          </p:cNvPr>
          <p:cNvSpPr txBox="1"/>
          <p:nvPr/>
        </p:nvSpPr>
        <p:spPr>
          <a:xfrm>
            <a:off x="2955851" y="2906589"/>
            <a:ext cx="8529922" cy="65049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smtClean="0">
                <a:ln>
                  <a:noFill/>
                </a:ln>
                <a:solidFill>
                  <a:srgbClr val="FC7D77">
                    <a:lumMod val="75000"/>
                  </a:srgbClr>
                </a:solidFill>
                <a:effectLst/>
                <a:uLnTx/>
                <a:uFillTx/>
                <a:latin typeface="Arial-Rounded"/>
                <a:ea typeface="Arial-Rounded"/>
                <a:cs typeface="Arial"/>
                <a:sym typeface="Arial"/>
              </a:rPr>
              <a:t>M: Rồng</a:t>
            </a:r>
            <a:r>
              <a:rPr kumimoji="0" lang="en-US" sz="2800" b="0" i="0" u="none" strike="noStrike" kern="0" cap="none" spc="0" normalizeH="0" noProof="0" smtClean="0">
                <a:ln>
                  <a:noFill/>
                </a:ln>
                <a:solidFill>
                  <a:srgbClr val="FC7D77">
                    <a:lumMod val="75000"/>
                  </a:srgbClr>
                </a:solidFill>
                <a:effectLst/>
                <a:uLnTx/>
                <a:uFillTx/>
                <a:latin typeface="Arial-Rounded"/>
                <a:ea typeface="Arial-Rounded"/>
                <a:cs typeface="Arial"/>
                <a:sym typeface="Arial"/>
              </a:rPr>
              <a:t> rắn lên mây là một trò chơi vui nhộn.</a:t>
            </a:r>
            <a:endParaRPr kumimoji="0" lang="vi-VN" sz="2800" b="0" i="0" u="none" strike="noStrike" kern="0" cap="none" spc="0" normalizeH="0" baseline="0" noProof="0" dirty="0">
              <a:ln>
                <a:noFill/>
              </a:ln>
              <a:solidFill>
                <a:srgbClr val="FC7D77">
                  <a:lumMod val="75000"/>
                </a:srgbClr>
              </a:solidFill>
              <a:effectLst/>
              <a:uLnTx/>
              <a:uFillTx/>
              <a:latin typeface="Arial-Rounded"/>
              <a:ea typeface="Arial-Rounded"/>
              <a:cs typeface="Arial"/>
              <a:sym typeface="Arial"/>
            </a:endParaRPr>
          </a:p>
        </p:txBody>
      </p:sp>
    </p:spTree>
    <p:extLst>
      <p:ext uri="{BB962C8B-B14F-4D97-AF65-F5344CB8AC3E}">
        <p14:creationId xmlns:p14="http://schemas.microsoft.com/office/powerpoint/2010/main" val="82748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F8B48E-3D86-43F7-BDDF-8AA53235A9F6}"/>
              </a:ext>
            </a:extLst>
          </p:cNvPr>
          <p:cNvGrpSpPr/>
          <p:nvPr/>
        </p:nvGrpSpPr>
        <p:grpSpPr>
          <a:xfrm>
            <a:off x="670530" y="828522"/>
            <a:ext cx="2169767" cy="1478800"/>
            <a:chOff x="347364" y="617893"/>
            <a:chExt cx="1635626" cy="1478800"/>
          </a:xfrm>
        </p:grpSpPr>
        <p:sp>
          <p:nvSpPr>
            <p:cNvPr id="3" name="TextBox 2">
              <a:extLst>
                <a:ext uri="{FF2B5EF4-FFF2-40B4-BE49-F238E27FC236}">
                  <a16:creationId xmlns:a16="http://schemas.microsoft.com/office/drawing/2014/main" id="{EBB99E52-744C-43B1-8A7A-B9562EFF36AA}"/>
                </a:ext>
              </a:extLst>
            </p:cNvPr>
            <p:cNvSpPr txBox="1"/>
            <p:nvPr/>
          </p:nvSpPr>
          <p:spPr>
            <a:xfrm>
              <a:off x="369343" y="617893"/>
              <a:ext cx="1613647" cy="1446550"/>
            </a:xfrm>
            <a:prstGeom prst="rect">
              <a:avLst/>
            </a:prstGeom>
            <a:noFill/>
          </p:spPr>
          <p:txBody>
            <a:bodyPr wrap="square" rtlCol="0">
              <a:spAutoFit/>
            </a:bodyPr>
            <a:lstStyle/>
            <a:p>
              <a:r>
                <a:rPr lang="en-US" sz="4400" dirty="0">
                  <a:solidFill>
                    <a:schemeClr val="accent1">
                      <a:lumMod val="50000"/>
                    </a:schemeClr>
                  </a:solidFill>
                  <a:latin typeface="+mj-lt"/>
                </a:rPr>
                <a:t>BÀI 23</a:t>
              </a:r>
            </a:p>
          </p:txBody>
        </p:sp>
        <p:sp>
          <p:nvSpPr>
            <p:cNvPr id="4" name="TextBox 3">
              <a:extLst>
                <a:ext uri="{FF2B5EF4-FFF2-40B4-BE49-F238E27FC236}">
                  <a16:creationId xmlns:a16="http://schemas.microsoft.com/office/drawing/2014/main" id="{C81D3D9C-159F-48B8-8246-2B8D8F1E236F}"/>
                </a:ext>
              </a:extLst>
            </p:cNvPr>
            <p:cNvSpPr txBox="1"/>
            <p:nvPr/>
          </p:nvSpPr>
          <p:spPr>
            <a:xfrm>
              <a:off x="347364" y="650143"/>
              <a:ext cx="1613647" cy="1446550"/>
            </a:xfrm>
            <a:prstGeom prst="rect">
              <a:avLst/>
            </a:prstGeom>
            <a:noFill/>
          </p:spPr>
          <p:txBody>
            <a:bodyPr wrap="square" rtlCol="0">
              <a:spAutoFit/>
            </a:bodyPr>
            <a:lstStyle/>
            <a:p>
              <a:r>
                <a:rPr lang="en-US" sz="4400" dirty="0">
                  <a:solidFill>
                    <a:schemeClr val="accent1"/>
                  </a:solidFill>
                  <a:latin typeface="+mj-lt"/>
                </a:rPr>
                <a:t>BÀI 23</a:t>
              </a:r>
            </a:p>
          </p:txBody>
        </p:sp>
      </p:grpSp>
      <p:pic>
        <p:nvPicPr>
          <p:cNvPr id="5" name="Picture 4">
            <a:extLst>
              <a:ext uri="{FF2B5EF4-FFF2-40B4-BE49-F238E27FC236}">
                <a16:creationId xmlns:a16="http://schemas.microsoft.com/office/drawing/2014/main" id="{F8590B3D-3EB2-4136-BBEA-9A3E367AF155}"/>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22382" y="1937989"/>
            <a:ext cx="874251" cy="638857"/>
          </a:xfrm>
          <a:prstGeom prst="rect">
            <a:avLst/>
          </a:prstGeom>
        </p:spPr>
      </p:pic>
      <p:sp>
        <p:nvSpPr>
          <p:cNvPr id="6" name="TextBox 5">
            <a:extLst>
              <a:ext uri="{FF2B5EF4-FFF2-40B4-BE49-F238E27FC236}">
                <a16:creationId xmlns:a16="http://schemas.microsoft.com/office/drawing/2014/main" id="{D0E78F47-21CA-496B-B70B-FE601099BA2E}"/>
              </a:ext>
            </a:extLst>
          </p:cNvPr>
          <p:cNvSpPr txBox="1"/>
          <p:nvPr/>
        </p:nvSpPr>
        <p:spPr>
          <a:xfrm>
            <a:off x="3627107" y="1884884"/>
            <a:ext cx="6400801" cy="650499"/>
          </a:xfrm>
          <a:prstGeom prst="rect">
            <a:avLst/>
          </a:prstGeom>
          <a:noFill/>
        </p:spPr>
        <p:txBody>
          <a:bodyPr wrap="square" rtlCol="0">
            <a:spAutoFit/>
          </a:bodyPr>
          <a:lstStyle/>
          <a:p>
            <a:pPr algn="just">
              <a:lnSpc>
                <a:spcPct val="150000"/>
              </a:lnSpc>
            </a:pPr>
            <a:r>
              <a:rPr lang="vi-VN" sz="2800" dirty="0">
                <a:latin typeface="+mj-lt"/>
              </a:rPr>
              <a:t>Em biết gì về trò chơi rồng rắn lên mây?</a:t>
            </a:r>
            <a:endParaRPr lang="en-US" sz="2800" b="1" dirty="0">
              <a:latin typeface="+mj-lt"/>
            </a:endParaRPr>
          </a:p>
        </p:txBody>
      </p:sp>
      <p:sp>
        <p:nvSpPr>
          <p:cNvPr id="7" name="TextBox 6">
            <a:extLst>
              <a:ext uri="{FF2B5EF4-FFF2-40B4-BE49-F238E27FC236}">
                <a16:creationId xmlns:a16="http://schemas.microsoft.com/office/drawing/2014/main" id="{BBFCB14B-6285-4CE9-B5E1-076AD1FB6BA7}"/>
              </a:ext>
            </a:extLst>
          </p:cNvPr>
          <p:cNvSpPr txBox="1"/>
          <p:nvPr/>
        </p:nvSpPr>
        <p:spPr>
          <a:xfrm>
            <a:off x="3975014" y="1230104"/>
            <a:ext cx="4727590" cy="707886"/>
          </a:xfrm>
          <a:prstGeom prst="rect">
            <a:avLst/>
          </a:prstGeom>
          <a:noFill/>
        </p:spPr>
        <p:txBody>
          <a:bodyPr wrap="square" rtlCol="0">
            <a:spAutoFit/>
          </a:bodyPr>
          <a:lstStyle/>
          <a:p>
            <a:pPr algn="ctr"/>
            <a:r>
              <a:rPr lang="vi-VN" sz="4000" dirty="0">
                <a:solidFill>
                  <a:schemeClr val="accent2"/>
                </a:solidFill>
                <a:latin typeface="+mj-lt"/>
              </a:rPr>
              <a:t>RỒNG RẮN LÊN MÂY</a:t>
            </a:r>
            <a:endParaRPr lang="en-US" sz="4000" dirty="0">
              <a:solidFill>
                <a:schemeClr val="accent2"/>
              </a:solidFill>
              <a:latin typeface="+mj-lt"/>
            </a:endParaRPr>
          </a:p>
        </p:txBody>
      </p:sp>
      <p:pic>
        <p:nvPicPr>
          <p:cNvPr id="8" name="Picture 7">
            <a:extLst>
              <a:ext uri="{FF2B5EF4-FFF2-40B4-BE49-F238E27FC236}">
                <a16:creationId xmlns:a16="http://schemas.microsoft.com/office/drawing/2014/main" id="{6E8A4854-40B3-4431-8121-02B87B4F38E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bright="6000"/>
                    </a14:imgEffect>
                  </a14:imgLayer>
                </a14:imgProps>
              </a:ext>
            </a:extLst>
          </a:blip>
          <a:stretch>
            <a:fillRect/>
          </a:stretch>
        </p:blipFill>
        <p:spPr>
          <a:xfrm>
            <a:off x="2396212" y="2592770"/>
            <a:ext cx="7885194" cy="3955407"/>
          </a:xfrm>
          <a:prstGeom prst="roundRect">
            <a:avLst>
              <a:gd name="adj" fmla="val 29879"/>
            </a:avLst>
          </a:prstGeom>
        </p:spPr>
      </p:pic>
    </p:spTree>
    <p:extLst>
      <p:ext uri="{BB962C8B-B14F-4D97-AF65-F5344CB8AC3E}">
        <p14:creationId xmlns:p14="http://schemas.microsoft.com/office/powerpoint/2010/main" val="401035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a:t>
            </a:r>
            <a:r>
              <a:rPr lang="vi-VN" sz="2600">
                <a:latin typeface="+mj-lt"/>
              </a:rPr>
              <a:t>núc </a:t>
            </a:r>
            <a:r>
              <a:rPr lang="vi-VN" sz="2600" smtClean="0">
                <a:latin typeface="+mj-lt"/>
              </a:rPr>
              <a:t>n</a:t>
            </a:r>
            <a:r>
              <a:rPr lang="en-US" sz="2600">
                <a:latin typeface="+mj-lt"/>
              </a:rPr>
              <a:t>á</a:t>
            </a:r>
            <a:r>
              <a:rPr lang="vi-VN" sz="2600" smtClean="0">
                <a:latin typeface="+mj-lt"/>
              </a:rPr>
              <a:t>c</a:t>
            </a:r>
            <a:endParaRPr lang="vi-VN" sz="2600" dirty="0">
              <a:latin typeface="+mj-lt"/>
            </a:endParaRP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a:t>
            </a:r>
            <a:r>
              <a:rPr lang="vi-VN" sz="2600">
                <a:latin typeface="+mj-lt"/>
              </a:rPr>
              <a:t>cứ </a:t>
            </a:r>
            <a:r>
              <a:rPr lang="en-US" sz="2600" smtClean="0">
                <a:latin typeface="+mj-lt"/>
              </a:rPr>
              <a:t>thế </a:t>
            </a:r>
            <a:r>
              <a:rPr lang="vi-VN" sz="2600" smtClean="0">
                <a:latin typeface="+mj-lt"/>
              </a:rPr>
              <a:t>tiếp </a:t>
            </a:r>
            <a:r>
              <a:rPr lang="vi-VN" sz="2600" dirty="0">
                <a:latin typeface="+mj-lt"/>
              </a:rPr>
              <a:t>tục.</a:t>
            </a:r>
          </a:p>
          <a:p>
            <a:pPr marL="266700" algn="just"/>
            <a:r>
              <a:rPr lang="vi-VN" sz="2600" dirty="0">
                <a:latin typeface="+mj-lt"/>
              </a:rPr>
              <a:t>	</a:t>
            </a:r>
            <a:r>
              <a:rPr lang="vi-VN" sz="2600">
                <a:latin typeface="+mj-lt"/>
              </a:rPr>
              <a:t>	</a:t>
            </a:r>
            <a:r>
              <a:rPr lang="vi-VN" sz="2600" smtClean="0">
                <a:latin typeface="+mj-lt"/>
              </a:rPr>
              <a:t>(</a:t>
            </a:r>
            <a:r>
              <a:rPr lang="en-US" sz="2600" smtClean="0">
                <a:latin typeface="+mj-lt"/>
              </a:rPr>
              <a:t>Vũ Thanh tổng hợp</a:t>
            </a:r>
            <a:r>
              <a:rPr lang="vi-VN" sz="2600" smtClean="0">
                <a:latin typeface="+mj-lt"/>
              </a:rPr>
              <a:t>) </a:t>
            </a:r>
            <a:endParaRPr lang="vi-VN" sz="2600" dirty="0">
              <a:latin typeface="+mj-lt"/>
            </a:endParaRPr>
          </a:p>
        </p:txBody>
      </p:sp>
      <p:sp>
        <p:nvSpPr>
          <p:cNvPr id="10" name="Arrow: Pentagon 9">
            <a:extLst>
              <a:ext uri="{FF2B5EF4-FFF2-40B4-BE49-F238E27FC236}">
                <a16:creationId xmlns:a16="http://schemas.microsoft.com/office/drawing/2014/main" id="{C1A4FE2B-26D7-48DF-A13F-49AE36D142C0}"/>
              </a:ext>
            </a:extLst>
          </p:cNvPr>
          <p:cNvSpPr/>
          <p:nvPr/>
        </p:nvSpPr>
        <p:spPr>
          <a:xfrm>
            <a:off x="426210" y="98974"/>
            <a:ext cx="2327519" cy="584775"/>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F427C3-AE58-47FA-B1EB-4261EF58BD6A}"/>
              </a:ext>
            </a:extLst>
          </p:cNvPr>
          <p:cNvSpPr txBox="1"/>
          <p:nvPr/>
        </p:nvSpPr>
        <p:spPr>
          <a:xfrm>
            <a:off x="426209" y="98974"/>
            <a:ext cx="2327519" cy="584775"/>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vi-VN" sz="3200" b="1" dirty="0">
                <a:solidFill>
                  <a:srgbClr val="17479D"/>
                </a:solidFill>
                <a:latin typeface="+mj-lt"/>
              </a:rPr>
              <a:t>ĐỌC</a:t>
            </a:r>
            <a:r>
              <a:rPr lang="en-US" sz="3200" b="1" dirty="0">
                <a:solidFill>
                  <a:srgbClr val="17479D"/>
                </a:solidFill>
                <a:latin typeface="+mj-lt"/>
              </a:rPr>
              <a:t> MẪU</a:t>
            </a:r>
          </a:p>
        </p:txBody>
      </p:sp>
      <p:pic>
        <p:nvPicPr>
          <p:cNvPr id="11" name="Picture 10">
            <a:extLst>
              <a:ext uri="{FF2B5EF4-FFF2-40B4-BE49-F238E27FC236}">
                <a16:creationId xmlns:a16="http://schemas.microsoft.com/office/drawing/2014/main" id="{0FE7C5EF-3874-4902-BB4C-33B076D4B790}"/>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854219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a:t>
            </a:r>
            <a:r>
              <a:rPr lang="vi-VN" sz="2600">
                <a:latin typeface="+mj-lt"/>
              </a:rPr>
              <a:t>núc </a:t>
            </a:r>
            <a:r>
              <a:rPr lang="vi-VN" sz="2600" smtClean="0">
                <a:latin typeface="+mj-lt"/>
              </a:rPr>
              <a:t>n</a:t>
            </a:r>
            <a:r>
              <a:rPr lang="en-US" sz="2600">
                <a:latin typeface="+mj-lt"/>
              </a:rPr>
              <a:t>á</a:t>
            </a:r>
            <a:r>
              <a:rPr lang="vi-VN" sz="2600" smtClean="0">
                <a:latin typeface="+mj-lt"/>
              </a:rPr>
              <a:t>c</a:t>
            </a:r>
            <a:endParaRPr lang="vi-VN" sz="2600" dirty="0">
              <a:latin typeface="+mj-lt"/>
            </a:endParaRP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a:t>
            </a:r>
            <a:r>
              <a:rPr lang="vi-VN" sz="2600">
                <a:latin typeface="+mj-lt"/>
              </a:rPr>
              <a:t>cứ </a:t>
            </a:r>
            <a:r>
              <a:rPr lang="en-US" sz="2600" smtClean="0">
                <a:latin typeface="+mj-lt"/>
              </a:rPr>
              <a:t>thế </a:t>
            </a:r>
            <a:r>
              <a:rPr lang="vi-VN" sz="2600" smtClean="0">
                <a:latin typeface="+mj-lt"/>
              </a:rPr>
              <a:t>tiếp </a:t>
            </a:r>
            <a:r>
              <a:rPr lang="vi-VN" sz="2600" dirty="0">
                <a:latin typeface="+mj-lt"/>
              </a:rPr>
              <a:t>tục.</a:t>
            </a:r>
          </a:p>
          <a:p>
            <a:pPr marL="266700" algn="just"/>
            <a:r>
              <a:rPr lang="vi-VN" sz="2600" dirty="0">
                <a:latin typeface="+mj-lt"/>
              </a:rPr>
              <a:t>	</a:t>
            </a:r>
            <a:r>
              <a:rPr lang="vi-VN" sz="2600">
                <a:latin typeface="+mj-lt"/>
              </a:rPr>
              <a:t>	</a:t>
            </a:r>
            <a:r>
              <a:rPr lang="vi-VN" sz="2600" smtClean="0">
                <a:latin typeface="+mj-lt"/>
              </a:rPr>
              <a:t>(</a:t>
            </a:r>
            <a:r>
              <a:rPr lang="en-US" sz="2600" smtClean="0">
                <a:latin typeface="+mj-lt"/>
              </a:rPr>
              <a:t>Vũ Thanh tổng hợp</a:t>
            </a:r>
            <a:r>
              <a:rPr lang="vi-VN" sz="2600" smtClean="0">
                <a:latin typeface="+mj-lt"/>
              </a:rPr>
              <a:t>) </a:t>
            </a:r>
            <a:endParaRPr lang="vi-VN" sz="2600" dirty="0">
              <a:latin typeface="+mj-lt"/>
            </a:endParaRP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79" y="976967"/>
            <a:ext cx="453071" cy="386249"/>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0013" y="1790106"/>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
        <p:nvSpPr>
          <p:cNvPr id="11" name="TextBox 10">
            <a:extLst>
              <a:ext uri="{FF2B5EF4-FFF2-40B4-BE49-F238E27FC236}">
                <a16:creationId xmlns:a16="http://schemas.microsoft.com/office/drawing/2014/main" id="{A40953BB-F707-4907-BF4A-61A097A0CAC3}"/>
              </a:ext>
            </a:extLst>
          </p:cNvPr>
          <p:cNvSpPr txBox="1"/>
          <p:nvPr/>
        </p:nvSpPr>
        <p:spPr>
          <a:xfrm>
            <a:off x="426209" y="98974"/>
            <a:ext cx="4021504"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Bài</a:t>
            </a:r>
            <a:r>
              <a:rPr lang="en-US" sz="2800" b="1" dirty="0">
                <a:solidFill>
                  <a:srgbClr val="17479D"/>
                </a:solidFill>
                <a:latin typeface="+mj-lt"/>
              </a:rPr>
              <a:t> </a:t>
            </a:r>
            <a:r>
              <a:rPr lang="en-US" sz="2800" b="1" dirty="0" err="1">
                <a:solidFill>
                  <a:srgbClr val="17479D"/>
                </a:solidFill>
                <a:latin typeface="+mj-lt"/>
              </a:rPr>
              <a:t>viết</a:t>
            </a:r>
            <a:r>
              <a:rPr lang="en-US" sz="2800" b="1" dirty="0">
                <a:solidFill>
                  <a:srgbClr val="17479D"/>
                </a:solidFill>
                <a:latin typeface="+mj-lt"/>
              </a:rPr>
              <a:t> </a:t>
            </a:r>
            <a:r>
              <a:rPr lang="en-US" sz="2800" b="1" dirty="0" err="1">
                <a:solidFill>
                  <a:srgbClr val="17479D"/>
                </a:solidFill>
                <a:latin typeface="+mj-lt"/>
              </a:rPr>
              <a:t>có</a:t>
            </a:r>
            <a:r>
              <a:rPr lang="en-US" sz="2800" b="1" dirty="0">
                <a:solidFill>
                  <a:srgbClr val="17479D"/>
                </a:solidFill>
                <a:latin typeface="+mj-lt"/>
              </a:rPr>
              <a:t> </a:t>
            </a:r>
            <a:r>
              <a:rPr lang="en-US" sz="2800" b="1" dirty="0" err="1">
                <a:solidFill>
                  <a:srgbClr val="17479D"/>
                </a:solidFill>
                <a:latin typeface="+mj-lt"/>
              </a:rPr>
              <a:t>mấy</a:t>
            </a:r>
            <a:r>
              <a:rPr lang="en-US" sz="2800" b="1" dirty="0">
                <a:solidFill>
                  <a:srgbClr val="17479D"/>
                </a:solidFill>
                <a:latin typeface="+mj-lt"/>
              </a:rPr>
              <a:t> </a:t>
            </a:r>
            <a:r>
              <a:rPr lang="en-US" sz="2800" b="1" dirty="0" err="1">
                <a:solidFill>
                  <a:srgbClr val="17479D"/>
                </a:solidFill>
                <a:latin typeface="+mj-lt"/>
              </a:rPr>
              <a:t>đoạn</a:t>
            </a:r>
            <a:r>
              <a:rPr lang="en-US" sz="2800" b="1" dirty="0">
                <a:solidFill>
                  <a:srgbClr val="17479D"/>
                </a:solidFill>
                <a:latin typeface="+mj-lt"/>
              </a:rPr>
              <a:t>?</a:t>
            </a:r>
          </a:p>
        </p:txBody>
      </p:sp>
      <p:sp>
        <p:nvSpPr>
          <p:cNvPr id="10" name="TextBox 9">
            <a:extLst>
              <a:ext uri="{FF2B5EF4-FFF2-40B4-BE49-F238E27FC236}">
                <a16:creationId xmlns:a16="http://schemas.microsoft.com/office/drawing/2014/main" id="{8C34D7B1-9779-4CF0-B739-6740A257FBA3}"/>
              </a:ext>
            </a:extLst>
          </p:cNvPr>
          <p:cNvSpPr txBox="1"/>
          <p:nvPr/>
        </p:nvSpPr>
        <p:spPr>
          <a:xfrm>
            <a:off x="426210" y="137178"/>
            <a:ext cx="4021504"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nối</a:t>
            </a:r>
            <a:r>
              <a:rPr lang="en-US" sz="2800" b="1" dirty="0">
                <a:solidFill>
                  <a:srgbClr val="17479D"/>
                </a:solidFill>
                <a:latin typeface="+mj-lt"/>
              </a:rPr>
              <a:t> </a:t>
            </a:r>
            <a:r>
              <a:rPr lang="en-US" sz="2800" b="1" dirty="0" err="1">
                <a:solidFill>
                  <a:srgbClr val="17479D"/>
                </a:solidFill>
                <a:latin typeface="+mj-lt"/>
              </a:rPr>
              <a:t>tiếp</a:t>
            </a:r>
            <a:r>
              <a:rPr lang="en-US" sz="2800" b="1" dirty="0">
                <a:solidFill>
                  <a:srgbClr val="17479D"/>
                </a:solidFill>
                <a:latin typeface="+mj-lt"/>
              </a:rPr>
              <a:t> </a:t>
            </a:r>
            <a:r>
              <a:rPr lang="en-US" sz="2800" b="1" dirty="0" err="1">
                <a:solidFill>
                  <a:srgbClr val="17479D"/>
                </a:solidFill>
                <a:latin typeface="+mj-lt"/>
              </a:rPr>
              <a:t>đoạn</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0FE7C5EF-3874-4902-BB4C-33B076D4B790}"/>
              </a:ext>
            </a:extLst>
          </p:cNvPr>
          <p:cNvPicPr>
            <a:picLocks noChangeAspect="1"/>
          </p:cNvPicPr>
          <p:nvPr/>
        </p:nvPicPr>
        <p:blipFill rotWithShape="1">
          <a:blip r:embed="rId6"/>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1639363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anim calcmode="lin" valueType="num">
                                      <p:cBhvr>
                                        <p:cTn id="25" dur="250" fill="hold"/>
                                        <p:tgtEl>
                                          <p:spTgt spid="9"/>
                                        </p:tgtEl>
                                        <p:attrNameLst>
                                          <p:attrName>ppt_x</p:attrName>
                                        </p:attrNameLst>
                                      </p:cBhvr>
                                      <p:tavLst>
                                        <p:tav tm="0">
                                          <p:val>
                                            <p:strVal val="#ppt_x"/>
                                          </p:val>
                                        </p:tav>
                                        <p:tav tm="100000">
                                          <p:val>
                                            <p:strVal val="#ppt_x"/>
                                          </p:val>
                                        </p:tav>
                                      </p:tavLst>
                                    </p:anim>
                                    <p:anim calcmode="lin" valueType="num">
                                      <p:cBhvr>
                                        <p:cTn id="26"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a:t>
            </a:r>
            <a:r>
              <a:rPr lang="vi-VN" sz="2600" dirty="0">
                <a:solidFill>
                  <a:srgbClr val="FF0000"/>
                </a:solidFill>
                <a:latin typeface="+mj-lt"/>
              </a:rPr>
              <a:t>Rồng rắn </a:t>
            </a:r>
            <a:r>
              <a:rPr lang="vi-VN" sz="2600" dirty="0">
                <a:latin typeface="+mj-lt"/>
              </a:rPr>
              <a:t>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a:t>
            </a:r>
            <a:r>
              <a:rPr lang="vi-VN" sz="2600" dirty="0">
                <a:solidFill>
                  <a:srgbClr val="FF0000"/>
                </a:solidFill>
                <a:latin typeface="+mj-lt"/>
              </a:rPr>
              <a:t>vòng vèo </a:t>
            </a:r>
            <a:r>
              <a:rPr lang="vi-VN" sz="2600" dirty="0">
                <a:latin typeface="+mj-lt"/>
              </a:rPr>
              <a:t>vừa hát:</a:t>
            </a:r>
          </a:p>
          <a:p>
            <a:pPr marL="44450" algn="just"/>
            <a:r>
              <a:rPr lang="vi-VN" sz="2600" dirty="0">
                <a:latin typeface="+mj-lt"/>
              </a:rPr>
              <a:t>		          Rồng rắn lên mây</a:t>
            </a:r>
          </a:p>
          <a:p>
            <a:pPr marL="44450" algn="just"/>
            <a:r>
              <a:rPr lang="vi-VN" sz="2600" dirty="0">
                <a:latin typeface="+mj-lt"/>
              </a:rPr>
              <a:t>		          Thấy cây </a:t>
            </a:r>
            <a:r>
              <a:rPr lang="vi-VN" sz="2600">
                <a:solidFill>
                  <a:srgbClr val="FF0000"/>
                </a:solidFill>
                <a:latin typeface="+mj-lt"/>
              </a:rPr>
              <a:t>núc </a:t>
            </a:r>
            <a:r>
              <a:rPr lang="vi-VN" sz="2600" smtClean="0">
                <a:solidFill>
                  <a:srgbClr val="FF0000"/>
                </a:solidFill>
                <a:latin typeface="+mj-lt"/>
              </a:rPr>
              <a:t>n</a:t>
            </a:r>
            <a:r>
              <a:rPr lang="en-US" sz="2600">
                <a:solidFill>
                  <a:srgbClr val="FF0000"/>
                </a:solidFill>
                <a:latin typeface="+mj-lt"/>
              </a:rPr>
              <a:t>á</a:t>
            </a:r>
            <a:r>
              <a:rPr lang="vi-VN" sz="2600" smtClean="0">
                <a:solidFill>
                  <a:srgbClr val="FF0000"/>
                </a:solidFill>
                <a:latin typeface="+mj-lt"/>
              </a:rPr>
              <a:t>c</a:t>
            </a:r>
            <a:endParaRPr lang="vi-VN" sz="2600" dirty="0">
              <a:solidFill>
                <a:srgbClr val="FF0000"/>
              </a:solidFill>
              <a:latin typeface="+mj-lt"/>
            </a:endParaRP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a:t>
            </a:r>
            <a:r>
              <a:rPr lang="vi-VN" sz="2600" dirty="0">
                <a:solidFill>
                  <a:srgbClr val="FF0000"/>
                </a:solidFill>
                <a:latin typeface="+mj-lt"/>
              </a:rPr>
              <a:t>khúc đuôi</a:t>
            </a:r>
            <a:r>
              <a:rPr lang="vi-VN" sz="2600" dirty="0">
                <a:latin typeface="+mj-lt"/>
              </a:rPr>
              <a:t>. Bạn làm đầu dang tay cản thầy thuốc, bạn làm đuôi tìm cách tránh thầy. Nếu bạn khúc đuôi để thầy bắt được thì đổi vai làm thầy thuốc. Nếu bạn khúc giữa để đứt thì đổi vai làm đuôi. Trò chơi </a:t>
            </a:r>
            <a:r>
              <a:rPr lang="vi-VN" sz="2600">
                <a:latin typeface="+mj-lt"/>
              </a:rPr>
              <a:t>cứ </a:t>
            </a:r>
            <a:r>
              <a:rPr lang="en-US" sz="2600" smtClean="0">
                <a:latin typeface="+mj-lt"/>
              </a:rPr>
              <a:t>thế </a:t>
            </a:r>
            <a:r>
              <a:rPr lang="vi-VN" sz="2600" smtClean="0">
                <a:latin typeface="+mj-lt"/>
              </a:rPr>
              <a:t>tiếp </a:t>
            </a:r>
            <a:r>
              <a:rPr lang="vi-VN" sz="2600" dirty="0">
                <a:latin typeface="+mj-lt"/>
              </a:rPr>
              <a:t>tục.</a:t>
            </a:r>
          </a:p>
          <a:p>
            <a:pPr marL="266700" algn="just"/>
            <a:r>
              <a:rPr lang="vi-VN" sz="2600" dirty="0">
                <a:latin typeface="+mj-lt"/>
              </a:rPr>
              <a:t>	</a:t>
            </a:r>
            <a:r>
              <a:rPr lang="vi-VN" sz="2600">
                <a:latin typeface="+mj-lt"/>
              </a:rPr>
              <a:t>	</a:t>
            </a:r>
            <a:r>
              <a:rPr lang="vi-VN" sz="2600" smtClean="0">
                <a:latin typeface="+mj-lt"/>
              </a:rPr>
              <a:t>(</a:t>
            </a:r>
            <a:r>
              <a:rPr lang="en-US" sz="2600" smtClean="0">
                <a:latin typeface="+mj-lt"/>
              </a:rPr>
              <a:t>Vũ Thanh tổng hợp</a:t>
            </a:r>
            <a:r>
              <a:rPr lang="vi-VN" sz="2600" smtClean="0">
                <a:latin typeface="+mj-lt"/>
              </a:rPr>
              <a:t>) </a:t>
            </a:r>
            <a:endParaRPr lang="vi-VN" sz="2600" dirty="0">
              <a:latin typeface="+mj-lt"/>
            </a:endParaRPr>
          </a:p>
        </p:txBody>
      </p:sp>
      <p:sp>
        <p:nvSpPr>
          <p:cNvPr id="11" name="TextBox 10">
            <a:extLst>
              <a:ext uri="{FF2B5EF4-FFF2-40B4-BE49-F238E27FC236}">
                <a16:creationId xmlns:a16="http://schemas.microsoft.com/office/drawing/2014/main" id="{64B7F780-E82A-4A5D-99E7-57E0129F623A}"/>
              </a:ext>
            </a:extLst>
          </p:cNvPr>
          <p:cNvSpPr txBox="1"/>
          <p:nvPr/>
        </p:nvSpPr>
        <p:spPr>
          <a:xfrm>
            <a:off x="426209" y="98974"/>
            <a:ext cx="3125065"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từ</a:t>
            </a:r>
            <a:r>
              <a:rPr lang="en-US" sz="2800" b="1" dirty="0">
                <a:solidFill>
                  <a:srgbClr val="17479D"/>
                </a:solidFill>
                <a:latin typeface="+mj-lt"/>
              </a:rPr>
              <a:t> </a:t>
            </a:r>
            <a:r>
              <a:rPr lang="en-US" sz="2800" b="1" dirty="0" err="1">
                <a:solidFill>
                  <a:srgbClr val="17479D"/>
                </a:solidFill>
                <a:latin typeface="+mj-lt"/>
              </a:rPr>
              <a:t>khó</a:t>
            </a:r>
            <a:endParaRPr lang="en-US" sz="2800" b="1" dirty="0">
              <a:solidFill>
                <a:srgbClr val="17479D"/>
              </a:solidFill>
              <a:latin typeface="+mj-lt"/>
            </a:endParaRPr>
          </a:p>
        </p:txBody>
      </p:sp>
      <p:pic>
        <p:nvPicPr>
          <p:cNvPr id="12" name="Picture 11">
            <a:extLst>
              <a:ext uri="{FF2B5EF4-FFF2-40B4-BE49-F238E27FC236}">
                <a16:creationId xmlns:a16="http://schemas.microsoft.com/office/drawing/2014/main" id="{BCDB38FA-A1DE-46E4-99D6-EC6BB9749734}"/>
              </a:ext>
            </a:extLst>
          </p:cNvPr>
          <p:cNvPicPr>
            <a:picLocks noChangeAspect="1"/>
          </p:cNvPicPr>
          <p:nvPr/>
        </p:nvPicPr>
        <p:blipFill rotWithShape="1">
          <a:blip r:embed="rId2"/>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713500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a:t>
            </a:r>
            <a:r>
              <a:rPr lang="vi-VN" sz="2600">
                <a:latin typeface="+mj-lt"/>
              </a:rPr>
              <a:t>núc </a:t>
            </a:r>
            <a:r>
              <a:rPr lang="vi-VN" sz="2600" smtClean="0">
                <a:latin typeface="+mj-lt"/>
              </a:rPr>
              <a:t>n</a:t>
            </a:r>
            <a:r>
              <a:rPr lang="en-US" sz="2600">
                <a:latin typeface="+mj-lt"/>
              </a:rPr>
              <a:t>á</a:t>
            </a:r>
            <a:r>
              <a:rPr lang="vi-VN" sz="2600" smtClean="0">
                <a:latin typeface="+mj-lt"/>
              </a:rPr>
              <a:t>c</a:t>
            </a:r>
            <a:endParaRPr lang="vi-VN" sz="2600" dirty="0">
              <a:latin typeface="+mj-lt"/>
            </a:endParaRP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a:t>
            </a:r>
            <a:r>
              <a:rPr lang="vi-VN" sz="2600">
                <a:latin typeface="+mj-lt"/>
              </a:rPr>
              <a:t>cứ </a:t>
            </a:r>
            <a:r>
              <a:rPr lang="en-US" sz="2600" smtClean="0">
                <a:latin typeface="+mj-lt"/>
              </a:rPr>
              <a:t>thế </a:t>
            </a:r>
            <a:r>
              <a:rPr lang="vi-VN" sz="2600" smtClean="0">
                <a:latin typeface="+mj-lt"/>
              </a:rPr>
              <a:t>tiếp </a:t>
            </a:r>
            <a:r>
              <a:rPr lang="vi-VN" sz="2600" dirty="0">
                <a:latin typeface="+mj-lt"/>
              </a:rPr>
              <a:t>tục.</a:t>
            </a:r>
          </a:p>
          <a:p>
            <a:pPr marL="266700" algn="just"/>
            <a:r>
              <a:rPr lang="vi-VN" sz="2600" dirty="0">
                <a:latin typeface="+mj-lt"/>
              </a:rPr>
              <a:t>	</a:t>
            </a:r>
            <a:r>
              <a:rPr lang="vi-VN" sz="2600">
                <a:latin typeface="+mj-lt"/>
              </a:rPr>
              <a:t>	</a:t>
            </a:r>
            <a:r>
              <a:rPr lang="vi-VN" sz="2600" smtClean="0">
                <a:latin typeface="+mj-lt"/>
              </a:rPr>
              <a:t>(</a:t>
            </a:r>
            <a:r>
              <a:rPr lang="en-US" sz="2600" smtClean="0">
                <a:latin typeface="+mj-lt"/>
              </a:rPr>
              <a:t>Vũ Thanh tổng hợp</a:t>
            </a:r>
            <a:r>
              <a:rPr lang="vi-VN" sz="2600" smtClean="0">
                <a:latin typeface="+mj-lt"/>
              </a:rPr>
              <a:t>) </a:t>
            </a:r>
            <a:endParaRPr lang="vi-VN" sz="2600" dirty="0">
              <a:latin typeface="+mj-lt"/>
            </a:endParaRP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79" y="976967"/>
            <a:ext cx="453071" cy="386249"/>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0013" y="1790106"/>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
        <p:nvSpPr>
          <p:cNvPr id="10" name="TextBox 9">
            <a:extLst>
              <a:ext uri="{FF2B5EF4-FFF2-40B4-BE49-F238E27FC236}">
                <a16:creationId xmlns:a16="http://schemas.microsoft.com/office/drawing/2014/main" id="{8C34D7B1-9779-4CF0-B739-6740A257FBA3}"/>
              </a:ext>
            </a:extLst>
          </p:cNvPr>
          <p:cNvSpPr txBox="1"/>
          <p:nvPr/>
        </p:nvSpPr>
        <p:spPr>
          <a:xfrm>
            <a:off x="379716" y="161359"/>
            <a:ext cx="4021504"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nối</a:t>
            </a:r>
            <a:r>
              <a:rPr lang="en-US" sz="2800" b="1" dirty="0">
                <a:solidFill>
                  <a:srgbClr val="17479D"/>
                </a:solidFill>
                <a:latin typeface="+mj-lt"/>
              </a:rPr>
              <a:t> </a:t>
            </a:r>
            <a:r>
              <a:rPr lang="en-US" sz="2800" b="1" dirty="0" err="1">
                <a:solidFill>
                  <a:srgbClr val="17479D"/>
                </a:solidFill>
                <a:latin typeface="+mj-lt"/>
              </a:rPr>
              <a:t>tiếp</a:t>
            </a:r>
            <a:r>
              <a:rPr lang="en-US" sz="2800" b="1" dirty="0">
                <a:solidFill>
                  <a:srgbClr val="17479D"/>
                </a:solidFill>
                <a:latin typeface="+mj-lt"/>
              </a:rPr>
              <a:t> </a:t>
            </a:r>
            <a:r>
              <a:rPr lang="en-US" sz="2800" b="1" dirty="0" err="1">
                <a:solidFill>
                  <a:srgbClr val="17479D"/>
                </a:solidFill>
                <a:latin typeface="+mj-lt"/>
              </a:rPr>
              <a:t>đoạn</a:t>
            </a:r>
            <a:endParaRPr lang="en-US" sz="2800" b="1" dirty="0">
              <a:solidFill>
                <a:srgbClr val="17479D"/>
              </a:solidFill>
              <a:latin typeface="+mj-lt"/>
            </a:endParaRPr>
          </a:p>
        </p:txBody>
      </p:sp>
      <p:pic>
        <p:nvPicPr>
          <p:cNvPr id="11" name="Picture 10">
            <a:extLst>
              <a:ext uri="{FF2B5EF4-FFF2-40B4-BE49-F238E27FC236}">
                <a16:creationId xmlns:a16="http://schemas.microsoft.com/office/drawing/2014/main" id="{0FE7C5EF-3874-4902-BB4C-33B076D4B790}"/>
              </a:ext>
            </a:extLst>
          </p:cNvPr>
          <p:cNvPicPr>
            <a:picLocks noChangeAspect="1"/>
          </p:cNvPicPr>
          <p:nvPr/>
        </p:nvPicPr>
        <p:blipFill rotWithShape="1">
          <a:blip r:embed="rId6"/>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70605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49187-A1F3-4E13-8C18-C801DF14A116}"/>
              </a:ext>
            </a:extLst>
          </p:cNvPr>
          <p:cNvSpPr txBox="1"/>
          <p:nvPr/>
        </p:nvSpPr>
        <p:spPr>
          <a:xfrm>
            <a:off x="1422300" y="270237"/>
            <a:ext cx="1239621"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endParaRPr lang="en-US" sz="2800" b="1" dirty="0">
              <a:solidFill>
                <a:srgbClr val="17479D"/>
              </a:solidFill>
              <a:latin typeface="+mj-lt"/>
            </a:endParaRPr>
          </a:p>
        </p:txBody>
      </p:sp>
      <p:pic>
        <p:nvPicPr>
          <p:cNvPr id="3" name="Picture 2">
            <a:extLst>
              <a:ext uri="{FF2B5EF4-FFF2-40B4-BE49-F238E27FC236}">
                <a16:creationId xmlns:a16="http://schemas.microsoft.com/office/drawing/2014/main" id="{A321CE52-D225-4D46-BCC8-8233FA153A01}"/>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535064" y="483334"/>
            <a:ext cx="887236" cy="525172"/>
          </a:xfrm>
          <a:prstGeom prst="rect">
            <a:avLst/>
          </a:prstGeom>
        </p:spPr>
      </p:pic>
      <p:sp>
        <p:nvSpPr>
          <p:cNvPr id="4" name="TextBox 3">
            <a:extLst>
              <a:ext uri="{FF2B5EF4-FFF2-40B4-BE49-F238E27FC236}">
                <a16:creationId xmlns:a16="http://schemas.microsoft.com/office/drawing/2014/main" id="{53519460-8B10-402E-91DA-A0259053AF93}"/>
              </a:ext>
            </a:extLst>
          </p:cNvPr>
          <p:cNvSpPr txBox="1"/>
          <p:nvPr/>
        </p:nvSpPr>
        <p:spPr>
          <a:xfrm>
            <a:off x="2984913" y="388271"/>
            <a:ext cx="4893279" cy="889667"/>
          </a:xfrm>
          <a:prstGeom prst="rect">
            <a:avLst/>
          </a:prstGeom>
          <a:noFill/>
        </p:spPr>
        <p:txBody>
          <a:bodyPr wrap="square" rtlCol="0">
            <a:spAutoFit/>
          </a:bodyPr>
          <a:lstStyle/>
          <a:p>
            <a:pPr algn="ctr">
              <a:lnSpc>
                <a:spcPct val="150000"/>
              </a:lnSpc>
            </a:pPr>
            <a:r>
              <a:rPr lang="vi-VN" sz="4000" b="1" dirty="0">
                <a:solidFill>
                  <a:srgbClr val="FF0000"/>
                </a:solidFill>
                <a:latin typeface="+mj-lt"/>
              </a:rPr>
              <a:t>Từ ngữ</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id="{FD21A825-60B5-484E-A06C-9414B7F2DB9B}"/>
              </a:ext>
            </a:extLst>
          </p:cNvPr>
          <p:cNvSpPr/>
          <p:nvPr/>
        </p:nvSpPr>
        <p:spPr>
          <a:xfrm>
            <a:off x="846690" y="1262880"/>
            <a:ext cx="9136983" cy="830997"/>
          </a:xfrm>
          <a:prstGeom prst="rect">
            <a:avLst/>
          </a:prstGeom>
        </p:spPr>
        <p:txBody>
          <a:bodyPr wrap="square">
            <a:spAutoFit/>
          </a:bodyPr>
          <a:lstStyle/>
          <a:p>
            <a:pPr algn="just">
              <a:lnSpc>
                <a:spcPct val="150000"/>
              </a:lnSpc>
            </a:pPr>
            <a:r>
              <a:rPr lang="vi-VN" sz="3200" dirty="0">
                <a:latin typeface="+mj-lt"/>
              </a:rPr>
              <a:t>     cây </a:t>
            </a:r>
            <a:r>
              <a:rPr lang="vi-VN" sz="3200">
                <a:latin typeface="+mj-lt"/>
              </a:rPr>
              <a:t>núc </a:t>
            </a:r>
            <a:r>
              <a:rPr lang="vi-VN" sz="3200" smtClean="0">
                <a:latin typeface="+mj-lt"/>
              </a:rPr>
              <a:t>n</a:t>
            </a:r>
            <a:r>
              <a:rPr lang="en-US" sz="3200" smtClean="0">
                <a:latin typeface="+mj-lt"/>
              </a:rPr>
              <a:t>á</a:t>
            </a:r>
            <a:r>
              <a:rPr lang="vi-VN" sz="3200" smtClean="0">
                <a:latin typeface="+mj-lt"/>
              </a:rPr>
              <a:t>c </a:t>
            </a:r>
            <a:endParaRPr lang="vi-VN" sz="3200" dirty="0">
              <a:latin typeface="+mj-lt"/>
            </a:endParaRPr>
          </a:p>
        </p:txBody>
      </p:sp>
      <p:sp>
        <p:nvSpPr>
          <p:cNvPr id="6" name="Oval 5">
            <a:extLst>
              <a:ext uri="{FF2B5EF4-FFF2-40B4-BE49-F238E27FC236}">
                <a16:creationId xmlns:a16="http://schemas.microsoft.com/office/drawing/2014/main" id="{02D9E765-F826-47EB-B771-D95C61D91178}"/>
              </a:ext>
            </a:extLst>
          </p:cNvPr>
          <p:cNvSpPr/>
          <p:nvPr/>
        </p:nvSpPr>
        <p:spPr>
          <a:xfrm>
            <a:off x="936358" y="1702004"/>
            <a:ext cx="248909" cy="20149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7" name="TextBox 6">
            <a:extLst>
              <a:ext uri="{FF2B5EF4-FFF2-40B4-BE49-F238E27FC236}">
                <a16:creationId xmlns:a16="http://schemas.microsoft.com/office/drawing/2014/main" id="{A7C29919-3819-404B-AAE3-5801BEE3BB0C}"/>
              </a:ext>
            </a:extLst>
          </p:cNvPr>
          <p:cNvSpPr txBox="1"/>
          <p:nvPr/>
        </p:nvSpPr>
        <p:spPr>
          <a:xfrm>
            <a:off x="3993022" y="1251013"/>
            <a:ext cx="7968606" cy="830997"/>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một loại cây dùng làm </a:t>
            </a:r>
            <a:r>
              <a:rPr lang="vi-VN" sz="3200">
                <a:solidFill>
                  <a:schemeClr val="accent6">
                    <a:lumMod val="50000"/>
                  </a:schemeClr>
                </a:solidFill>
                <a:latin typeface="+mj-lt"/>
              </a:rPr>
              <a:t>thuốc </a:t>
            </a:r>
            <a:r>
              <a:rPr lang="vi-VN" sz="3200" smtClean="0">
                <a:solidFill>
                  <a:schemeClr val="accent6">
                    <a:lumMod val="50000"/>
                  </a:schemeClr>
                </a:solidFill>
                <a:latin typeface="+mj-lt"/>
              </a:rPr>
              <a:t>chữa</a:t>
            </a:r>
            <a:r>
              <a:rPr lang="en-US" sz="3200" smtClean="0">
                <a:solidFill>
                  <a:schemeClr val="accent6">
                    <a:lumMod val="50000"/>
                  </a:schemeClr>
                </a:solidFill>
                <a:latin typeface="+mj-lt"/>
              </a:rPr>
              <a:t> bệnh</a:t>
            </a:r>
            <a:endParaRPr lang="en-US" sz="3200" dirty="0">
              <a:solidFill>
                <a:schemeClr val="accent6">
                  <a:lumMod val="50000"/>
                </a:schemeClr>
              </a:solidFill>
              <a:latin typeface="+mj-lt"/>
            </a:endParaRPr>
          </a:p>
        </p:txBody>
      </p:sp>
      <p:pic>
        <p:nvPicPr>
          <p:cNvPr id="9" name="Picture 2" descr="Vỏ cây nục nác TƯƠI | Shopee Việt Nam">
            <a:extLst>
              <a:ext uri="{FF2B5EF4-FFF2-40B4-BE49-F238E27FC236}">
                <a16:creationId xmlns:a16="http://schemas.microsoft.com/office/drawing/2014/main" id="{9F916B6C-948C-478C-9C95-0053A39F48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31" r="10874"/>
          <a:stretch/>
        </p:blipFill>
        <p:spPr bwMode="auto">
          <a:xfrm>
            <a:off x="6424044" y="2706427"/>
            <a:ext cx="4706039" cy="34066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ạt giống cây núc nác rừng - Trung tâm giống cây trồng Eakmat Tây Nguyên">
            <a:extLst>
              <a:ext uri="{FF2B5EF4-FFF2-40B4-BE49-F238E27FC236}">
                <a16:creationId xmlns:a16="http://schemas.microsoft.com/office/drawing/2014/main" id="{45D4D069-AF9A-49F5-9509-38872E1878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1175373" y="2737095"/>
            <a:ext cx="5143885" cy="33760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EB7BA28-AEED-4A7F-BB1A-2C51B20B5766}"/>
              </a:ext>
            </a:extLst>
          </p:cNvPr>
          <p:cNvSpPr/>
          <p:nvPr/>
        </p:nvSpPr>
        <p:spPr>
          <a:xfrm>
            <a:off x="846689" y="1839586"/>
            <a:ext cx="9136983" cy="730200"/>
          </a:xfrm>
          <a:prstGeom prst="rect">
            <a:avLst/>
          </a:prstGeom>
        </p:spPr>
        <p:txBody>
          <a:bodyPr wrap="square">
            <a:spAutoFit/>
          </a:bodyPr>
          <a:lstStyle/>
          <a:p>
            <a:pPr algn="just">
              <a:lnSpc>
                <a:spcPct val="150000"/>
              </a:lnSpc>
            </a:pPr>
            <a:r>
              <a:rPr lang="vi-VN" sz="3200" dirty="0">
                <a:latin typeface="+mj-lt"/>
              </a:rPr>
              <a:t>     vòng vèo </a:t>
            </a:r>
          </a:p>
        </p:txBody>
      </p:sp>
      <p:sp>
        <p:nvSpPr>
          <p:cNvPr id="12" name="Oval 11">
            <a:extLst>
              <a:ext uri="{FF2B5EF4-FFF2-40B4-BE49-F238E27FC236}">
                <a16:creationId xmlns:a16="http://schemas.microsoft.com/office/drawing/2014/main" id="{543A4DB0-203E-4998-974C-02CECB6DA140}"/>
              </a:ext>
            </a:extLst>
          </p:cNvPr>
          <p:cNvSpPr/>
          <p:nvPr/>
        </p:nvSpPr>
        <p:spPr>
          <a:xfrm>
            <a:off x="936357" y="2325206"/>
            <a:ext cx="248909" cy="229521"/>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3" name="TextBox 12">
            <a:extLst>
              <a:ext uri="{FF2B5EF4-FFF2-40B4-BE49-F238E27FC236}">
                <a16:creationId xmlns:a16="http://schemas.microsoft.com/office/drawing/2014/main" id="{730D9912-7CEF-4BCB-A3C5-7D634E5715B1}"/>
              </a:ext>
            </a:extLst>
          </p:cNvPr>
          <p:cNvSpPr txBox="1"/>
          <p:nvPr/>
        </p:nvSpPr>
        <p:spPr>
          <a:xfrm>
            <a:off x="3200715" y="1831031"/>
            <a:ext cx="8505753" cy="830997"/>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vòng qua vòng lại theo </a:t>
            </a:r>
            <a:r>
              <a:rPr lang="vi-VN" sz="3200">
                <a:solidFill>
                  <a:schemeClr val="accent6">
                    <a:lumMod val="50000"/>
                  </a:schemeClr>
                </a:solidFill>
                <a:latin typeface="+mj-lt"/>
              </a:rPr>
              <a:t>nhiều </a:t>
            </a:r>
            <a:r>
              <a:rPr lang="vi-VN" sz="3200" smtClean="0">
                <a:solidFill>
                  <a:schemeClr val="accent6">
                    <a:lumMod val="50000"/>
                  </a:schemeClr>
                </a:solidFill>
                <a:latin typeface="+mj-lt"/>
              </a:rPr>
              <a:t>hướng</a:t>
            </a:r>
            <a:r>
              <a:rPr lang="en-US" sz="3200" smtClean="0">
                <a:solidFill>
                  <a:schemeClr val="accent6">
                    <a:lumMod val="50000"/>
                  </a:schemeClr>
                </a:solidFill>
                <a:latin typeface="+mj-lt"/>
              </a:rPr>
              <a:t> khác nhau</a:t>
            </a:r>
            <a:endParaRPr lang="en-US" sz="3200" dirty="0">
              <a:solidFill>
                <a:schemeClr val="accent6">
                  <a:lumMod val="50000"/>
                </a:schemeClr>
              </a:solidFill>
              <a:latin typeface="+mj-lt"/>
            </a:endParaRPr>
          </a:p>
        </p:txBody>
      </p:sp>
      <p:pic>
        <p:nvPicPr>
          <p:cNvPr id="15" name="Picture 6" descr="trò chơi dân gian rồng rắn lên mây | Việt nam, Trò chơi, Viết">
            <a:extLst>
              <a:ext uri="{FF2B5EF4-FFF2-40B4-BE49-F238E27FC236}">
                <a16:creationId xmlns:a16="http://schemas.microsoft.com/office/drawing/2014/main" id="{0006BB69-2FA4-4F92-AAEB-D18675474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2110" y="3273351"/>
            <a:ext cx="8893619" cy="329919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D4CE5F4-8C8B-4ED9-BC9E-E64741BD038E}"/>
              </a:ext>
            </a:extLst>
          </p:cNvPr>
          <p:cNvSpPr/>
          <p:nvPr/>
        </p:nvSpPr>
        <p:spPr>
          <a:xfrm>
            <a:off x="846688" y="2638819"/>
            <a:ext cx="9136983" cy="730200"/>
          </a:xfrm>
          <a:prstGeom prst="rect">
            <a:avLst/>
          </a:prstGeom>
        </p:spPr>
        <p:txBody>
          <a:bodyPr wrap="square">
            <a:spAutoFit/>
          </a:bodyPr>
          <a:lstStyle/>
          <a:p>
            <a:pPr algn="just">
              <a:lnSpc>
                <a:spcPct val="150000"/>
              </a:lnSpc>
            </a:pPr>
            <a:r>
              <a:rPr lang="vi-VN" sz="3200" dirty="0">
                <a:latin typeface="+mj-lt"/>
              </a:rPr>
              <a:t>     cản</a:t>
            </a:r>
          </a:p>
        </p:txBody>
      </p:sp>
      <p:sp>
        <p:nvSpPr>
          <p:cNvPr id="17" name="Oval 16">
            <a:extLst>
              <a:ext uri="{FF2B5EF4-FFF2-40B4-BE49-F238E27FC236}">
                <a16:creationId xmlns:a16="http://schemas.microsoft.com/office/drawing/2014/main" id="{ADD9A5DA-6172-4FC5-B63B-5E0429AE7050}"/>
              </a:ext>
            </a:extLst>
          </p:cNvPr>
          <p:cNvSpPr/>
          <p:nvPr/>
        </p:nvSpPr>
        <p:spPr>
          <a:xfrm>
            <a:off x="937807" y="2998906"/>
            <a:ext cx="247460" cy="224463"/>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8" name="TextBox 17">
            <a:extLst>
              <a:ext uri="{FF2B5EF4-FFF2-40B4-BE49-F238E27FC236}">
                <a16:creationId xmlns:a16="http://schemas.microsoft.com/office/drawing/2014/main" id="{47787E35-39AA-4179-BA78-C5D91097F007}"/>
              </a:ext>
            </a:extLst>
          </p:cNvPr>
          <p:cNvSpPr txBox="1"/>
          <p:nvPr/>
        </p:nvSpPr>
        <p:spPr>
          <a:xfrm>
            <a:off x="3200715" y="2543151"/>
            <a:ext cx="7116017"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ngăn lại, chặn lại.</a:t>
            </a:r>
            <a:endParaRPr lang="en-US" sz="3200" dirty="0">
              <a:solidFill>
                <a:schemeClr val="accent6">
                  <a:lumMod val="50000"/>
                </a:schemeClr>
              </a:solidFill>
              <a:latin typeface="+mj-lt"/>
            </a:endParaRPr>
          </a:p>
        </p:txBody>
      </p:sp>
    </p:spTree>
    <p:extLst>
      <p:ext uri="{BB962C8B-B14F-4D97-AF65-F5344CB8AC3E}">
        <p14:creationId xmlns:p14="http://schemas.microsoft.com/office/powerpoint/2010/main" val="75081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nodeType="clickEffect">
                                  <p:stCondLst>
                                    <p:cond delay="0"/>
                                  </p:stCondLst>
                                  <p:childTnLst>
                                    <p:animEffect transition="out" filter="checkerboard(across)">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11" grpId="0"/>
      <p:bldP spid="12" grpId="0" animBg="1"/>
      <p:bldP spid="13" grpId="0"/>
      <p:bldP spid="16" grpId="0"/>
      <p:bldP spid="17"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814265-D918-44A1-BA36-C2FF14F23BFE}"/>
              </a:ext>
            </a:extLst>
          </p:cNvPr>
          <p:cNvSpPr txBox="1"/>
          <p:nvPr/>
        </p:nvSpPr>
        <p:spPr>
          <a:xfrm>
            <a:off x="3796339" y="392192"/>
            <a:ext cx="3932004" cy="584775"/>
          </a:xfrm>
          <a:prstGeom prst="rect">
            <a:avLst/>
          </a:prstGeom>
          <a:noFill/>
        </p:spPr>
        <p:txBody>
          <a:bodyPr wrap="square" rtlCol="0">
            <a:spAutoFit/>
          </a:bodyPr>
          <a:lstStyle/>
          <a:p>
            <a:pPr algn="ctr"/>
            <a:r>
              <a:rPr lang="vi-VN" sz="3200" b="1" dirty="0">
                <a:solidFill>
                  <a:schemeClr val="accent6">
                    <a:lumMod val="50000"/>
                  </a:schemeClr>
                </a:solidFill>
                <a:latin typeface="+mj-lt"/>
              </a:rPr>
              <a:t>Rồng rắn lên mây</a:t>
            </a:r>
            <a:endParaRPr lang="en-US" sz="32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56965BF3-0D9A-4083-AEFA-D2DBB7BDA59D}"/>
              </a:ext>
            </a:extLst>
          </p:cNvPr>
          <p:cNvSpPr txBox="1"/>
          <p:nvPr/>
        </p:nvSpPr>
        <p:spPr>
          <a:xfrm>
            <a:off x="426210" y="976967"/>
            <a:ext cx="11339580" cy="5693866"/>
          </a:xfrm>
          <a:prstGeom prst="rect">
            <a:avLst/>
          </a:prstGeom>
          <a:noFill/>
        </p:spPr>
        <p:txBody>
          <a:bodyPr wrap="square" rtlCol="0">
            <a:spAutoFit/>
          </a:bodyPr>
          <a:lstStyle/>
          <a:p>
            <a:pPr marL="44450" algn="just"/>
            <a:r>
              <a:rPr lang="vi-VN" sz="2600" dirty="0">
                <a:latin typeface="+mj-lt"/>
              </a:rPr>
              <a:t>         Rồng rắn lên mây là một trò chơi vui nhộn. Năm, sáu bạn túm áo nhau làm rồng rắn. Một bạn làm thầy thuốc, đứng đối diện với rồng rắn.</a:t>
            </a:r>
          </a:p>
          <a:p>
            <a:pPr marL="44450" algn="just"/>
            <a:r>
              <a:rPr lang="vi-VN" sz="2600" dirty="0">
                <a:latin typeface="+mj-lt"/>
              </a:rPr>
              <a:t>          Rồng rắn vừa đi vòng vèo vừa hát:</a:t>
            </a:r>
          </a:p>
          <a:p>
            <a:pPr marL="44450" algn="just"/>
            <a:r>
              <a:rPr lang="vi-VN" sz="2600" dirty="0">
                <a:latin typeface="+mj-lt"/>
              </a:rPr>
              <a:t>		          Rồng rắn lên mây</a:t>
            </a:r>
          </a:p>
          <a:p>
            <a:pPr marL="44450" algn="just"/>
            <a:r>
              <a:rPr lang="vi-VN" sz="2600" dirty="0">
                <a:latin typeface="+mj-lt"/>
              </a:rPr>
              <a:t>		          Thấy cây </a:t>
            </a:r>
            <a:r>
              <a:rPr lang="vi-VN" sz="2600">
                <a:latin typeface="+mj-lt"/>
              </a:rPr>
              <a:t>núc </a:t>
            </a:r>
            <a:r>
              <a:rPr lang="vi-VN" sz="2600" smtClean="0">
                <a:latin typeface="+mj-lt"/>
              </a:rPr>
              <a:t>n</a:t>
            </a:r>
            <a:r>
              <a:rPr lang="en-US" sz="2600">
                <a:latin typeface="+mj-lt"/>
              </a:rPr>
              <a:t>á</a:t>
            </a:r>
            <a:r>
              <a:rPr lang="vi-VN" sz="2600" smtClean="0">
                <a:latin typeface="+mj-lt"/>
              </a:rPr>
              <a:t>c</a:t>
            </a:r>
            <a:endParaRPr lang="vi-VN" sz="2600" dirty="0">
              <a:latin typeface="+mj-lt"/>
            </a:endParaRPr>
          </a:p>
          <a:p>
            <a:pPr marL="44450" algn="just"/>
            <a:r>
              <a:rPr lang="vi-VN" sz="2600" dirty="0">
                <a:latin typeface="+mj-lt"/>
              </a:rPr>
              <a:t>		          Hỏi thăm thầy thuốc</a:t>
            </a:r>
          </a:p>
          <a:p>
            <a:pPr marL="44450" algn="just"/>
            <a:r>
              <a:rPr lang="vi-VN" sz="2600" dirty="0">
                <a:latin typeface="+mj-lt"/>
              </a:rPr>
              <a:t>		          Có nhà hay không?</a:t>
            </a:r>
          </a:p>
          <a:p>
            <a:pPr marL="44450" algn="just"/>
            <a:r>
              <a:rPr lang="vi-VN" sz="2600" dirty="0">
                <a:latin typeface="+mj-lt"/>
              </a:rPr>
              <a:t>          Nếu thầy nói “không” thì rồng rắn đi tiếp. Nếu thầy nói “có” thì rồng rắn hỏi xin thuốc cho con và đồng ý cho thầy bắt khúc đuôi.</a:t>
            </a:r>
          </a:p>
          <a:p>
            <a:pPr marL="44450" algn="just"/>
            <a:r>
              <a:rPr lang="vi-VN" sz="2600" dirty="0">
                <a:latin typeface="+mj-lt"/>
              </a:rPr>
              <a:t>          Thầy thuốc tìm cách bắt khúc đuôi. Bạn làm đầu dang tay cản thầy thuốc, bạn làm đuôi tìm cách tránh thầy. Nếu bạn khúc đuôi để thầy bắt được thì đổi vai làm thầy thuốc. Nếu bạn khúc giữa để đứt thì đổi vai làm đuôi. Trò chơi </a:t>
            </a:r>
            <a:r>
              <a:rPr lang="vi-VN" sz="2600">
                <a:latin typeface="+mj-lt"/>
              </a:rPr>
              <a:t>cứ </a:t>
            </a:r>
            <a:r>
              <a:rPr lang="en-US" sz="2600" smtClean="0">
                <a:latin typeface="+mj-lt"/>
              </a:rPr>
              <a:t>thế </a:t>
            </a:r>
            <a:r>
              <a:rPr lang="vi-VN" sz="2600" smtClean="0">
                <a:latin typeface="+mj-lt"/>
              </a:rPr>
              <a:t>tiếp </a:t>
            </a:r>
            <a:r>
              <a:rPr lang="vi-VN" sz="2600" dirty="0">
                <a:latin typeface="+mj-lt"/>
              </a:rPr>
              <a:t>tục.</a:t>
            </a:r>
          </a:p>
          <a:p>
            <a:pPr marL="266700" algn="just"/>
            <a:r>
              <a:rPr lang="vi-VN" sz="2600" dirty="0">
                <a:latin typeface="+mj-lt"/>
              </a:rPr>
              <a:t>	</a:t>
            </a:r>
            <a:r>
              <a:rPr lang="vi-VN" sz="2600">
                <a:latin typeface="+mj-lt"/>
              </a:rPr>
              <a:t>	</a:t>
            </a:r>
            <a:r>
              <a:rPr lang="vi-VN" sz="2600" smtClean="0">
                <a:latin typeface="+mj-lt"/>
              </a:rPr>
              <a:t>(</a:t>
            </a:r>
            <a:r>
              <a:rPr lang="en-US" sz="2600" smtClean="0">
                <a:latin typeface="+mj-lt"/>
              </a:rPr>
              <a:t>Vũ Thanh tổng hợp</a:t>
            </a:r>
            <a:r>
              <a:rPr lang="vi-VN" sz="2600" smtClean="0">
                <a:latin typeface="+mj-lt"/>
              </a:rPr>
              <a:t>) </a:t>
            </a:r>
            <a:endParaRPr lang="vi-VN" sz="2600" dirty="0">
              <a:latin typeface="+mj-lt"/>
            </a:endParaRPr>
          </a:p>
        </p:txBody>
      </p:sp>
      <p:pic>
        <p:nvPicPr>
          <p:cNvPr id="7" name="Picture 6">
            <a:extLst>
              <a:ext uri="{FF2B5EF4-FFF2-40B4-BE49-F238E27FC236}">
                <a16:creationId xmlns:a16="http://schemas.microsoft.com/office/drawing/2014/main" id="{6381F33F-2952-432E-A7C2-4E0C2995C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79" y="976967"/>
            <a:ext cx="453071" cy="386249"/>
          </a:xfrm>
          <a:prstGeom prst="rect">
            <a:avLst/>
          </a:prstGeom>
        </p:spPr>
      </p:pic>
      <p:pic>
        <p:nvPicPr>
          <p:cNvPr id="8" name="Picture 7">
            <a:extLst>
              <a:ext uri="{FF2B5EF4-FFF2-40B4-BE49-F238E27FC236}">
                <a16:creationId xmlns:a16="http://schemas.microsoft.com/office/drawing/2014/main" id="{D308DE74-9A5B-4A11-89E2-27A4BDEF9ADB}"/>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0013" y="1790106"/>
            <a:ext cx="483723" cy="449643"/>
          </a:xfrm>
          <a:prstGeom prst="rect">
            <a:avLst/>
          </a:prstGeom>
        </p:spPr>
      </p:pic>
      <p:pic>
        <p:nvPicPr>
          <p:cNvPr id="9" name="Picture 8">
            <a:extLst>
              <a:ext uri="{FF2B5EF4-FFF2-40B4-BE49-F238E27FC236}">
                <a16:creationId xmlns:a16="http://schemas.microsoft.com/office/drawing/2014/main" id="{2FF8BBD2-C4AA-48D9-9FAA-E9E100908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13" y="3792203"/>
            <a:ext cx="483723" cy="449643"/>
          </a:xfrm>
          <a:prstGeom prst="rect">
            <a:avLst/>
          </a:prstGeom>
        </p:spPr>
      </p:pic>
      <p:sp>
        <p:nvSpPr>
          <p:cNvPr id="10" name="TextBox 9">
            <a:extLst>
              <a:ext uri="{FF2B5EF4-FFF2-40B4-BE49-F238E27FC236}">
                <a16:creationId xmlns:a16="http://schemas.microsoft.com/office/drawing/2014/main" id="{8C34D7B1-9779-4CF0-B739-6740A257FBA3}"/>
              </a:ext>
            </a:extLst>
          </p:cNvPr>
          <p:cNvSpPr txBox="1"/>
          <p:nvPr/>
        </p:nvSpPr>
        <p:spPr>
          <a:xfrm>
            <a:off x="379716" y="161359"/>
            <a:ext cx="4021504" cy="523220"/>
          </a:xfrm>
          <a:prstGeom prst="homePlate">
            <a:avLst/>
          </a:prstGeom>
          <a:solidFill>
            <a:schemeClr val="accent4">
              <a:lumMod val="40000"/>
              <a:lumOff val="60000"/>
            </a:schemeClr>
          </a:solidFill>
          <a:ln>
            <a:solidFill>
              <a:srgbClr val="00B050"/>
            </a:solidFill>
          </a:ln>
        </p:spPr>
        <p:txBody>
          <a:bodyPr wrap="square" rtlCol="0">
            <a:spAutoFit/>
          </a:bodyPr>
          <a:lstStyle/>
          <a:p>
            <a:pPr algn="ct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nối</a:t>
            </a:r>
            <a:r>
              <a:rPr lang="en-US" sz="2800" b="1" dirty="0">
                <a:solidFill>
                  <a:srgbClr val="17479D"/>
                </a:solidFill>
                <a:latin typeface="+mj-lt"/>
              </a:rPr>
              <a:t> </a:t>
            </a:r>
            <a:r>
              <a:rPr lang="en-US" sz="2800" b="1" dirty="0" err="1">
                <a:solidFill>
                  <a:srgbClr val="17479D"/>
                </a:solidFill>
                <a:latin typeface="+mj-lt"/>
              </a:rPr>
              <a:t>tiếp</a:t>
            </a:r>
            <a:r>
              <a:rPr lang="en-US" sz="2800" b="1" dirty="0">
                <a:solidFill>
                  <a:srgbClr val="17479D"/>
                </a:solidFill>
                <a:latin typeface="+mj-lt"/>
              </a:rPr>
              <a:t> </a:t>
            </a:r>
            <a:r>
              <a:rPr lang="en-US" sz="2800" b="1" dirty="0" err="1">
                <a:solidFill>
                  <a:srgbClr val="17479D"/>
                </a:solidFill>
                <a:latin typeface="+mj-lt"/>
              </a:rPr>
              <a:t>đoạn</a:t>
            </a:r>
            <a:endParaRPr lang="en-US" sz="2800" b="1" dirty="0">
              <a:solidFill>
                <a:srgbClr val="17479D"/>
              </a:solidFill>
              <a:latin typeface="+mj-lt"/>
            </a:endParaRPr>
          </a:p>
        </p:txBody>
      </p:sp>
      <p:pic>
        <p:nvPicPr>
          <p:cNvPr id="11" name="Picture 10">
            <a:extLst>
              <a:ext uri="{FF2B5EF4-FFF2-40B4-BE49-F238E27FC236}">
                <a16:creationId xmlns:a16="http://schemas.microsoft.com/office/drawing/2014/main" id="{0FE7C5EF-3874-4902-BB4C-33B076D4B790}"/>
              </a:ext>
            </a:extLst>
          </p:cNvPr>
          <p:cNvPicPr>
            <a:picLocks noChangeAspect="1"/>
          </p:cNvPicPr>
          <p:nvPr/>
        </p:nvPicPr>
        <p:blipFill rotWithShape="1">
          <a:blip r:embed="rId6"/>
          <a:srcRect l="43305" b="50490"/>
          <a:stretch/>
        </p:blipFill>
        <p:spPr>
          <a:xfrm>
            <a:off x="6574465" y="1790106"/>
            <a:ext cx="4989804" cy="1839186"/>
          </a:xfrm>
          <a:prstGeom prst="rect">
            <a:avLst/>
          </a:prstGeom>
          <a:ln>
            <a:noFill/>
          </a:ln>
          <a:effectLst>
            <a:softEdge rad="112500"/>
          </a:effectLst>
        </p:spPr>
      </p:pic>
    </p:spTree>
    <p:extLst>
      <p:ext uri="{BB962C8B-B14F-4D97-AF65-F5344CB8AC3E}">
        <p14:creationId xmlns:p14="http://schemas.microsoft.com/office/powerpoint/2010/main" val="3727568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2ECA594-DA62-4F11-9408-CCC926D5D210}"/>
              </a:ext>
            </a:extLst>
          </p:cNvPr>
          <p:cNvSpPr txBox="1"/>
          <p:nvPr/>
        </p:nvSpPr>
        <p:spPr>
          <a:xfrm>
            <a:off x="4622313" y="724899"/>
            <a:ext cx="1249677" cy="650499"/>
          </a:xfrm>
          <a:prstGeom prst="rect">
            <a:avLst/>
          </a:prstGeom>
          <a:noFill/>
        </p:spPr>
        <p:txBody>
          <a:bodyPr wrap="square" rtlCol="0">
            <a:spAutoFit/>
          </a:bodyPr>
          <a:lstStyle/>
          <a:p>
            <a:pPr algn="ctr">
              <a:lnSpc>
                <a:spcPct val="150000"/>
              </a:lnSpc>
              <a:buClr>
                <a:srgbClr val="000000"/>
              </a:buClr>
              <a:buFont typeface="Arial"/>
              <a:buNone/>
            </a:pPr>
            <a:r>
              <a:rPr lang="vi-VN" sz="2800" b="1" kern="0" dirty="0">
                <a:solidFill>
                  <a:srgbClr val="17479D"/>
                </a:solidFill>
                <a:latin typeface="+mj-lt"/>
                <a:cs typeface="Arial"/>
                <a:sym typeface="Arial"/>
              </a:rPr>
              <a:t>ĐỌC</a:t>
            </a:r>
            <a:endParaRPr lang="en-US" sz="2800" b="1" kern="0" dirty="0">
              <a:solidFill>
                <a:srgbClr val="17479D"/>
              </a:solidFill>
              <a:latin typeface="+mj-lt"/>
              <a:cs typeface="Arial"/>
              <a:sym typeface="Arial"/>
            </a:endParaRPr>
          </a:p>
        </p:txBody>
      </p:sp>
      <p:pic>
        <p:nvPicPr>
          <p:cNvPr id="21" name="Picture 20">
            <a:extLst>
              <a:ext uri="{FF2B5EF4-FFF2-40B4-BE49-F238E27FC236}">
                <a16:creationId xmlns:a16="http://schemas.microsoft.com/office/drawing/2014/main" id="{752008E8-5663-4E99-8D4A-FB53D96A828B}"/>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40005" y="754944"/>
            <a:ext cx="582308" cy="525172"/>
          </a:xfrm>
          <a:prstGeom prst="rect">
            <a:avLst/>
          </a:prstGeom>
        </p:spPr>
      </p:pic>
      <p:sp>
        <p:nvSpPr>
          <p:cNvPr id="22" name="TextBox 21">
            <a:extLst>
              <a:ext uri="{FF2B5EF4-FFF2-40B4-BE49-F238E27FC236}">
                <a16:creationId xmlns:a16="http://schemas.microsoft.com/office/drawing/2014/main" id="{60AD6DDF-2F91-4815-BBD5-40B46124AEC6}"/>
              </a:ext>
            </a:extLst>
          </p:cNvPr>
          <p:cNvSpPr txBox="1"/>
          <p:nvPr/>
        </p:nvSpPr>
        <p:spPr>
          <a:xfrm>
            <a:off x="4168156" y="1248527"/>
            <a:ext cx="5365827" cy="809965"/>
          </a:xfrm>
          <a:prstGeom prst="rect">
            <a:avLst/>
          </a:prstGeom>
          <a:noFill/>
        </p:spPr>
        <p:txBody>
          <a:bodyPr wrap="square" rtlCol="0">
            <a:spAutoFit/>
          </a:bodyPr>
          <a:lstStyle/>
          <a:p>
            <a:pPr algn="ctr">
              <a:lnSpc>
                <a:spcPct val="150000"/>
              </a:lnSpc>
              <a:buClr>
                <a:srgbClr val="000000"/>
              </a:buClr>
              <a:buFont typeface="Arial"/>
              <a:buNone/>
            </a:pPr>
            <a:r>
              <a:rPr lang="vi-VN" sz="3600" b="1" kern="0" dirty="0">
                <a:solidFill>
                  <a:srgbClr val="FC7D77">
                    <a:lumMod val="50000"/>
                  </a:srgbClr>
                </a:solidFill>
                <a:latin typeface="+mj-lt"/>
                <a:cs typeface="Arial"/>
                <a:sym typeface="Arial"/>
              </a:rPr>
              <a:t>Ngắt nghỉ câu</a:t>
            </a:r>
            <a:endParaRPr lang="en-US" sz="3600" b="1" kern="0" dirty="0">
              <a:solidFill>
                <a:srgbClr val="FC7D77">
                  <a:lumMod val="50000"/>
                </a:srgbClr>
              </a:solidFill>
              <a:latin typeface="+mj-lt"/>
              <a:cs typeface="Arial"/>
              <a:sym typeface="Arial"/>
            </a:endParaRPr>
          </a:p>
        </p:txBody>
      </p:sp>
      <p:sp>
        <p:nvSpPr>
          <p:cNvPr id="23" name="Rectangle 22">
            <a:extLst>
              <a:ext uri="{FF2B5EF4-FFF2-40B4-BE49-F238E27FC236}">
                <a16:creationId xmlns:a16="http://schemas.microsoft.com/office/drawing/2014/main" id="{1ACB94CE-5F1D-486F-BAA0-C98CFDCE9485}"/>
              </a:ext>
            </a:extLst>
          </p:cNvPr>
          <p:cNvSpPr/>
          <p:nvPr/>
        </p:nvSpPr>
        <p:spPr>
          <a:xfrm>
            <a:off x="3773305" y="2110109"/>
            <a:ext cx="6155531" cy="2471959"/>
          </a:xfrm>
          <a:prstGeom prst="rect">
            <a:avLst/>
          </a:prstGeom>
        </p:spPr>
        <p:txBody>
          <a:bodyPr wrap="square">
            <a:spAutoFit/>
          </a:bodyPr>
          <a:lstStyle/>
          <a:p>
            <a:pPr algn="just">
              <a:lnSpc>
                <a:spcPct val="150000"/>
              </a:lnSpc>
              <a:buClr>
                <a:srgbClr val="000000"/>
              </a:buClr>
              <a:buFont typeface="Arial"/>
              <a:buNone/>
            </a:pPr>
            <a:r>
              <a:rPr lang="vi-VN" sz="3600" kern="0" dirty="0">
                <a:solidFill>
                  <a:srgbClr val="000000"/>
                </a:solidFill>
                <a:latin typeface="+mj-lt"/>
                <a:cs typeface="Arial"/>
                <a:sym typeface="Arial"/>
              </a:rPr>
              <a:t> Nếu thầy nói “có” thì rồng rắn hỏi xin thuốc cho con và đồng ý cho thầy bắt khúc đuôi.</a:t>
            </a:r>
          </a:p>
        </p:txBody>
      </p:sp>
      <p:cxnSp>
        <p:nvCxnSpPr>
          <p:cNvPr id="24" name="Straight Connector 23">
            <a:extLst>
              <a:ext uri="{FF2B5EF4-FFF2-40B4-BE49-F238E27FC236}">
                <a16:creationId xmlns:a16="http://schemas.microsoft.com/office/drawing/2014/main" id="{69F7FB0E-A935-4260-92BC-7B5B4F245017}"/>
              </a:ext>
            </a:extLst>
          </p:cNvPr>
          <p:cNvCxnSpPr>
            <a:cxnSpLocks/>
          </p:cNvCxnSpPr>
          <p:nvPr/>
        </p:nvCxnSpPr>
        <p:spPr>
          <a:xfrm flipH="1">
            <a:off x="7370284" y="2384146"/>
            <a:ext cx="182035" cy="504339"/>
          </a:xfrm>
          <a:prstGeom prst="line">
            <a:avLst/>
          </a:prstGeom>
          <a:noFill/>
          <a:ln w="19050" cap="flat" cmpd="sng" algn="ctr">
            <a:solidFill>
              <a:srgbClr val="FC7D77">
                <a:lumMod val="50000"/>
              </a:srgbClr>
            </a:solidFill>
            <a:prstDash val="solid"/>
          </a:ln>
          <a:effectLst/>
        </p:spPr>
      </p:cxnSp>
      <p:grpSp>
        <p:nvGrpSpPr>
          <p:cNvPr id="25" name="Group 24">
            <a:extLst>
              <a:ext uri="{FF2B5EF4-FFF2-40B4-BE49-F238E27FC236}">
                <a16:creationId xmlns:a16="http://schemas.microsoft.com/office/drawing/2014/main" id="{F3F02BA9-4DCE-433F-9580-A7B4C0DD4E73}"/>
              </a:ext>
            </a:extLst>
          </p:cNvPr>
          <p:cNvGrpSpPr/>
          <p:nvPr/>
        </p:nvGrpSpPr>
        <p:grpSpPr>
          <a:xfrm>
            <a:off x="8300283" y="3895821"/>
            <a:ext cx="303890" cy="686247"/>
            <a:chOff x="3894064" y="2362532"/>
            <a:chExt cx="155773" cy="353730"/>
          </a:xfrm>
        </p:grpSpPr>
        <p:cxnSp>
          <p:nvCxnSpPr>
            <p:cNvPr id="26" name="Straight Connector 25">
              <a:extLst>
                <a:ext uri="{FF2B5EF4-FFF2-40B4-BE49-F238E27FC236}">
                  <a16:creationId xmlns:a16="http://schemas.microsoft.com/office/drawing/2014/main" id="{0BBEEF3A-CFEB-4F57-B0D3-27A1AD1C63D0}"/>
                </a:ext>
              </a:extLst>
            </p:cNvPr>
            <p:cNvCxnSpPr/>
            <p:nvPr/>
          </p:nvCxnSpPr>
          <p:spPr>
            <a:xfrm flipH="1">
              <a:off x="3945988" y="2362532"/>
              <a:ext cx="103849" cy="353729"/>
            </a:xfrm>
            <a:prstGeom prst="line">
              <a:avLst/>
            </a:prstGeom>
            <a:noFill/>
            <a:ln w="19050" cap="flat" cmpd="sng" algn="ctr">
              <a:solidFill>
                <a:srgbClr val="FC7D77">
                  <a:lumMod val="50000"/>
                </a:srgbClr>
              </a:solidFill>
              <a:prstDash val="solid"/>
            </a:ln>
            <a:effectLst/>
          </p:spPr>
        </p:cxnSp>
        <p:cxnSp>
          <p:nvCxnSpPr>
            <p:cNvPr id="27" name="Straight Connector 26">
              <a:extLst>
                <a:ext uri="{FF2B5EF4-FFF2-40B4-BE49-F238E27FC236}">
                  <a16:creationId xmlns:a16="http://schemas.microsoft.com/office/drawing/2014/main" id="{7D733E91-FB5A-4EE3-A094-659132D198AA}"/>
                </a:ext>
              </a:extLst>
            </p:cNvPr>
            <p:cNvCxnSpPr/>
            <p:nvPr/>
          </p:nvCxnSpPr>
          <p:spPr>
            <a:xfrm flipH="1">
              <a:off x="3894064" y="2362533"/>
              <a:ext cx="103849" cy="353729"/>
            </a:xfrm>
            <a:prstGeom prst="line">
              <a:avLst/>
            </a:prstGeom>
            <a:noFill/>
            <a:ln w="19050" cap="flat" cmpd="sng" algn="ctr">
              <a:solidFill>
                <a:srgbClr val="FC7D77">
                  <a:lumMod val="50000"/>
                </a:srgbClr>
              </a:solidFill>
              <a:prstDash val="solid"/>
            </a:ln>
            <a:effectLst/>
          </p:spPr>
        </p:cxnSp>
      </p:grpSp>
      <p:cxnSp>
        <p:nvCxnSpPr>
          <p:cNvPr id="28" name="Straight Connector 27">
            <a:extLst>
              <a:ext uri="{FF2B5EF4-FFF2-40B4-BE49-F238E27FC236}">
                <a16:creationId xmlns:a16="http://schemas.microsoft.com/office/drawing/2014/main" id="{6866BFDA-B1AD-4EAD-8076-EC0FEB3850FC}"/>
              </a:ext>
            </a:extLst>
          </p:cNvPr>
          <p:cNvCxnSpPr>
            <a:cxnSpLocks/>
          </p:cNvCxnSpPr>
          <p:nvPr/>
        </p:nvCxnSpPr>
        <p:spPr>
          <a:xfrm flipH="1">
            <a:off x="7866043" y="3157247"/>
            <a:ext cx="142264" cy="542408"/>
          </a:xfrm>
          <a:prstGeom prst="line">
            <a:avLst/>
          </a:prstGeom>
          <a:noFill/>
          <a:ln w="19050" cap="flat" cmpd="sng" algn="ctr">
            <a:solidFill>
              <a:srgbClr val="FC7D77">
                <a:lumMod val="50000"/>
              </a:srgbClr>
            </a:solidFill>
            <a:prstDash val="solid"/>
          </a:ln>
          <a:effectLst/>
        </p:spPr>
      </p:cxnSp>
    </p:spTree>
    <p:extLst>
      <p:ext uri="{BB962C8B-B14F-4D97-AF65-F5344CB8AC3E}">
        <p14:creationId xmlns:p14="http://schemas.microsoft.com/office/powerpoint/2010/main" val="283330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TotalTime>
  <Words>747</Words>
  <Application>Microsoft Office PowerPoint</Application>
  <PresentationFormat>Widescreen</PresentationFormat>
  <Paragraphs>132</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Arial-Rounded</vt:lpstr>
      <vt:lpstr>Calibri</vt:lpstr>
      <vt:lpstr>等线</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46</cp:revision>
  <dcterms:created xsi:type="dcterms:W3CDTF">2021-07-20T01:55:21Z</dcterms:created>
  <dcterms:modified xsi:type="dcterms:W3CDTF">2024-12-16T14:24:31Z</dcterms:modified>
</cp:coreProperties>
</file>