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2" r:id="rId5"/>
  </p:sldMasterIdLst>
  <p:notesMasterIdLst>
    <p:notesMasterId r:id="rId21"/>
  </p:notesMasterIdLst>
  <p:sldIdLst>
    <p:sldId id="307" r:id="rId6"/>
    <p:sldId id="259" r:id="rId7"/>
    <p:sldId id="295" r:id="rId8"/>
    <p:sldId id="281" r:id="rId9"/>
    <p:sldId id="297" r:id="rId10"/>
    <p:sldId id="298" r:id="rId11"/>
    <p:sldId id="299" r:id="rId12"/>
    <p:sldId id="300" r:id="rId13"/>
    <p:sldId id="301" r:id="rId14"/>
    <p:sldId id="302" r:id="rId15"/>
    <p:sldId id="303" r:id="rId16"/>
    <p:sldId id="304" r:id="rId17"/>
    <p:sldId id="308" r:id="rId18"/>
    <p:sldId id="305"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0C62-88F5-4FC6-A723-2A0999D116D6}"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12A6-C34A-42CA-9DEF-8592B2B9236C}" type="slidenum">
              <a:rPr lang="en-US" smtClean="0"/>
              <a:t>‹#›</a:t>
            </a:fld>
            <a:endParaRPr lang="en-US"/>
          </a:p>
        </p:txBody>
      </p:sp>
    </p:spTree>
    <p:extLst>
      <p:ext uri="{BB962C8B-B14F-4D97-AF65-F5344CB8AC3E}">
        <p14:creationId xmlns:p14="http://schemas.microsoft.com/office/powerpoint/2010/main" val="28007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3</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4722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8204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5754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658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7/11/2024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9608414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7/11/2024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6688761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813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8515220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22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1422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8966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83360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8024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70022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98136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2289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86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7313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283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02132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380433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8580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00748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61395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8156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0830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54177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64629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6912297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315454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9907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726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65320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33498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7/11/2024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2979856150"/>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7/11/2024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1498426846"/>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956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849660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62814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2599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3040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7495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30660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86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46294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908677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59281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5.GIF"/><Relationship Id="rId5" Type="http://schemas.openxmlformats.org/officeDocument/2006/relationships/image" Target="../media/image25.png"/><Relationship Id="rId15" Type="http://schemas.openxmlformats.org/officeDocument/2006/relationships/slide" Target="slide7.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9.png"/><Relationship Id="rId14"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8.png"/><Relationship Id="rId11" Type="http://schemas.openxmlformats.org/officeDocument/2006/relationships/image" Target="../media/image35.GIF"/><Relationship Id="rId5" Type="http://schemas.openxmlformats.org/officeDocument/2006/relationships/image" Target="../media/image27.png"/><Relationship Id="rId15" Type="http://schemas.openxmlformats.org/officeDocument/2006/relationships/slide" Target="slide7.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43.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comments" Target="../comments/commen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6.png"/><Relationship Id="rId18" Type="http://schemas.openxmlformats.org/officeDocument/2006/relationships/audio" Target="../media/audio3.wav"/><Relationship Id="rId3" Type="http://schemas.openxmlformats.org/officeDocument/2006/relationships/image" Target="../media/image20.jpe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9.GIF"/><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slide" Target="slide8.xml"/><Relationship Id="rId9" Type="http://schemas.openxmlformats.org/officeDocument/2006/relationships/image" Target="../media/image23.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image" Target="../media/image35.GIF"/><Relationship Id="rId5" Type="http://schemas.openxmlformats.org/officeDocument/2006/relationships/image" Target="../media/image21.png"/><Relationship Id="rId15" Type="http://schemas.openxmlformats.org/officeDocument/2006/relationships/slide" Target="slide7.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4.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35.GIF"/><Relationship Id="rId5" Type="http://schemas.openxmlformats.org/officeDocument/2006/relationships/image" Target="../media/image23.png"/><Relationship Id="rId15" Type="http://schemas.openxmlformats.org/officeDocument/2006/relationships/slide" Target="slide6.xml"/><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794" y="448"/>
            <a:ext cx="12190413" cy="6857107"/>
          </a:xfrm>
          <a:prstGeom prst="rect">
            <a:avLst/>
          </a:prstGeom>
        </p:spPr>
      </p:pic>
      <p:sp>
        <p:nvSpPr>
          <p:cNvPr id="2" name="Title 1"/>
          <p:cNvSpPr>
            <a:spLocks noGrp="1"/>
          </p:cNvSpPr>
          <p:nvPr>
            <p:ph type="ctrTitle"/>
          </p:nvPr>
        </p:nvSpPr>
        <p:spPr>
          <a:xfrm>
            <a:off x="1775520" y="1236265"/>
            <a:ext cx="9001000" cy="1938008"/>
          </a:xfrm>
        </p:spPr>
        <p:txBody>
          <a:bodyPr>
            <a:normAutofit fontScale="90000"/>
          </a:bodyPr>
          <a:lstStyle/>
          <a:p>
            <a:r>
              <a:rPr lang="en-US" sz="4800" b="1" dirty="0">
                <a:solidFill>
                  <a:srgbClr val="0070C0"/>
                </a:solidFill>
                <a:latin typeface="Arial-Rounded" panose="020B0500000000000000" charset="0"/>
                <a:cs typeface="Arial-Rounded" panose="020B0500000000000000" charset="0"/>
                <a:sym typeface="+mn-ea"/>
              </a:rPr>
              <a:t>Chào mừng các con đến với </a:t>
            </a:r>
            <a:br>
              <a:rPr lang="en-US" sz="4800" b="1" dirty="0">
                <a:solidFill>
                  <a:srgbClr val="0070C0"/>
                </a:solidFill>
                <a:latin typeface="Arial-Rounded" panose="020B0500000000000000" charset="0"/>
                <a:cs typeface="Arial-Rounded" panose="020B0500000000000000" charset="0"/>
                <a:sym typeface="+mn-ea"/>
              </a:rPr>
            </a:br>
            <a:r>
              <a:rPr lang="vi-VN" sz="4800" b="1" dirty="0">
                <a:solidFill>
                  <a:srgbClr val="0070C0"/>
                </a:solidFill>
                <a:latin typeface="Arial-Rounded" panose="020B0500000000000000" charset="0"/>
                <a:cs typeface="Arial-Rounded" panose="020B0500000000000000" charset="0"/>
                <a:sym typeface="+mn-ea"/>
              </a:rPr>
              <a:t>tiết</a:t>
            </a:r>
            <a:r>
              <a:rPr lang="en-US" sz="4800" b="1" dirty="0">
                <a:solidFill>
                  <a:srgbClr val="0070C0"/>
                </a:solidFill>
                <a:latin typeface="Arial-Rounded" panose="020B0500000000000000" charset="0"/>
                <a:cs typeface="Arial-Rounded" panose="020B0500000000000000" charset="0"/>
                <a:sym typeface="+mn-ea"/>
              </a:rPr>
              <a:t> học</a:t>
            </a:r>
            <a:r>
              <a:rPr lang="en-US" altLang="vi-VN" sz="4800" b="1" dirty="0">
                <a:solidFill>
                  <a:srgbClr val="0070C0"/>
                </a:solidFill>
                <a:latin typeface="Arial-Rounded" panose="020B0500000000000000" charset="0"/>
                <a:cs typeface="Arial-Rounded" panose="020B0500000000000000" charset="0"/>
                <a:sym typeface="+mn-ea"/>
              </a:rPr>
              <a:t> </a:t>
            </a:r>
            <a:r>
              <a:rPr lang="en-US" altLang="vi-VN" sz="4800" b="1" dirty="0" smtClean="0">
                <a:solidFill>
                  <a:srgbClr val="0070C0"/>
                </a:solidFill>
                <a:latin typeface="Arial-Rounded" panose="020B0500000000000000" charset="0"/>
                <a:cs typeface="Arial-Rounded" panose="020B0500000000000000" charset="0"/>
                <a:sym typeface="+mn-ea"/>
              </a:rPr>
              <a:t>Tiếng Việt </a:t>
            </a:r>
            <a:r>
              <a:rPr lang="en-US" altLang="vi-VN" sz="4800" b="1" dirty="0">
                <a:solidFill>
                  <a:srgbClr val="0070C0"/>
                </a:solidFill>
                <a:latin typeface="Arial-Rounded" panose="020B0500000000000000" charset="0"/>
                <a:cs typeface="Arial-Rounded" panose="020B0500000000000000" charset="0"/>
                <a:sym typeface="+mn-ea"/>
              </a:rPr>
              <a:t>- Lớp </a:t>
            </a:r>
            <a:r>
              <a:rPr lang="en-US" altLang="vi-VN" sz="4800" b="1" dirty="0" smtClean="0">
                <a:solidFill>
                  <a:srgbClr val="0070C0"/>
                </a:solidFill>
                <a:latin typeface="Arial-Rounded" panose="020B0500000000000000" charset="0"/>
                <a:cs typeface="Arial-Rounded" panose="020B0500000000000000" charset="0"/>
                <a:sym typeface="+mn-ea"/>
              </a:rPr>
              <a:t>2</a:t>
            </a:r>
            <a:br>
              <a:rPr lang="en-US" altLang="vi-VN" sz="4800" b="1" dirty="0" smtClean="0">
                <a:solidFill>
                  <a:srgbClr val="0070C0"/>
                </a:solidFill>
                <a:latin typeface="Arial-Rounded" panose="020B0500000000000000" charset="0"/>
                <a:cs typeface="Arial-Rounded" panose="020B0500000000000000" charset="0"/>
                <a:sym typeface="+mn-ea"/>
              </a:rPr>
            </a:br>
            <a:r>
              <a:rPr lang="en-US" altLang="vi-VN" sz="4800" b="1" dirty="0" smtClean="0">
                <a:solidFill>
                  <a:srgbClr val="0070C0"/>
                </a:solidFill>
                <a:latin typeface="Arial-Rounded" panose="020B0500000000000000" charset="0"/>
                <a:cs typeface="Arial-Rounded" panose="020B0500000000000000" charset="0"/>
                <a:sym typeface="+mn-ea"/>
              </a:rPr>
              <a:t>Sách Kết nối tri thức với cuộc sống</a:t>
            </a:r>
            <a:endParaRPr lang="en-US" altLang="vi-VN" sz="4800" b="1" dirty="0">
              <a:solidFill>
                <a:srgbClr val="0070C0"/>
              </a:solidFill>
              <a:latin typeface="Arial-Rounded" panose="020B0500000000000000" charset="0"/>
              <a:cs typeface="Arial-Rounded" panose="020B0500000000000000" charset="0"/>
              <a:sym typeface="+mn-ea"/>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8754" y="3267092"/>
            <a:ext cx="2523853" cy="3331027"/>
          </a:xfrm>
          <a:prstGeom prst="rect">
            <a:avLst/>
          </a:prstGeom>
        </p:spPr>
      </p:pic>
    </p:spTree>
    <p:extLst>
      <p:ext uri="{BB962C8B-B14F-4D97-AF65-F5344CB8AC3E}">
        <p14:creationId xmlns:p14="http://schemas.microsoft.com/office/powerpoint/2010/main" val="231126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 sao Vũ Duệ được thầy khen?</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 Vũ Duệ có tinh thần chăm </a:t>
            </a:r>
            <a:r>
              <a:rPr kumimoji="0" lang="en-US" altLang="vi-VN" sz="2800" b="0" i="0" u="none" strike="noStrike" kern="120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35576" y="215900"/>
            <a:ext cx="11305851" cy="6395085"/>
          </a:xfrm>
          <a:prstGeom prst="rect">
            <a:avLst/>
          </a:prstGeom>
        </p:spPr>
      </p:pic>
    </p:spTree>
    <p:extLst>
      <p:ext uri="{BB962C8B-B14F-4D97-AF65-F5344CB8AC3E}">
        <p14:creationId xmlns:p14="http://schemas.microsoft.com/office/powerpoint/2010/main" val="1033352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35923" y="2057400"/>
            <a:ext cx="7112000" cy="1404620"/>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337399" y="3197422"/>
            <a:ext cx="690088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Nói</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nghe</a:t>
            </a:r>
            <a:endPar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97840" y="-176212"/>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847340" y="2525278"/>
            <a:ext cx="6604000" cy="2585319"/>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smtClean="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chuyện</a:t>
            </a:r>
            <a:endParaRPr kumimoji="0" lang="en-US" altLang="en-US" sz="6400" b="0" i="0" u="none" strike="noStrike" kern="1200" cap="none" spc="0" normalizeH="0" baseline="0" noProof="0" dirty="0" smtClean="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a:p>
            <a:pPr marL="0" marR="0" lvl="0" indent="0" algn="ctr" defTabSz="1219200" rtl="0" eaLnBrk="1" fontAlgn="auto" latinLnBrk="0" hangingPunct="1">
              <a:lnSpc>
                <a:spcPct val="100000"/>
              </a:lnSpc>
              <a:spcBef>
                <a:spcPct val="50000"/>
              </a:spcBef>
              <a:spcAft>
                <a:spcPts val="0"/>
              </a:spcAft>
              <a:buClrTx/>
              <a:buSzTx/>
              <a:buFontTx/>
              <a:buNone/>
              <a:tabLst/>
              <a:defRPr/>
            </a:pPr>
            <a:r>
              <a:rPr lang="en-US" altLang="en-US" sz="6400" b="1" dirty="0" err="1" smtClean="0">
                <a:solidFill>
                  <a:srgbClr val="FF0000"/>
                </a:solidFill>
                <a:latin typeface="Arial-Rounded" panose="020B0500000000000000" charset="0"/>
                <a:ea typeface="Arial" panose="020B0604020202020204" pitchFamily="34" charset="0"/>
                <a:cs typeface="Arial-Rounded" panose="020B0500000000000000" charset="0"/>
              </a:rPr>
              <a:t>Cậu</a:t>
            </a:r>
            <a:r>
              <a:rPr lang="en-US" altLang="en-US" sz="6400" b="1" dirty="0" smtClean="0">
                <a:solidFill>
                  <a:srgbClr val="FF0000"/>
                </a:solidFill>
                <a:latin typeface="Arial-Rounded" panose="020B0500000000000000" charset="0"/>
                <a:ea typeface="Arial" panose="020B0604020202020204" pitchFamily="34" charset="0"/>
                <a:cs typeface="Arial-Rounded" panose="020B0500000000000000" charset="0"/>
              </a:rPr>
              <a:t> </a:t>
            </a:r>
            <a:r>
              <a:rPr lang="en-US" altLang="en-US" sz="6400" b="1" dirty="0" err="1" smtClean="0">
                <a:solidFill>
                  <a:srgbClr val="FF0000"/>
                </a:solidFill>
                <a:latin typeface="Arial-Rounded" panose="020B0500000000000000" charset="0"/>
                <a:ea typeface="Arial" panose="020B0604020202020204" pitchFamily="34" charset="0"/>
                <a:cs typeface="Arial-Rounded" panose="020B0500000000000000" charset="0"/>
              </a:rPr>
              <a:t>bé</a:t>
            </a:r>
            <a:r>
              <a:rPr lang="en-US" altLang="en-US" sz="6400" b="1" dirty="0" smtClean="0">
                <a:solidFill>
                  <a:srgbClr val="FF0000"/>
                </a:solidFill>
                <a:latin typeface="Arial-Rounded" panose="020B0500000000000000" charset="0"/>
                <a:ea typeface="Arial" panose="020B0604020202020204" pitchFamily="34" charset="0"/>
                <a:cs typeface="Arial-Rounded" panose="020B0500000000000000" charset="0"/>
              </a:rPr>
              <a:t> ham </a:t>
            </a:r>
            <a:r>
              <a:rPr lang="en-US" altLang="en-US" sz="6400" b="1" dirty="0" err="1" smtClean="0">
                <a:solidFill>
                  <a:srgbClr val="FF0000"/>
                </a:solidFill>
                <a:latin typeface="Arial-Rounded" panose="020B0500000000000000" charset="0"/>
                <a:ea typeface="Arial" panose="020B0604020202020204" pitchFamily="34" charset="0"/>
                <a:cs typeface="Arial-Rounded" panose="020B0500000000000000" charset="0"/>
              </a:rPr>
              <a:t>học</a:t>
            </a:r>
            <a:endParaRPr kumimoji="0" lang="en-US" altLang="en-US" sz="6400" b="1" i="0" u="none" strike="noStrike" kern="1200" cap="none" spc="0" normalizeH="0" baseline="0" noProof="0" dirty="0">
              <a:ln>
                <a:noFill/>
              </a:ln>
              <a:solidFill>
                <a:srgbClr val="FF0000"/>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27909" y="215900"/>
            <a:ext cx="9841588"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cậu bé Vũ Duệ không được đi học?</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 Vũ Duệ là con nhà nghèo, bố mẹ không có tiền cho đi học, phải ở nhà trông em.</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297</Words>
  <Application>Microsoft Office PowerPoint</Application>
  <PresentationFormat>Widescreen</PresentationFormat>
  <Paragraphs>40</Paragraphs>
  <Slides>15</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SimSun</vt:lpstr>
      <vt:lpstr>.VnAvant</vt:lpstr>
      <vt:lpstr>Arial</vt:lpstr>
      <vt:lpstr>Arial-Rounded</vt:lpstr>
      <vt:lpstr>Calibri</vt:lpstr>
      <vt:lpstr>Calibri Light</vt:lpstr>
      <vt:lpstr>等线</vt:lpstr>
      <vt:lpstr>黑体</vt:lpstr>
      <vt:lpstr>华康少女文字W5(P)</vt:lpstr>
      <vt:lpstr>2_Office 主题​​</vt:lpstr>
      <vt:lpstr>Office 主题</vt:lpstr>
      <vt:lpstr>3_Office 主题​​</vt:lpstr>
      <vt:lpstr>2_Office Theme</vt:lpstr>
      <vt:lpstr>4_Office 主题</vt:lpstr>
      <vt:lpstr>Chào mừng các con đến với  tiết học Tiếng Việt - Lớp 2 Sách Kết nối tri thức với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cp:revision>
  <dcterms:created xsi:type="dcterms:W3CDTF">2021-07-27T11:45:00Z</dcterms:created>
  <dcterms:modified xsi:type="dcterms:W3CDTF">2024-11-07T14:29:12Z</dcterms:modified>
</cp:coreProperties>
</file>