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2" r:id="rId3"/>
    <p:sldMasterId id="2147483711" r:id="rId4"/>
    <p:sldMasterId id="2147483730" r:id="rId5"/>
    <p:sldMasterId id="2147483754" r:id="rId6"/>
    <p:sldMasterId id="2147483767" r:id="rId7"/>
    <p:sldMasterId id="2147483779" r:id="rId8"/>
  </p:sldMasterIdLst>
  <p:notesMasterIdLst>
    <p:notesMasterId r:id="rId31"/>
  </p:notesMasterIdLst>
  <p:sldIdLst>
    <p:sldId id="2007577108" r:id="rId9"/>
    <p:sldId id="2908" r:id="rId10"/>
    <p:sldId id="256" r:id="rId11"/>
    <p:sldId id="515" r:id="rId12"/>
    <p:sldId id="371" r:id="rId13"/>
    <p:sldId id="2007577110" r:id="rId14"/>
    <p:sldId id="2007577096" r:id="rId15"/>
    <p:sldId id="2007577097" r:id="rId16"/>
    <p:sldId id="2007577098" r:id="rId17"/>
    <p:sldId id="2007577099" r:id="rId18"/>
    <p:sldId id="2007577100" r:id="rId19"/>
    <p:sldId id="295" r:id="rId20"/>
    <p:sldId id="2007577104" r:id="rId21"/>
    <p:sldId id="2007577106" r:id="rId22"/>
    <p:sldId id="362" r:id="rId23"/>
    <p:sldId id="2007577101" r:id="rId24"/>
    <p:sldId id="2007577102" r:id="rId25"/>
    <p:sldId id="2007577103" r:id="rId26"/>
    <p:sldId id="2007577105" r:id="rId27"/>
    <p:sldId id="2918" r:id="rId28"/>
    <p:sldId id="2919" r:id="rId29"/>
    <p:sldId id="3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4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950B7-628E-4FF8-814C-26E499C4C2FC}"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9A602-76F4-42C1-B746-F13D88920851}" type="slidenum">
              <a:rPr lang="en-US" smtClean="0"/>
              <a:t>‹#›</a:t>
            </a:fld>
            <a:endParaRPr lang="en-US"/>
          </a:p>
        </p:txBody>
      </p:sp>
    </p:spTree>
    <p:extLst>
      <p:ext uri="{BB962C8B-B14F-4D97-AF65-F5344CB8AC3E}">
        <p14:creationId xmlns:p14="http://schemas.microsoft.com/office/powerpoint/2010/main" val="28887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589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9414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3521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2E3AE05-7DD1-4AF0-924E-BEEA496F3737}" type="slidenum">
              <a:rPr lang="zh-CN" altLang="en-US" smtClean="0">
                <a:solidFill>
                  <a:prstClr val="black"/>
                </a:solidFill>
                <a:latin typeface="DengXian" panose="020F0502020204030204"/>
              </a:rPr>
              <a:pPr>
                <a:defRPr/>
              </a:pPr>
              <a:t>6</a:t>
            </a:fld>
            <a:endParaRPr lang="zh-CN" altLang="en-US">
              <a:solidFill>
                <a:prstClr val="black"/>
              </a:solidFill>
              <a:latin typeface="DengXian" panose="020F0502020204030204"/>
            </a:endParaRPr>
          </a:p>
        </p:txBody>
      </p:sp>
    </p:spTree>
    <p:extLst>
      <p:ext uri="{BB962C8B-B14F-4D97-AF65-F5344CB8AC3E}">
        <p14:creationId xmlns:p14="http://schemas.microsoft.com/office/powerpoint/2010/main" val="199919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0544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9491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7828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471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970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4799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2024/11/6</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689520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46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18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82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64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69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2024/11/6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330305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829408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078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079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2024/11/6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829216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046167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9715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308249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96725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842329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474552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794245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07859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85791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707129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34316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38678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文本框 8"/>
          <p:cNvSpPr txBox="1"/>
          <p:nvPr userDrawn="1"/>
        </p:nvSpPr>
        <p:spPr>
          <a:xfrm>
            <a:off x="1885950" y="342900"/>
            <a:ext cx="3416320" cy="523220"/>
          </a:xfrm>
          <a:prstGeom prst="rect">
            <a:avLst/>
          </a:prstGeom>
          <a:noFill/>
        </p:spPr>
        <p:txBody>
          <a:bodyPr wrap="none" rtlCol="0">
            <a:spAutoFit/>
          </a:bodyPr>
          <a:lstStyle/>
          <a:p>
            <a:r>
              <a:rPr lang="zh-CN" altLang="en-US" sz="2800" dirty="0">
                <a:solidFill>
                  <a:srgbClr val="40929A"/>
                </a:solidFill>
              </a:rPr>
              <a:t>请在此处输入小标题</a:t>
            </a:r>
          </a:p>
        </p:txBody>
      </p:sp>
    </p:spTree>
    <p:extLst>
      <p:ext uri="{BB962C8B-B14F-4D97-AF65-F5344CB8AC3E}">
        <p14:creationId xmlns:p14="http://schemas.microsoft.com/office/powerpoint/2010/main" val="1882020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42699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3155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2683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10519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34371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34215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5729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7440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88953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86374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98038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96811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6/11/2024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49591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079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81730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6506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252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279028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66122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3551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11709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9869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5952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33448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063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109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349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52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545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F481F9-28B6-484D-A98C-099867AFA45D}" type="datetimeFigureOut">
              <a:rPr lang="en-US" smtClean="0">
                <a:solidFill>
                  <a:prstClr val="black"/>
                </a:solidFill>
              </a:rPr>
              <a:pPr/>
              <a:t>6/11/2024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6C429A6-67CA-4339-85DF-E65DD82F108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894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3483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798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399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3.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7.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8.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212110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E010-3045-465D-950A-F6AB3807FA84}"/>
              </a:ext>
            </a:extLst>
          </p:cNvPr>
          <p:cNvSpPr txBox="1"/>
          <p:nvPr userDrawn="1"/>
        </p:nvSpPr>
        <p:spPr>
          <a:xfrm>
            <a:off x="9625379" y="0"/>
            <a:ext cx="2639890"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8836481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89874"/>
      </p:ext>
    </p:extLst>
  </p:cSld>
  <p:clrMap bg1="lt1" tx1="dk1" bg2="lt2" tx2="dk2" accent1="accent1" accent2="accent2" accent3="accent3" accent4="accent4" accent5="accent5" accent6="accent6" hlink="hlink" folHlink="folHlink"/>
  <p:sldLayoutIdLst>
    <p:sldLayoutId id="2147483705" r:id="rId1"/>
    <p:sldLayoutId id="2147483710" r:id="rId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87838275"/>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719"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9FD93-8BE8-42EE-993C-44E80DCF351F}"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1629881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1332490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177116846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E010-3045-465D-950A-F6AB3807FA84}"/>
              </a:ext>
            </a:extLst>
          </p:cNvPr>
          <p:cNvSpPr txBox="1"/>
          <p:nvPr userDrawn="1"/>
        </p:nvSpPr>
        <p:spPr>
          <a:xfrm>
            <a:off x="9625379" y="0"/>
            <a:ext cx="2639890" cy="261610"/>
          </a:xfrm>
          <a:prstGeom prst="rect">
            <a:avLst/>
          </a:prstGeom>
          <a:noFill/>
        </p:spPr>
        <p:txBody>
          <a:bodyPr wrap="square">
            <a:spAutoFit/>
          </a:bodyPr>
          <a:lstStyle/>
          <a:p>
            <a:r>
              <a:rPr lang="en-US" sz="1100" i="1" dirty="0" err="1">
                <a:solidFill>
                  <a:prstClr val="black"/>
                </a:solidFill>
                <a:latin typeface="Times New Roman" panose="02020603050405020304" pitchFamily="18" charset="0"/>
                <a:cs typeface="Times New Roman" panose="02020603050405020304" pitchFamily="18" charset="0"/>
              </a:rPr>
              <a:t>Hương</a:t>
            </a:r>
            <a:r>
              <a:rPr lang="en-US" sz="1100" i="1" dirty="0">
                <a:solidFill>
                  <a:prstClr val="black"/>
                </a:solidFill>
                <a:latin typeface="Times New Roman" panose="02020603050405020304" pitchFamily="18" charset="0"/>
                <a:cs typeface="Times New Roman" panose="02020603050405020304" pitchFamily="18" charset="0"/>
              </a:rPr>
              <a:t> </a:t>
            </a:r>
            <a:r>
              <a:rPr lang="en-US" sz="1100" i="1" dirty="0" err="1">
                <a:solidFill>
                  <a:prstClr val="black"/>
                </a:solidFill>
                <a:latin typeface="Times New Roman" panose="02020603050405020304" pitchFamily="18" charset="0"/>
                <a:cs typeface="Times New Roman" panose="02020603050405020304" pitchFamily="18" charset="0"/>
              </a:rPr>
              <a:t>Thảo</a:t>
            </a:r>
            <a:r>
              <a:rPr lang="en-US" sz="1100" i="1" dirty="0">
                <a:solidFill>
                  <a:prstClr val="black"/>
                </a:solidFill>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07151622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35.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36.png"/><Relationship Id="rId5" Type="http://schemas.microsoft.com/office/2007/relationships/hdphoto" Target="../media/hdphoto9.wd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5.xml"/><Relationship Id="rId5" Type="http://schemas.microsoft.com/office/2007/relationships/hdphoto" Target="../media/hdphoto3.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9.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4.xml"/><Relationship Id="rId5" Type="http://schemas.openxmlformats.org/officeDocument/2006/relationships/tags" Target="../tags/tag6.xml"/><Relationship Id="rId10" Type="http://schemas.openxmlformats.org/officeDocument/2006/relationships/slideLayout" Target="../slideLayouts/slideLayout46.xml"/><Relationship Id="rId4" Type="http://schemas.openxmlformats.org/officeDocument/2006/relationships/tags" Target="../tags/tag5.xml"/><Relationship Id="rId9"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794" y="448"/>
            <a:ext cx="12190413" cy="6857107"/>
          </a:xfrm>
          <a:prstGeom prst="rect">
            <a:avLst/>
          </a:prstGeom>
        </p:spPr>
      </p:pic>
      <p:sp>
        <p:nvSpPr>
          <p:cNvPr id="2" name="Title 1"/>
          <p:cNvSpPr>
            <a:spLocks noGrp="1"/>
          </p:cNvSpPr>
          <p:nvPr>
            <p:ph type="ctrTitle"/>
          </p:nvPr>
        </p:nvSpPr>
        <p:spPr>
          <a:xfrm>
            <a:off x="1775520" y="1236265"/>
            <a:ext cx="9001000" cy="1938008"/>
          </a:xfrm>
        </p:spPr>
        <p:txBody>
          <a:bodyPr>
            <a:normAutofit fontScale="90000"/>
          </a:bodyPr>
          <a:lstStyle/>
          <a:p>
            <a:r>
              <a:rPr lang="en-US" sz="4800" b="1" dirty="0">
                <a:solidFill>
                  <a:srgbClr val="0070C0"/>
                </a:solidFill>
                <a:latin typeface="Arial-Rounded" panose="020B0500000000000000" charset="0"/>
                <a:cs typeface="Arial-Rounded" panose="020B0500000000000000" charset="0"/>
                <a:sym typeface="+mn-ea"/>
              </a:rPr>
              <a:t>Chào mừng các con đến với </a:t>
            </a:r>
            <a:br>
              <a:rPr lang="en-US" sz="4800" b="1" dirty="0">
                <a:solidFill>
                  <a:srgbClr val="0070C0"/>
                </a:solidFill>
                <a:latin typeface="Arial-Rounded" panose="020B0500000000000000" charset="0"/>
                <a:cs typeface="Arial-Rounded" panose="020B0500000000000000" charset="0"/>
                <a:sym typeface="+mn-ea"/>
              </a:rPr>
            </a:br>
            <a:r>
              <a:rPr lang="vi-VN" sz="4800" b="1" dirty="0">
                <a:solidFill>
                  <a:srgbClr val="0070C0"/>
                </a:solidFill>
                <a:latin typeface="Arial-Rounded" panose="020B0500000000000000" charset="0"/>
                <a:cs typeface="Arial-Rounded" panose="020B0500000000000000" charset="0"/>
                <a:sym typeface="+mn-ea"/>
              </a:rPr>
              <a:t>tiết</a:t>
            </a:r>
            <a:r>
              <a:rPr lang="en-US" sz="4800" b="1" dirty="0">
                <a:solidFill>
                  <a:srgbClr val="0070C0"/>
                </a:solidFill>
                <a:latin typeface="Arial-Rounded" panose="020B0500000000000000" charset="0"/>
                <a:cs typeface="Arial-Rounded" panose="020B0500000000000000" charset="0"/>
                <a:sym typeface="+mn-ea"/>
              </a:rPr>
              <a:t> học</a:t>
            </a:r>
            <a:r>
              <a:rPr lang="en-US" altLang="vi-VN" sz="4800" b="1" dirty="0">
                <a:solidFill>
                  <a:srgbClr val="0070C0"/>
                </a:solidFill>
                <a:latin typeface="Arial-Rounded" panose="020B0500000000000000" charset="0"/>
                <a:cs typeface="Arial-Rounded" panose="020B0500000000000000" charset="0"/>
                <a:sym typeface="+mn-ea"/>
              </a:rPr>
              <a:t> </a:t>
            </a:r>
            <a:r>
              <a:rPr lang="en-US" altLang="vi-VN" sz="4800" b="1" dirty="0" smtClean="0">
                <a:solidFill>
                  <a:srgbClr val="0070C0"/>
                </a:solidFill>
                <a:latin typeface="Arial-Rounded" panose="020B0500000000000000" charset="0"/>
                <a:cs typeface="Arial-Rounded" panose="020B0500000000000000" charset="0"/>
                <a:sym typeface="+mn-ea"/>
              </a:rPr>
              <a:t>Tiếng Việt </a:t>
            </a:r>
            <a:r>
              <a:rPr lang="en-US" altLang="vi-VN" sz="4800" b="1" dirty="0">
                <a:solidFill>
                  <a:srgbClr val="0070C0"/>
                </a:solidFill>
                <a:latin typeface="Arial-Rounded" panose="020B0500000000000000" charset="0"/>
                <a:cs typeface="Arial-Rounded" panose="020B0500000000000000" charset="0"/>
                <a:sym typeface="+mn-ea"/>
              </a:rPr>
              <a:t>- Lớp </a:t>
            </a:r>
            <a:r>
              <a:rPr lang="en-US" altLang="vi-VN" sz="4800" b="1" dirty="0" smtClean="0">
                <a:solidFill>
                  <a:srgbClr val="0070C0"/>
                </a:solidFill>
                <a:latin typeface="Arial-Rounded" panose="020B0500000000000000" charset="0"/>
                <a:cs typeface="Arial-Rounded" panose="020B0500000000000000" charset="0"/>
                <a:sym typeface="+mn-ea"/>
              </a:rPr>
              <a:t>2</a:t>
            </a:r>
            <a:br>
              <a:rPr lang="en-US" altLang="vi-VN" sz="4800" b="1" dirty="0" smtClean="0">
                <a:solidFill>
                  <a:srgbClr val="0070C0"/>
                </a:solidFill>
                <a:latin typeface="Arial-Rounded" panose="020B0500000000000000" charset="0"/>
                <a:cs typeface="Arial-Rounded" panose="020B0500000000000000" charset="0"/>
                <a:sym typeface="+mn-ea"/>
              </a:rPr>
            </a:br>
            <a:r>
              <a:rPr lang="en-US" altLang="vi-VN" sz="4800" b="1" dirty="0" smtClean="0">
                <a:solidFill>
                  <a:srgbClr val="0070C0"/>
                </a:solidFill>
                <a:latin typeface="Arial-Rounded" panose="020B0500000000000000" charset="0"/>
                <a:cs typeface="Arial-Rounded" panose="020B0500000000000000" charset="0"/>
                <a:sym typeface="+mn-ea"/>
              </a:rPr>
              <a:t>Sách Kết nối tri thức với cuộc sống</a:t>
            </a:r>
            <a:endParaRPr lang="en-US" altLang="vi-VN" sz="4800" b="1" dirty="0">
              <a:solidFill>
                <a:srgbClr val="0070C0"/>
              </a:solidFill>
              <a:latin typeface="Arial-Rounded" panose="020B0500000000000000" charset="0"/>
              <a:cs typeface="Arial-Rounded" panose="020B0500000000000000" charset="0"/>
              <a:sym typeface="+mn-ea"/>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39392" y="3345470"/>
            <a:ext cx="2313215" cy="3331027"/>
          </a:xfrm>
          <a:prstGeom prst="rect">
            <a:avLst/>
          </a:prstGeom>
        </p:spPr>
      </p:pic>
    </p:spTree>
    <p:extLst>
      <p:ext uri="{BB962C8B-B14F-4D97-AF65-F5344CB8AC3E}">
        <p14:creationId xmlns:p14="http://schemas.microsoft.com/office/powerpoint/2010/main" val="627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91760-030E-4FB0-8C08-4A05A34B79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8131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603682"/>
            <a:ext cx="11513574" cy="59794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CCE2986-B34F-4FEE-88F2-C3A80330481E}"/>
              </a:ext>
            </a:extLst>
          </p:cNvPr>
          <p:cNvSpPr/>
          <p:nvPr/>
        </p:nvSpPr>
        <p:spPr>
          <a:xfrm>
            <a:off x="1950748" y="2183480"/>
            <a:ext cx="9126245" cy="1124731"/>
          </a:xfrm>
          <a:prstGeom prst="rect">
            <a:avLst/>
          </a:prstGeom>
        </p:spPr>
        <p:txBody>
          <a:bodyPr wrap="square">
            <a:spAutoFit/>
          </a:bodyPr>
          <a:lstStyle/>
          <a:p>
            <a:pPr lvl="0" algn="just" defTabSz="1219170">
              <a:lnSpc>
                <a:spcPct val="150000"/>
              </a:lnSpc>
              <a:buClr>
                <a:srgbClr val="000000"/>
              </a:buClr>
            </a:pPr>
            <a:r>
              <a:rPr lang="vi-VN"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 ra, vừa có một con chim xanh biếc,  toàn thân lóng lánh như tự toả sáng  không biết từ đâu bay tới.</a:t>
            </a: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25" name="Straight Connector 24">
            <a:extLst>
              <a:ext uri="{FF2B5EF4-FFF2-40B4-BE49-F238E27FC236}">
                <a16:creationId xmlns:a16="http://schemas.microsoft.com/office/drawing/2014/main" id="{FDD470D3-595C-4122-BF6C-65735B8DEC4F}"/>
              </a:ext>
            </a:extLst>
          </p:cNvPr>
          <p:cNvCxnSpPr>
            <a:cxnSpLocks/>
          </p:cNvCxnSpPr>
          <p:nvPr/>
        </p:nvCxnSpPr>
        <p:spPr>
          <a:xfrm flipH="1">
            <a:off x="6891103" y="207594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708FA4-140C-4EFA-B4D6-564FCADA1C92}"/>
              </a:ext>
            </a:extLst>
          </p:cNvPr>
          <p:cNvCxnSpPr>
            <a:cxnSpLocks/>
          </p:cNvCxnSpPr>
          <p:nvPr/>
        </p:nvCxnSpPr>
        <p:spPr>
          <a:xfrm flipH="1">
            <a:off x="2814503" y="215558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54E159-231E-4F73-B5DA-3C960CE5BB01}"/>
              </a:ext>
            </a:extLst>
          </p:cNvPr>
          <p:cNvCxnSpPr>
            <a:cxnSpLocks/>
          </p:cNvCxnSpPr>
          <p:nvPr/>
        </p:nvCxnSpPr>
        <p:spPr>
          <a:xfrm flipH="1">
            <a:off x="2647263" y="289086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CB6785-BA7E-44B1-AC29-062C022EB18C}"/>
              </a:ext>
            </a:extLst>
          </p:cNvPr>
          <p:cNvCxnSpPr>
            <a:cxnSpLocks/>
          </p:cNvCxnSpPr>
          <p:nvPr/>
        </p:nvCxnSpPr>
        <p:spPr>
          <a:xfrm flipH="1">
            <a:off x="5956437" y="274826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42173D-52F8-4215-AE0B-78CF9752B257}"/>
              </a:ext>
            </a:extLst>
          </p:cNvPr>
          <p:cNvCxnSpPr>
            <a:cxnSpLocks/>
          </p:cNvCxnSpPr>
          <p:nvPr/>
        </p:nvCxnSpPr>
        <p:spPr>
          <a:xfrm flipH="1">
            <a:off x="6026609" y="2714362"/>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2EDDDA15-0F6E-4558-9BBA-AD8CDCBD5B53}"/>
              </a:ext>
            </a:extLst>
          </p:cNvPr>
          <p:cNvSpPr/>
          <p:nvPr/>
        </p:nvSpPr>
        <p:spPr>
          <a:xfrm>
            <a:off x="4787484" y="475556"/>
            <a:ext cx="4359114" cy="5707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22222E-6 -4.16435E-6 L 0.81181 -0.80568 " pathEditMode="relative" rAng="0" ptsTypes="AA">
                                      <p:cBhvr>
                                        <p:cTn id="13" dur="2000" fill="hold"/>
                                        <p:tgtEl>
                                          <p:spTgt spid="22"/>
                                        </p:tgtEl>
                                        <p:attrNameLst>
                                          <p:attrName>ppt_x</p:attrName>
                                          <p:attrName>ppt_y</p:attrName>
                                        </p:attrNameLst>
                                      </p:cBhvr>
                                      <p:rCtr x="40590" y="-40284"/>
                                    </p:animMotion>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a:t>
            </a:r>
            <a:r>
              <a:rPr kumimoji="0" lang="vi-VN"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59953249-858A-4842-85E5-4E9C946ACF2D}"/>
              </a:ext>
            </a:extLst>
          </p:cNvPr>
          <p:cNvSpPr/>
          <p:nvPr/>
        </p:nvSpPr>
        <p:spPr>
          <a:xfrm>
            <a:off x="347136" y="1161223"/>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8" name="Oval 7">
            <a:extLst>
              <a:ext uri="{FF2B5EF4-FFF2-40B4-BE49-F238E27FC236}">
                <a16:creationId xmlns:a16="http://schemas.microsoft.com/office/drawing/2014/main" id="{B1C11568-3531-4333-8608-9DE82745CC08}"/>
              </a:ext>
            </a:extLst>
          </p:cNvPr>
          <p:cNvSpPr/>
          <p:nvPr/>
        </p:nvSpPr>
        <p:spPr>
          <a:xfrm>
            <a:off x="190942" y="3420208"/>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9" name="Oval 8">
            <a:extLst>
              <a:ext uri="{FF2B5EF4-FFF2-40B4-BE49-F238E27FC236}">
                <a16:creationId xmlns:a16="http://schemas.microsoft.com/office/drawing/2014/main" id="{7F6D25E2-CAD4-4942-9120-BBAB1A624E83}"/>
              </a:ext>
            </a:extLst>
          </p:cNvPr>
          <p:cNvSpPr/>
          <p:nvPr/>
        </p:nvSpPr>
        <p:spPr>
          <a:xfrm>
            <a:off x="299729" y="552653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726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a:t>
            </a:r>
            <a:r>
              <a:rPr kumimoji="0" lang="vi-VN"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403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00" y="0"/>
            <a:ext cx="6858000" cy="68580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592932" y="3175038"/>
            <a:ext cx="50869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75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77945-6682-448F-B50D-C779192FF0E2}"/>
              </a:ext>
            </a:extLst>
          </p:cNvPr>
          <p:cNvSpPr txBox="1"/>
          <p:nvPr/>
        </p:nvSpPr>
        <p:spPr>
          <a:xfrm>
            <a:off x="2335712" y="805095"/>
            <a:ext cx="815976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Nghe tiếng động lạ, cây xấu hổ đã làm gì?</a:t>
            </a:r>
          </a:p>
        </p:txBody>
      </p:sp>
      <p:sp>
        <p:nvSpPr>
          <p:cNvPr id="4" name="TextBox 3">
            <a:extLst>
              <a:ext uri="{FF2B5EF4-FFF2-40B4-BE49-F238E27FC236}">
                <a16:creationId xmlns:a16="http://schemas.microsoft.com/office/drawing/2014/main" id="{81E2F948-55A3-4CCC-B91B-24AB2FBE721B}"/>
              </a:ext>
            </a:extLst>
          </p:cNvPr>
          <p:cNvSpPr txBox="1"/>
          <p:nvPr/>
        </p:nvSpPr>
        <p:spPr>
          <a:xfrm>
            <a:off x="2335712" y="2124565"/>
            <a:ext cx="815976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Cây cỏ xung quanh xôn xao về chuyện gì?</a:t>
            </a:r>
          </a:p>
        </p:txBody>
      </p:sp>
      <p:sp>
        <p:nvSpPr>
          <p:cNvPr id="5" name="TextBox 4">
            <a:extLst>
              <a:ext uri="{FF2B5EF4-FFF2-40B4-BE49-F238E27FC236}">
                <a16:creationId xmlns:a16="http://schemas.microsoft.com/office/drawing/2014/main" id="{86E19020-066E-4132-A94C-9CC0A18E1DF9}"/>
              </a:ext>
            </a:extLst>
          </p:cNvPr>
          <p:cNvSpPr txBox="1"/>
          <p:nvPr/>
        </p:nvSpPr>
        <p:spPr>
          <a:xfrm>
            <a:off x="2266245" y="1433700"/>
            <a:ext cx="8830842" cy="657359"/>
          </a:xfrm>
          <a:prstGeom prst="rect">
            <a:avLst/>
          </a:prstGeom>
          <a:noFill/>
        </p:spPr>
        <p:txBody>
          <a:bodyPr wrap="square" rtlCol="0">
            <a:spAutoFit/>
          </a:bodyPr>
          <a:lstStyle/>
          <a:p>
            <a:pPr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Nghe tiếng động lạ, cây xấu hổ đã co rúm mình lại.</a:t>
            </a:r>
          </a:p>
        </p:txBody>
      </p:sp>
      <p:sp>
        <p:nvSpPr>
          <p:cNvPr id="6" name="TextBox 5">
            <a:extLst>
              <a:ext uri="{FF2B5EF4-FFF2-40B4-BE49-F238E27FC236}">
                <a16:creationId xmlns:a16="http://schemas.microsoft.com/office/drawing/2014/main" id="{60C0589A-DFC2-402B-AC64-8D0BEC7FCF65}"/>
              </a:ext>
            </a:extLst>
          </p:cNvPr>
          <p:cNvSpPr txBox="1"/>
          <p:nvPr/>
        </p:nvSpPr>
        <p:spPr>
          <a:xfrm>
            <a:off x="4078595" y="3111356"/>
            <a:ext cx="7270812" cy="1943161"/>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cỏ xung quanh xôn xao chuyện một con chim xanh biếc, toàn thân lóng lánh không biết từ đâu bay tới rồi lại vội bay đi ngay.</a:t>
            </a:r>
          </a:p>
        </p:txBody>
      </p:sp>
      <p:pic>
        <p:nvPicPr>
          <p:cNvPr id="8" name="Picture 7">
            <a:extLst>
              <a:ext uri="{FF2B5EF4-FFF2-40B4-BE49-F238E27FC236}">
                <a16:creationId xmlns:a16="http://schemas.microsoft.com/office/drawing/2014/main" id="{037BC5B8-E134-4F5C-95BA-5F12CA0FFA85}"/>
              </a:ext>
            </a:extLst>
          </p:cNvPr>
          <p:cNvPicPr>
            <a:picLocks noChangeAspect="1"/>
          </p:cNvPicPr>
          <p:nvPr/>
        </p:nvPicPr>
        <p:blipFill>
          <a:blip r:embed="rId2"/>
          <a:stretch>
            <a:fillRect/>
          </a:stretch>
        </p:blipFill>
        <p:spPr>
          <a:xfrm>
            <a:off x="1127465" y="3078259"/>
            <a:ext cx="2951130" cy="3015928"/>
          </a:xfrm>
          <a:prstGeom prst="ellipse">
            <a:avLst/>
          </a:prstGeom>
          <a:ln>
            <a:noFill/>
          </a:ln>
          <a:effectLst>
            <a:softEdge rad="112500"/>
          </a:effectLst>
        </p:spPr>
      </p:pic>
    </p:spTree>
    <p:extLst>
      <p:ext uri="{BB962C8B-B14F-4D97-AF65-F5344CB8AC3E}">
        <p14:creationId xmlns:p14="http://schemas.microsoft.com/office/powerpoint/2010/main" val="234322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7BEB-033F-4CDD-A4B0-82998C664838}"/>
              </a:ext>
            </a:extLst>
          </p:cNvPr>
          <p:cNvSpPr txBox="1"/>
          <p:nvPr/>
        </p:nvSpPr>
        <p:spPr>
          <a:xfrm>
            <a:off x="1119255" y="430560"/>
            <a:ext cx="7830228" cy="650499"/>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Cây xấu hổ tiếc nuối điều gì?</a:t>
            </a:r>
          </a:p>
        </p:txBody>
      </p:sp>
      <p:sp>
        <p:nvSpPr>
          <p:cNvPr id="5" name="TextBox 4">
            <a:extLst>
              <a:ext uri="{FF2B5EF4-FFF2-40B4-BE49-F238E27FC236}">
                <a16:creationId xmlns:a16="http://schemas.microsoft.com/office/drawing/2014/main" id="{82373F1B-0A51-4204-A957-4508BBC19786}"/>
              </a:ext>
            </a:extLst>
          </p:cNvPr>
          <p:cNvSpPr txBox="1"/>
          <p:nvPr/>
        </p:nvSpPr>
        <p:spPr>
          <a:xfrm>
            <a:off x="3444536" y="1403478"/>
            <a:ext cx="8053882" cy="1943161"/>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xấu hổ tiếc nuối vì do nhút nhát đã nhắm mắt lại khi nghe tiếng động lạ, không được nhìn thấy con chim xanh xinh đẹp kia.</a:t>
            </a:r>
          </a:p>
        </p:txBody>
      </p:sp>
      <p:pic>
        <p:nvPicPr>
          <p:cNvPr id="6" name="Picture 2">
            <a:extLst>
              <a:ext uri="{FF2B5EF4-FFF2-40B4-BE49-F238E27FC236}">
                <a16:creationId xmlns:a16="http://schemas.microsoft.com/office/drawing/2014/main" id="{85E94C04-58D4-466E-8F0A-E69A916F316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63DA1D-CF08-4F91-8C03-34E213E84088}"/>
              </a:ext>
            </a:extLst>
          </p:cNvPr>
          <p:cNvSpPr txBox="1"/>
          <p:nvPr/>
        </p:nvSpPr>
        <p:spPr>
          <a:xfrm>
            <a:off x="2405850" y="3965864"/>
            <a:ext cx="9676660" cy="523220"/>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 em, để không phải tiếc như vậy, cây xấu hổ nên làm gì?</a:t>
            </a:r>
          </a:p>
        </p:txBody>
      </p:sp>
      <p:pic>
        <p:nvPicPr>
          <p:cNvPr id="8" name="Picture 7">
            <a:extLst>
              <a:ext uri="{FF2B5EF4-FFF2-40B4-BE49-F238E27FC236}">
                <a16:creationId xmlns:a16="http://schemas.microsoft.com/office/drawing/2014/main" id="{F07609D4-8078-4B07-8884-1B619481A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735626" y="4752371"/>
            <a:ext cx="1757837" cy="1789695"/>
          </a:xfrm>
          <a:prstGeom prst="ellipse">
            <a:avLst/>
          </a:prstGeom>
          <a:ln>
            <a:noFill/>
          </a:ln>
          <a:effectLst>
            <a:softEdge rad="112500"/>
          </a:effectLst>
        </p:spPr>
      </p:pic>
      <p:sp>
        <p:nvSpPr>
          <p:cNvPr id="9" name="TextBox 8">
            <a:extLst>
              <a:ext uri="{FF2B5EF4-FFF2-40B4-BE49-F238E27FC236}">
                <a16:creationId xmlns:a16="http://schemas.microsoft.com/office/drawing/2014/main" id="{6855530C-8C96-4C83-AD45-D2E167D9B308}"/>
              </a:ext>
            </a:extLst>
          </p:cNvPr>
          <p:cNvSpPr txBox="1"/>
          <p:nvPr/>
        </p:nvSpPr>
        <p:spPr>
          <a:xfrm>
            <a:off x="905522" y="4868312"/>
            <a:ext cx="6643673"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Cây xấu hổ cần tự tin, mạnh mẽ hơn để không bỏ lỡ những cảnh đẹp.</a:t>
            </a:r>
          </a:p>
        </p:txBody>
      </p:sp>
      <p:pic>
        <p:nvPicPr>
          <p:cNvPr id="10" name="Picture 9">
            <a:extLst>
              <a:ext uri="{FF2B5EF4-FFF2-40B4-BE49-F238E27FC236}">
                <a16:creationId xmlns:a16="http://schemas.microsoft.com/office/drawing/2014/main" id="{C7288ECF-61C4-4CC9-B7E4-0FC3D239EEED}"/>
              </a:ext>
            </a:extLst>
          </p:cNvPr>
          <p:cNvPicPr>
            <a:picLocks noChangeAspect="1"/>
          </p:cNvPicPr>
          <p:nvPr/>
        </p:nvPicPr>
        <p:blipFill>
          <a:blip r:embed="rId6"/>
          <a:stretch>
            <a:fillRect/>
          </a:stretch>
        </p:blipFill>
        <p:spPr>
          <a:xfrm>
            <a:off x="693582" y="1061265"/>
            <a:ext cx="2416031" cy="3015928"/>
          </a:xfrm>
          <a:prstGeom prst="ellipse">
            <a:avLst/>
          </a:prstGeom>
          <a:ln>
            <a:noFill/>
          </a:ln>
          <a:effectLst>
            <a:softEdge rad="112500"/>
          </a:effectLst>
        </p:spPr>
      </p:pic>
    </p:spTree>
    <p:extLst>
      <p:ext uri="{BB962C8B-B14F-4D97-AF65-F5344CB8AC3E}">
        <p14:creationId xmlns:p14="http://schemas.microsoft.com/office/powerpoint/2010/main" val="9081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196BE6-8A4E-4D3B-A11A-B35726E57F00}"/>
              </a:ext>
            </a:extLst>
          </p:cNvPr>
          <p:cNvSpPr txBox="1"/>
          <p:nvPr/>
        </p:nvSpPr>
        <p:spPr>
          <a:xfrm>
            <a:off x="629581" y="237729"/>
            <a:ext cx="10395751" cy="1468864"/>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Câu văn nào cho biết cây xấu hổ rất mong con chim xanh quay trở lại?</a:t>
            </a:r>
          </a:p>
        </p:txBody>
      </p:sp>
      <p:sp>
        <p:nvSpPr>
          <p:cNvPr id="12" name="Rectangle 11">
            <a:extLst>
              <a:ext uri="{FF2B5EF4-FFF2-40B4-BE49-F238E27FC236}">
                <a16:creationId xmlns:a16="http://schemas.microsoft.com/office/drawing/2014/main" id="{06BF9124-10B9-4209-BF4F-01CAB8FD5A2B}"/>
              </a:ext>
            </a:extLst>
          </p:cNvPr>
          <p:cNvSpPr/>
          <p:nvPr/>
        </p:nvSpPr>
        <p:spPr>
          <a:xfrm>
            <a:off x="671011" y="1623694"/>
            <a:ext cx="9340100" cy="3970318"/>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con </a:t>
            </a:r>
            <a:r>
              <a:rPr lang="vi-VN" sz="2400" kern="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 </a:t>
            </a: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bè</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trầm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trồ</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xấu</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hổ</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just" defTabSz="1219170">
              <a:lnSpc>
                <a:spcPct val="150000"/>
              </a:lnSpc>
              <a:buClr>
                <a:srgbClr val="000000"/>
              </a:buClr>
            </a:pP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tiếc</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bao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ấy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quay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trở</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68D21489-2B58-4034-9098-4DF6F4B0B096}"/>
              </a:ext>
            </a:extLst>
          </p:cNvPr>
          <p:cNvPicPr>
            <a:picLocks noChangeAspect="1"/>
          </p:cNvPicPr>
          <p:nvPr/>
        </p:nvPicPr>
        <p:blipFill>
          <a:blip r:embed="rId2"/>
          <a:stretch>
            <a:fillRect/>
          </a:stretch>
        </p:blipFill>
        <p:spPr>
          <a:xfrm flipH="1">
            <a:off x="8888242" y="3613872"/>
            <a:ext cx="2872799" cy="3006399"/>
          </a:xfrm>
          <a:prstGeom prst="ellipse">
            <a:avLst/>
          </a:prstGeom>
          <a:ln>
            <a:noFill/>
          </a:ln>
          <a:effectLst>
            <a:softEdge rad="112500"/>
          </a:effectLst>
        </p:spPr>
      </p:pic>
      <p:cxnSp>
        <p:nvCxnSpPr>
          <p:cNvPr id="3" name="Straight Connector 2">
            <a:extLst>
              <a:ext uri="{FF2B5EF4-FFF2-40B4-BE49-F238E27FC236}">
                <a16:creationId xmlns:a16="http://schemas.microsoft.com/office/drawing/2014/main" id="{01D83AE6-AEB5-4C82-B7C0-66B87BC5114E}"/>
              </a:ext>
            </a:extLst>
          </p:cNvPr>
          <p:cNvCxnSpPr/>
          <p:nvPr/>
        </p:nvCxnSpPr>
        <p:spPr>
          <a:xfrm>
            <a:off x="3512598" y="435893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14F49DDA-9B3C-405A-AB5F-2438EF0DBB6F}"/>
              </a:ext>
            </a:extLst>
          </p:cNvPr>
          <p:cNvCxnSpPr>
            <a:cxnSpLocks/>
          </p:cNvCxnSpPr>
          <p:nvPr/>
        </p:nvCxnSpPr>
        <p:spPr>
          <a:xfrm>
            <a:off x="804909" y="491822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381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E30B742C-2253-471A-B32A-A37207A26F1E}"/>
              </a:ext>
            </a:extLst>
          </p:cNvPr>
          <p:cNvSpPr/>
          <p:nvPr/>
        </p:nvSpPr>
        <p:spPr>
          <a:xfrm>
            <a:off x="7147479" y="6170153"/>
            <a:ext cx="3869709"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531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18" name="PA_图片 2"/>
          <p:cNvPicPr>
            <a:picLocks noChangeAspect="1"/>
          </p:cNvPicPr>
          <p:nvPr>
            <p:custDataLst>
              <p:tags r:id="rId1"/>
            </p:custDataLst>
          </p:nvPr>
        </p:nvPicPr>
        <p:blipFill>
          <a:blip r:embed="rId5"/>
          <a:stretch>
            <a:fillRect/>
          </a:stretch>
        </p:blipFill>
        <p:spPr>
          <a:xfrm>
            <a:off x="2519366" y="1072515"/>
            <a:ext cx="7145337" cy="5748338"/>
          </a:xfrm>
          <a:prstGeom prst="rect">
            <a:avLst/>
          </a:prstGeom>
          <a:noFill/>
          <a:ln w="9525">
            <a:noFill/>
          </a:ln>
        </p:spPr>
      </p:pic>
      <p:sp>
        <p:nvSpPr>
          <p:cNvPr id="5" name="文本框 4"/>
          <p:cNvSpPr txBox="1">
            <a:spLocks noChangeArrowheads="1"/>
          </p:cNvSpPr>
          <p:nvPr/>
        </p:nvSpPr>
        <p:spPr bwMode="auto">
          <a:xfrm>
            <a:off x="3428133" y="2857245"/>
            <a:ext cx="5100408"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DC5D3D"/>
                </a:solidFill>
                <a:effectLst/>
                <a:uLnTx/>
                <a:uFillTx/>
                <a:latin typeface="Arial"/>
                <a:ea typeface="+mn-ea"/>
                <a:cs typeface="+mn-ea"/>
                <a:sym typeface="+mn-lt"/>
              </a:rPr>
              <a:t>Khởi</a:t>
            </a:r>
            <a:r>
              <a:rPr kumimoji="0" lang="en-US" altLang="zh-CN" sz="4400" b="1" i="0" u="none" strike="noStrike" kern="1200" cap="none" spc="0" normalizeH="0" baseline="0" noProof="0" dirty="0">
                <a:ln>
                  <a:noFill/>
                </a:ln>
                <a:solidFill>
                  <a:srgbClr val="DC5D3D"/>
                </a:solidFill>
                <a:effectLst/>
                <a:uLnTx/>
                <a:uFillTx/>
                <a:latin typeface="Arial"/>
                <a:ea typeface="+mn-ea"/>
                <a:cs typeface="+mn-ea"/>
                <a:sym typeface="+mn-lt"/>
              </a:rPr>
              <a:t> </a:t>
            </a:r>
            <a:r>
              <a:rPr kumimoji="0" lang="en-US" altLang="zh-CN" sz="4400" b="1" i="0" u="none" strike="noStrike" kern="1200" cap="none" spc="0" normalizeH="0" baseline="0" noProof="0" dirty="0" err="1">
                <a:ln>
                  <a:noFill/>
                </a:ln>
                <a:solidFill>
                  <a:srgbClr val="DC5D3D"/>
                </a:solidFill>
                <a:effectLst/>
                <a:uLnTx/>
                <a:uFillTx/>
                <a:latin typeface="Arial"/>
                <a:ea typeface="+mn-ea"/>
                <a:cs typeface="+mn-ea"/>
                <a:sym typeface="+mn-lt"/>
              </a:rPr>
              <a:t>động</a:t>
            </a:r>
            <a:endParaRPr kumimoji="0" lang="zh-CN" altLang="en-US" sz="4400" b="1" i="0" u="none" strike="noStrike" kern="1200" cap="none" spc="0" normalizeH="0" baseline="0" noProof="0" dirty="0">
              <a:ln>
                <a:noFill/>
              </a:ln>
              <a:solidFill>
                <a:srgbClr val="DC5D3D"/>
              </a:solidFill>
              <a:effectLst/>
              <a:uLnTx/>
              <a:uFillTx/>
              <a:latin typeface="Arial"/>
              <a:ea typeface="+mn-ea"/>
              <a:cs typeface="+mn-ea"/>
              <a:sym typeface="+mn-lt"/>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7173"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77596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3"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00" y="0"/>
            <a:ext cx="6858000" cy="68580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592932" y="3175038"/>
            <a:ext cx="508690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212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AFA2AEA2-1FBF-4590-9F6F-A547DA150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9115" y="5201392"/>
            <a:ext cx="2112885" cy="1754835"/>
          </a:xfrm>
          <a:prstGeom prst="rect">
            <a:avLst/>
          </a:prstGeom>
        </p:spPr>
      </p:pic>
      <p:pic>
        <p:nvPicPr>
          <p:cNvPr id="30" name="Picture 29">
            <a:extLst>
              <a:ext uri="{FF2B5EF4-FFF2-40B4-BE49-F238E27FC236}">
                <a16:creationId xmlns:a16="http://schemas.microsoft.com/office/drawing/2014/main" id="{654CA2A1-988B-4EAF-A9E2-AA009768527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09504" y="1261743"/>
            <a:ext cx="8319972" cy="661421"/>
          </a:xfrm>
          <a:prstGeom prst="rect">
            <a:avLst/>
          </a:prstGeom>
        </p:spPr>
      </p:pic>
      <p:sp>
        <p:nvSpPr>
          <p:cNvPr id="31" name="TextBox 30">
            <a:extLst>
              <a:ext uri="{FF2B5EF4-FFF2-40B4-BE49-F238E27FC236}">
                <a16:creationId xmlns:a16="http://schemas.microsoft.com/office/drawing/2014/main" id="{B3F1458B-835D-4F5B-B4F8-717E754FB22F}"/>
              </a:ext>
            </a:extLst>
          </p:cNvPr>
          <p:cNvSpPr txBox="1"/>
          <p:nvPr/>
        </p:nvSpPr>
        <p:spPr>
          <a:xfrm>
            <a:off x="1811091" y="125167"/>
            <a:ext cx="7916798" cy="584775"/>
          </a:xfrm>
          <a:prstGeom prst="rect">
            <a:avLst/>
          </a:prstGeom>
          <a:noFill/>
        </p:spPr>
        <p:txBody>
          <a:bodyPr wrap="square" rtlCol="0">
            <a:spAutoFit/>
          </a:bodyPr>
          <a:lstStyle/>
          <a:p>
            <a:pPr algn="just" defTabSz="1219170">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từ ngữ nào sau đây chỉ đặc điểm?</a:t>
            </a:r>
          </a:p>
        </p:txBody>
      </p:sp>
      <p:sp>
        <p:nvSpPr>
          <p:cNvPr id="32" name="Oval 31">
            <a:extLst>
              <a:ext uri="{FF2B5EF4-FFF2-40B4-BE49-F238E27FC236}">
                <a16:creationId xmlns:a16="http://schemas.microsoft.com/office/drawing/2014/main" id="{F18DE826-716A-4F8E-AF40-423992E473D1}"/>
              </a:ext>
            </a:extLst>
          </p:cNvPr>
          <p:cNvSpPr/>
          <p:nvPr/>
        </p:nvSpPr>
        <p:spPr>
          <a:xfrm>
            <a:off x="1677355" y="1260761"/>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Oval 32">
            <a:extLst>
              <a:ext uri="{FF2B5EF4-FFF2-40B4-BE49-F238E27FC236}">
                <a16:creationId xmlns:a16="http://schemas.microsoft.com/office/drawing/2014/main" id="{87FDA23D-561A-4425-BFEC-972BDDD063CB}"/>
              </a:ext>
            </a:extLst>
          </p:cNvPr>
          <p:cNvSpPr/>
          <p:nvPr/>
        </p:nvSpPr>
        <p:spPr>
          <a:xfrm>
            <a:off x="3322323" y="1260761"/>
            <a:ext cx="1614007"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787F5843-96D6-4368-8186-FE01BF446289}"/>
              </a:ext>
            </a:extLst>
          </p:cNvPr>
          <p:cNvSpPr/>
          <p:nvPr/>
        </p:nvSpPr>
        <p:spPr>
          <a:xfrm>
            <a:off x="8315468" y="1217773"/>
            <a:ext cx="152130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AB5A26A-91E1-4E56-B87E-CDD706038C2B}"/>
              </a:ext>
            </a:extLst>
          </p:cNvPr>
          <p:cNvSpPr txBox="1"/>
          <p:nvPr/>
        </p:nvSpPr>
        <p:spPr>
          <a:xfrm>
            <a:off x="1619569" y="2174836"/>
            <a:ext cx="8309907" cy="584775"/>
          </a:xfrm>
          <a:prstGeom prst="rect">
            <a:avLst/>
          </a:prstGeom>
          <a:noFill/>
        </p:spPr>
        <p:txBody>
          <a:bodyPr wrap="square" rtlCol="0">
            <a:spAutoFit/>
          </a:bodyPr>
          <a:lstStyle/>
          <a:p>
            <a:pPr algn="just" defTabSz="1219170">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lời của cây xấu hổ:</a:t>
            </a:r>
          </a:p>
        </p:txBody>
      </p:sp>
      <p:pic>
        <p:nvPicPr>
          <p:cNvPr id="36" name="Picture 35">
            <a:extLst>
              <a:ext uri="{FF2B5EF4-FFF2-40B4-BE49-F238E27FC236}">
                <a16:creationId xmlns:a16="http://schemas.microsoft.com/office/drawing/2014/main" id="{FCE46535-492B-4C65-8FFE-5D402A8A72B9}"/>
              </a:ext>
            </a:extLst>
          </p:cNvPr>
          <p:cNvPicPr>
            <a:picLocks noChangeAspect="1"/>
          </p:cNvPicPr>
          <p:nvPr/>
        </p:nvPicPr>
        <p:blipFill>
          <a:blip r:embed="rId6"/>
          <a:stretch>
            <a:fillRect/>
          </a:stretch>
        </p:blipFill>
        <p:spPr>
          <a:xfrm>
            <a:off x="1978009" y="2605723"/>
            <a:ext cx="4302632" cy="2595669"/>
          </a:xfrm>
          <a:prstGeom prst="rect">
            <a:avLst/>
          </a:prstGeom>
          <a:ln>
            <a:noFill/>
          </a:ln>
          <a:effectLst>
            <a:softEdge rad="112500"/>
          </a:effectLst>
        </p:spPr>
      </p:pic>
      <p:sp>
        <p:nvSpPr>
          <p:cNvPr id="37" name="Speech Bubble: Rectangle with Corners Rounded 36">
            <a:extLst>
              <a:ext uri="{FF2B5EF4-FFF2-40B4-BE49-F238E27FC236}">
                <a16:creationId xmlns:a16="http://schemas.microsoft.com/office/drawing/2014/main" id="{ACED7BB8-7343-4972-917D-96105BB46939}"/>
              </a:ext>
            </a:extLst>
          </p:cNvPr>
          <p:cNvSpPr/>
          <p:nvPr/>
        </p:nvSpPr>
        <p:spPr>
          <a:xfrm>
            <a:off x="6500896" y="2537571"/>
            <a:ext cx="4729355"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Rectangle 37">
            <a:extLst>
              <a:ext uri="{FF2B5EF4-FFF2-40B4-BE49-F238E27FC236}">
                <a16:creationId xmlns:a16="http://schemas.microsoft.com/office/drawing/2014/main" id="{C828AC41-7207-4156-928B-EBB6C5D7A1EA}"/>
              </a:ext>
            </a:extLst>
          </p:cNvPr>
          <p:cNvSpPr/>
          <p:nvPr/>
        </p:nvSpPr>
        <p:spPr>
          <a:xfrm>
            <a:off x="6626338" y="2652209"/>
            <a:ext cx="2680542" cy="584775"/>
          </a:xfrm>
          <a:prstGeom prst="rect">
            <a:avLst/>
          </a:prstGeom>
        </p:spPr>
        <p:txBody>
          <a:bodyPr wrap="none">
            <a:spAutoFit/>
          </a:bodyPr>
          <a:lstStyle/>
          <a:p>
            <a:pPr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Rectangle 38">
            <a:extLst>
              <a:ext uri="{FF2B5EF4-FFF2-40B4-BE49-F238E27FC236}">
                <a16:creationId xmlns:a16="http://schemas.microsoft.com/office/drawing/2014/main" id="{6BE97A90-A6F5-4457-9C01-352A9DD21973}"/>
              </a:ext>
            </a:extLst>
          </p:cNvPr>
          <p:cNvSpPr/>
          <p:nvPr/>
        </p:nvSpPr>
        <p:spPr>
          <a:xfrm>
            <a:off x="6626338" y="2646847"/>
            <a:ext cx="4729355" cy="2554545"/>
          </a:xfrm>
          <a:prstGeom prst="rect">
            <a:avLst/>
          </a:prstGeom>
        </p:spPr>
        <p:txBody>
          <a:bodyPr wrap="square">
            <a:spAutoFit/>
          </a:bodyPr>
          <a:lstStyle/>
          <a:p>
            <a:pPr algn="just"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vì đã quá nhút nhát nên đã nhắm mắt lại, không nhìn thấy con chim xanh xinh đẹp ấy.</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6285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heel(1)">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heel(1)">
                                      <p:cBhvr>
                                        <p:cTn id="21" dur="1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8"/>
                                        </p:tgtEl>
                                        <p:attrNameLst>
                                          <p:attrName>style.visibility</p:attrName>
                                        </p:attrNameLst>
                                      </p:cBhvr>
                                      <p:to>
                                        <p:strVal val="hidden"/>
                                      </p:to>
                                    </p:set>
                                  </p:childTnLst>
                                </p:cTn>
                              </p:par>
                            </p:childTnLst>
                          </p:cTn>
                        </p:par>
                        <p:par>
                          <p:cTn id="48" fill="hold">
                            <p:stCondLst>
                              <p:cond delay="0"/>
                            </p:stCondLst>
                            <p:childTnLst>
                              <p:par>
                                <p:cTn id="49" presetID="22" presetClass="entr" presetSubtype="8"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P spid="35" grpId="0"/>
      <p:bldP spid="37" grpId="0" animBg="1"/>
      <p:bldP spid="38" grpId="0"/>
      <p:bldP spid="38" grpId="1"/>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D8F404-60B4-8544-A42A-54C1B0CE7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29" y="-272404"/>
            <a:ext cx="7528689" cy="5778679"/>
          </a:xfrm>
          <a:prstGeom prst="rect">
            <a:avLst/>
          </a:prstGeom>
        </p:spPr>
      </p:pic>
      <p:sp>
        <p:nvSpPr>
          <p:cNvPr id="5" name="文本框 4">
            <a:extLst>
              <a:ext uri="{FF2B5EF4-FFF2-40B4-BE49-F238E27FC236}">
                <a16:creationId xmlns:a16="http://schemas.microsoft.com/office/drawing/2014/main" id="{4EC7C4FE-109B-F845-8577-A6873A64B796}"/>
              </a:ext>
            </a:extLst>
          </p:cNvPr>
          <p:cNvSpPr txBox="1"/>
          <p:nvPr/>
        </p:nvSpPr>
        <p:spPr>
          <a:xfrm>
            <a:off x="4048730" y="2492343"/>
            <a:ext cx="434285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1" lang="en-US" altLang="zh-CN"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48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1" lang="zh-CN" altLang="en-US" sz="48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10">
            <a:extLst>
              <a:ext uri="{FF2B5EF4-FFF2-40B4-BE49-F238E27FC236}">
                <a16:creationId xmlns:a16="http://schemas.microsoft.com/office/drawing/2014/main" id="{506A324A-BCB1-2349-A8FF-71CC6D9D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513" y="3121820"/>
            <a:ext cx="1754978" cy="1754978"/>
          </a:xfrm>
          <a:prstGeom prst="rect">
            <a:avLst/>
          </a:prstGeom>
        </p:spPr>
      </p:pic>
    </p:spTree>
    <p:extLst>
      <p:ext uri="{BB962C8B-B14F-4D97-AF65-F5344CB8AC3E}">
        <p14:creationId xmlns:p14="http://schemas.microsoft.com/office/powerpoint/2010/main" val="407867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297"/>
            <a:ext cx="12192000" cy="6975297"/>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495" y="-115294"/>
            <a:ext cx="4398505" cy="19821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2324"/>
            <a:ext cx="3419863" cy="1450851"/>
          </a:xfrm>
          <a:prstGeom prst="rect">
            <a:avLst/>
          </a:prstGeom>
        </p:spPr>
      </p:pic>
      <p:sp>
        <p:nvSpPr>
          <p:cNvPr id="8" name="文本框 7"/>
          <p:cNvSpPr txBox="1"/>
          <p:nvPr/>
        </p:nvSpPr>
        <p:spPr>
          <a:xfrm>
            <a:off x="2841320" y="1584812"/>
            <a:ext cx="64652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00" b="1" i="0" u="none" strike="noStrike" kern="1200" cap="none" spc="0" normalizeH="0" noProof="0" dirty="0" smtClean="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7: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altLang="zh-CN" sz="6600" b="1" i="0" u="none" strike="noStrike" kern="1200" cap="none" spc="0" normalizeH="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00" b="1" i="0" u="none" strike="noStrike" kern="1200" cap="none" spc="0" normalizeH="0" noProof="0" dirty="0" err="1">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zh-CN" altLang="en-US" sz="6600" b="1" i="0" u="none" strike="noStrike" kern="1200" cap="none" spc="0" normalizeH="0" baseline="0" noProof="0" dirty="0">
              <a:ln>
                <a:noFill/>
              </a:ln>
              <a:solidFill>
                <a:srgbClr val="40929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4385618" y="6396335"/>
            <a:ext cx="2560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40929A"/>
                </a:solidFill>
                <a:effectLst/>
                <a:uLnTx/>
                <a:uFillTx/>
                <a:latin typeface="方正准圆_GBK" panose="03000509000000000000" pitchFamily="65" charset="-122"/>
                <a:ea typeface="方正准圆_GBK" panose="03000509000000000000" pitchFamily="65" charset="-122"/>
                <a:cs typeface="+mn-cs"/>
              </a:rPr>
              <a:t>Giáo</a:t>
            </a:r>
            <a:r>
              <a:rPr kumimoji="0" lang="en-US" altLang="zh-CN" sz="2400" b="0" i="0" u="none" strike="noStrike" kern="1200" cap="none" spc="0" normalizeH="0" noProof="0" dirty="0">
                <a:ln>
                  <a:noFill/>
                </a:ln>
                <a:solidFill>
                  <a:srgbClr val="40929A"/>
                </a:solidFill>
                <a:effectLst/>
                <a:uLnTx/>
                <a:uFillTx/>
                <a:latin typeface="方正准圆_GBK" panose="03000509000000000000" pitchFamily="65" charset="-122"/>
                <a:ea typeface="方正准圆_GBK" panose="03000509000000000000" pitchFamily="65" charset="-122"/>
                <a:cs typeface="+mn-cs"/>
              </a:rPr>
              <a:t> </a:t>
            </a:r>
            <a:r>
              <a:rPr kumimoji="0" lang="en-US" altLang="zh-CN" sz="2400" b="0" i="0" u="none" strike="noStrike" kern="1200" cap="none" spc="0" normalizeH="0" noProof="0" dirty="0" err="1">
                <a:ln>
                  <a:noFill/>
                </a:ln>
                <a:solidFill>
                  <a:srgbClr val="40929A"/>
                </a:solidFill>
                <a:effectLst/>
                <a:uLnTx/>
                <a:uFillTx/>
                <a:latin typeface="方正准圆_GBK" panose="03000509000000000000" pitchFamily="65" charset="-122"/>
                <a:ea typeface="方正准圆_GBK" panose="03000509000000000000" pitchFamily="65" charset="-122"/>
                <a:cs typeface="+mn-cs"/>
              </a:rPr>
              <a:t>viên</a:t>
            </a:r>
            <a:r>
              <a:rPr kumimoji="0" lang="en-US" altLang="zh-CN" sz="2400" b="0" i="0" u="none" strike="noStrike" kern="1200" cap="none" spc="0" normalizeH="0" noProof="0" dirty="0">
                <a:ln>
                  <a:noFill/>
                </a:ln>
                <a:solidFill>
                  <a:srgbClr val="40929A"/>
                </a:solidFill>
                <a:effectLst/>
                <a:uLnTx/>
                <a:uFillTx/>
                <a:latin typeface="方正准圆_GBK" panose="03000509000000000000" pitchFamily="65" charset="-122"/>
                <a:ea typeface="方正准圆_GBK" panose="03000509000000000000" pitchFamily="65" charset="-122"/>
                <a:cs typeface="+mn-cs"/>
              </a:rPr>
              <a:t>…………</a:t>
            </a:r>
            <a:endParaRPr kumimoji="0" lang="zh-CN" altLang="en-US" sz="2400" b="0" i="0" u="none" strike="noStrike" kern="1200" cap="none" spc="0" normalizeH="0" baseline="0" noProof="0" dirty="0">
              <a:ln>
                <a:noFill/>
              </a:ln>
              <a:solidFill>
                <a:srgbClr val="40929A"/>
              </a:solidFill>
              <a:effectLst/>
              <a:uLnTx/>
              <a:uFillTx/>
              <a:latin typeface="方正准圆_GBK" panose="03000509000000000000" pitchFamily="65" charset="-122"/>
              <a:ea typeface="方正准圆_GBK" panose="03000509000000000000" pitchFamily="65" charset="-122"/>
              <a:cs typeface="+mn-cs"/>
            </a:endParaRPr>
          </a:p>
        </p:txBody>
      </p:sp>
    </p:spTree>
    <p:extLst>
      <p:ext uri="{BB962C8B-B14F-4D97-AF65-F5344CB8AC3E}">
        <p14:creationId xmlns:p14="http://schemas.microsoft.com/office/powerpoint/2010/main" val="25493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E2C111-B2EE-40F8-A9F3-B4AEBC78B28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8542" y="466406"/>
            <a:ext cx="927752" cy="488951"/>
          </a:xfrm>
          <a:prstGeom prst="rect">
            <a:avLst/>
          </a:prstGeom>
        </p:spPr>
      </p:pic>
      <p:sp>
        <p:nvSpPr>
          <p:cNvPr id="8" name="TextBox 7">
            <a:extLst>
              <a:ext uri="{FF2B5EF4-FFF2-40B4-BE49-F238E27FC236}">
                <a16:creationId xmlns:a16="http://schemas.microsoft.com/office/drawing/2014/main" id="{828A683F-82E1-4DEF-AAB8-C999478C6973}"/>
              </a:ext>
            </a:extLst>
          </p:cNvPr>
          <p:cNvSpPr txBox="1"/>
          <p:nvPr/>
        </p:nvSpPr>
        <p:spPr>
          <a:xfrm>
            <a:off x="2281562" y="242449"/>
            <a:ext cx="7946430" cy="730200"/>
          </a:xfrm>
          <a:prstGeom prst="rect">
            <a:avLst/>
          </a:prstGeom>
          <a:noFill/>
        </p:spPr>
        <p:txBody>
          <a:bodyPr wrap="square" rtlCol="0">
            <a:spAutoFit/>
          </a:bodyPr>
          <a:lstStyle/>
          <a:p>
            <a:pPr defTabSz="1219170">
              <a:lnSpc>
                <a:spcPct val="150000"/>
              </a:lnSpc>
              <a:buClr>
                <a:srgbClr val="000000"/>
              </a:buCl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biết gì về loài cây trong tranh?</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3E0EC7C-C6C4-47B3-A669-C2CDFBB2D33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579014" y="2458156"/>
            <a:ext cx="7033971" cy="3455292"/>
          </a:xfrm>
          <a:prstGeom prst="rect">
            <a:avLst/>
          </a:prstGeom>
          <a:solidFill>
            <a:srgbClr val="FFFFFF">
              <a:shade val="85000"/>
            </a:srgbClr>
          </a:solidFill>
          <a:ln w="38100"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E509D79F-3166-4E29-B664-798277668500}"/>
              </a:ext>
            </a:extLst>
          </p:cNvPr>
          <p:cNvSpPr txBox="1"/>
          <p:nvPr/>
        </p:nvSpPr>
        <p:spPr>
          <a:xfrm>
            <a:off x="2281562" y="1085815"/>
            <a:ext cx="7946430"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Dựa vào tên bài đọc và tranh minh họa, em thử đoán xem loài cây này có gì đặc biệt?</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440786" y="112655"/>
            <a:ext cx="4785064"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smtClean="0">
                <a:solidFill>
                  <a:prstClr val="black"/>
                </a:solidFill>
                <a:latin typeface="Arial-Rounded" panose="020B050000000000000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46BD69A6-D922-49CA-8944-19A7E77C6509}"/>
              </a:ext>
            </a:extLst>
          </p:cNvPr>
          <p:cNvSpPr/>
          <p:nvPr/>
        </p:nvSpPr>
        <p:spPr>
          <a:xfrm>
            <a:off x="9907480" y="-45710"/>
            <a:ext cx="2284520"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Đọc</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mẫu</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3" name="Cây xấu hổ_HTS">
            <a:hlinkClick r:id="" action="ppaction://media"/>
            <a:extLst>
              <a:ext uri="{FF2B5EF4-FFF2-40B4-BE49-F238E27FC236}">
                <a16:creationId xmlns:a16="http://schemas.microsoft.com/office/drawing/2014/main" id="{473E2A26-4ED2-44D3-B62A-D09419316B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9531" y="255151"/>
            <a:ext cx="487363" cy="487363"/>
          </a:xfrm>
          <a:prstGeom prst="rect">
            <a:avLst/>
          </a:prstGeom>
        </p:spPr>
      </p:pic>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 presetClass="mediacall" presetSubtype="0" fill="hold" nodeType="withEffect">
                                  <p:stCondLst>
                                    <p:cond delay="0"/>
                                  </p:stCondLst>
                                  <p:childTnLst>
                                    <p:cmd type="call" cmd="playFrom(0.0)">
                                      <p:cBhvr>
                                        <p:cTn id="14" dur="89704"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4135690" y="66435"/>
            <a:ext cx="4279036"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xấu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hổ</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506026" y="949138"/>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dưng, gió ào ào nổi lên. Có tiếng động gì lạ lắm. Những chiếc lá khô lạt xạt lướt trên cỏ. Cây xấu hổ co rúm mình lại.</a:t>
            </a:r>
          </a:p>
          <a:p>
            <a:pPr algn="jus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algn="jus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p>
        </p:txBody>
      </p:sp>
      <p:sp>
        <p:nvSpPr>
          <p:cNvPr id="6" name="Rectangle: Rounded Corners 5">
            <a:extLst>
              <a:ext uri="{FF2B5EF4-FFF2-40B4-BE49-F238E27FC236}">
                <a16:creationId xmlns:a16="http://schemas.microsoft.com/office/drawing/2014/main" id="{38F7A034-306F-4700-866D-28556FA1C685}"/>
              </a:ext>
            </a:extLst>
          </p:cNvPr>
          <p:cNvSpPr/>
          <p:nvPr/>
        </p:nvSpPr>
        <p:spPr>
          <a:xfrm>
            <a:off x="799945" y="6282808"/>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id="{8B831F17-1FA3-4C48-B28F-E5FD89DA6708}"/>
              </a:ext>
            </a:extLst>
          </p:cNvPr>
          <p:cNvSpPr/>
          <p:nvPr/>
        </p:nvSpPr>
        <p:spPr>
          <a:xfrm>
            <a:off x="727587" y="1071716"/>
            <a:ext cx="10493788" cy="2098275"/>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US">
              <a:solidFill>
                <a:prstClr val="black"/>
              </a:solidFill>
            </a:endParaRPr>
          </a:p>
        </p:txBody>
      </p:sp>
      <p:sp>
        <p:nvSpPr>
          <p:cNvPr id="8" name="Rectangle: Rounded Corners 7">
            <a:extLst>
              <a:ext uri="{FF2B5EF4-FFF2-40B4-BE49-F238E27FC236}">
                <a16:creationId xmlns:a16="http://schemas.microsoft.com/office/drawing/2014/main" id="{F20A6EAC-2C91-460A-9585-8FDFDF40DDA8}"/>
              </a:ext>
            </a:extLst>
          </p:cNvPr>
          <p:cNvSpPr/>
          <p:nvPr/>
        </p:nvSpPr>
        <p:spPr>
          <a:xfrm>
            <a:off x="727587" y="3247309"/>
            <a:ext cx="10493788" cy="201318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US">
              <a:solidFill>
                <a:prstClr val="black"/>
              </a:solidFill>
            </a:endParaRPr>
          </a:p>
        </p:txBody>
      </p:sp>
      <p:sp>
        <p:nvSpPr>
          <p:cNvPr id="9" name="Rectangle: Rounded Corners 8">
            <a:extLst>
              <a:ext uri="{FF2B5EF4-FFF2-40B4-BE49-F238E27FC236}">
                <a16:creationId xmlns:a16="http://schemas.microsoft.com/office/drawing/2014/main" id="{45EEF90E-FA57-4EC1-9BAC-D7C319B82AEF}"/>
              </a:ext>
            </a:extLst>
          </p:cNvPr>
          <p:cNvSpPr/>
          <p:nvPr/>
        </p:nvSpPr>
        <p:spPr>
          <a:xfrm>
            <a:off x="799946" y="5355570"/>
            <a:ext cx="10421430" cy="832166"/>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US">
              <a:solidFill>
                <a:prstClr val="black"/>
              </a:solidFill>
            </a:endParaRPr>
          </a:p>
        </p:txBody>
      </p:sp>
      <p:sp>
        <p:nvSpPr>
          <p:cNvPr id="10" name="Oval 9">
            <a:extLst>
              <a:ext uri="{FF2B5EF4-FFF2-40B4-BE49-F238E27FC236}">
                <a16:creationId xmlns:a16="http://schemas.microsoft.com/office/drawing/2014/main" id="{59953249-858A-4842-85E5-4E9C946ACF2D}"/>
              </a:ext>
            </a:extLst>
          </p:cNvPr>
          <p:cNvSpPr/>
          <p:nvPr/>
        </p:nvSpPr>
        <p:spPr>
          <a:xfrm>
            <a:off x="347136" y="9391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id="{B1C11568-3531-4333-8608-9DE82745CC08}"/>
              </a:ext>
            </a:extLst>
          </p:cNvPr>
          <p:cNvSpPr/>
          <p:nvPr/>
        </p:nvSpPr>
        <p:spPr>
          <a:xfrm>
            <a:off x="190942" y="3550838"/>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US" sz="3600" b="1" dirty="0">
                <a:solidFill>
                  <a:prstClr val="white"/>
                </a:solidFill>
                <a:latin typeface="Times New Roman" panose="02020603050405020304" pitchFamily="18" charset="0"/>
                <a:cs typeface="Times New Roman" panose="02020603050405020304" pitchFamily="18" charset="0"/>
              </a:rPr>
              <a:t>2</a:t>
            </a:r>
          </a:p>
        </p:txBody>
      </p:sp>
      <p:sp>
        <p:nvSpPr>
          <p:cNvPr id="12" name="Oval 11">
            <a:extLst>
              <a:ext uri="{FF2B5EF4-FFF2-40B4-BE49-F238E27FC236}">
                <a16:creationId xmlns:a16="http://schemas.microsoft.com/office/drawing/2014/main" id="{7F6D25E2-CAD4-4942-9120-BBAB1A624E83}"/>
              </a:ext>
            </a:extLst>
          </p:cNvPr>
          <p:cNvSpPr/>
          <p:nvPr/>
        </p:nvSpPr>
        <p:spPr>
          <a:xfrm>
            <a:off x="299729" y="565716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13" name="Rectangle: Rounded Corners 12">
            <a:extLst>
              <a:ext uri="{FF2B5EF4-FFF2-40B4-BE49-F238E27FC236}">
                <a16:creationId xmlns:a16="http://schemas.microsoft.com/office/drawing/2014/main" id="{86A946E2-29A8-486B-B992-AB1228D804C7}"/>
              </a:ext>
            </a:extLst>
          </p:cNvPr>
          <p:cNvSpPr/>
          <p:nvPr/>
        </p:nvSpPr>
        <p:spPr>
          <a:xfrm>
            <a:off x="799945" y="6266736"/>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831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uýt</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rầm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5616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1408</Words>
  <Application>Microsoft Office PowerPoint</Application>
  <PresentationFormat>Widescreen</PresentationFormat>
  <Paragraphs>85</Paragraphs>
  <Slides>22</Slides>
  <Notes>11</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22</vt:i4>
      </vt:variant>
    </vt:vector>
  </HeadingPairs>
  <TitlesOfParts>
    <vt:vector size="46" baseType="lpstr">
      <vt:lpstr>微软雅黑</vt:lpstr>
      <vt:lpstr>宋体</vt:lpstr>
      <vt:lpstr>Arial</vt:lpstr>
      <vt:lpstr>Arial Black</vt:lpstr>
      <vt:lpstr>Arial-Rounded</vt:lpstr>
      <vt:lpstr>Calibri</vt:lpstr>
      <vt:lpstr>Calibri Light</vt:lpstr>
      <vt:lpstr>DengXian</vt:lpstr>
      <vt:lpstr>DengXian</vt:lpstr>
      <vt:lpstr>黑体</vt:lpstr>
      <vt:lpstr>Times New Roman</vt:lpstr>
      <vt:lpstr>Wingdings</vt:lpstr>
      <vt:lpstr>思源黑体 CN Bold</vt:lpstr>
      <vt:lpstr>思源黑体 CN Regular</vt:lpstr>
      <vt:lpstr>方正准圆_GBK</vt:lpstr>
      <vt:lpstr>汉仪跳跳体简</vt:lpstr>
      <vt:lpstr>https://www.freeppt7.com</vt:lpstr>
      <vt:lpstr>Office 主题</vt:lpstr>
      <vt:lpstr>3_Office 主题</vt:lpstr>
      <vt:lpstr>1_Office 主题</vt:lpstr>
      <vt:lpstr>2_Office 主题</vt:lpstr>
      <vt:lpstr>2_Office 主题​​</vt:lpstr>
      <vt:lpstr>4_Office 主题</vt:lpstr>
      <vt:lpstr>5_Office 主题</vt:lpstr>
      <vt:lpstr>Chào mừng các con đến với  tiết học Tiếng Việt - Lớp 2 Sách Kết nối tri thức với cuộc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31</cp:revision>
  <dcterms:created xsi:type="dcterms:W3CDTF">2021-07-25T08:29:54Z</dcterms:created>
  <dcterms:modified xsi:type="dcterms:W3CDTF">2024-11-06T16:30:40Z</dcterms:modified>
</cp:coreProperties>
</file>