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4" r:id="rId3"/>
    <p:sldMasterId id="2147483686" r:id="rId4"/>
    <p:sldMasterId id="2147483696" r:id="rId5"/>
    <p:sldMasterId id="2147483705" r:id="rId6"/>
    <p:sldMasterId id="2147483717" r:id="rId7"/>
  </p:sldMasterIdLst>
  <p:notesMasterIdLst>
    <p:notesMasterId r:id="rId21"/>
  </p:notesMasterIdLst>
  <p:sldIdLst>
    <p:sldId id="370" r:id="rId8"/>
    <p:sldId id="361" r:id="rId9"/>
    <p:sldId id="256" r:id="rId10"/>
    <p:sldId id="257" r:id="rId11"/>
    <p:sldId id="262" r:id="rId12"/>
    <p:sldId id="367" r:id="rId13"/>
    <p:sldId id="362" r:id="rId14"/>
    <p:sldId id="363" r:id="rId15"/>
    <p:sldId id="268" r:id="rId16"/>
    <p:sldId id="336" r:id="rId17"/>
    <p:sldId id="261" r:id="rId18"/>
    <p:sldId id="368" r:id="rId19"/>
    <p:sldId id="3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AE4CB-E168-4884-9BAF-D28F61A471C0}"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19EBF-7D27-411A-A822-FBB47A3EF5CD}" type="slidenum">
              <a:rPr lang="en-US" smtClean="0"/>
              <a:t>‹#›</a:t>
            </a:fld>
            <a:endParaRPr lang="en-US"/>
          </a:p>
        </p:txBody>
      </p:sp>
    </p:spTree>
    <p:extLst>
      <p:ext uri="{BB962C8B-B14F-4D97-AF65-F5344CB8AC3E}">
        <p14:creationId xmlns:p14="http://schemas.microsoft.com/office/powerpoint/2010/main" val="46532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9667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527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096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859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0712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9976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2024/11/6</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91727704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02538747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xmlns:a14="http://schemas.microsoft.com/office/drawing/2010/main">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91545976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48575875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06025451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2024/11/6</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93458130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2024/11/6</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409845707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2024/11/6</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8600444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3847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6184259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1176667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59475210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46544158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71340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21683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79971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592463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6444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7133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759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91886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629118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78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28106861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93931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0228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346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09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9857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2024/11/6</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8052623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8092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23656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642874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478653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37311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3854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835525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748071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29826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309175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1006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74466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8776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31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925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786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577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3959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412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50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348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06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3364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15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14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6918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8656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3349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99341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30"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709030" y="0"/>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972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2024/11/6</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9480870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5" name="TextBox 4">
            <a:extLst>
              <a:ext uri="{FF2B5EF4-FFF2-40B4-BE49-F238E27FC236}">
                <a16:creationId xmlns:a16="http://schemas.microsoft.com/office/drawing/2014/main" id="{DB82CBF5-1F8F-4EDF-8AF3-469CCAE7423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957926015"/>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74196"/>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 id="2147483701" r:id="rId4"/>
    <p:sldLayoutId id="2147483702" r:id="rId5"/>
    <p:sldLayoutId id="2147483703" r:id="rId6"/>
    <p:sldLayoutId id="2147483704"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6/11/2024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38359047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6/11/2024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17868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microsoft.com/office/2007/relationships/hdphoto" Target="../media/hdphoto6.wdp"/><Relationship Id="rId5" Type="http://schemas.openxmlformats.org/officeDocument/2006/relationships/image" Target="../media/image30.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6.xml"/><Relationship Id="rId7" Type="http://schemas.openxmlformats.org/officeDocument/2006/relationships/image" Target="../media/image3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6.xml"/><Relationship Id="rId5" Type="http://schemas.openxmlformats.org/officeDocument/2006/relationships/slideLayout" Target="../slideLayouts/slideLayout14.xml"/><Relationship Id="rId4" Type="http://schemas.openxmlformats.org/officeDocument/2006/relationships/tags" Target="../tags/tag7.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jpg"/><Relationship Id="rId1" Type="http://schemas.openxmlformats.org/officeDocument/2006/relationships/slideLayout" Target="../slideLayouts/slideLayout40.xml"/><Relationship Id="rId5" Type="http://schemas.microsoft.com/office/2007/relationships/hdphoto" Target="../media/hdphoto2.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slide" Target="slide5.xml"/><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g"/><Relationship Id="rId11" Type="http://schemas.microsoft.com/office/2007/relationships/hdphoto" Target="../media/hdphoto4.wdp"/><Relationship Id="rId5" Type="http://schemas.openxmlformats.org/officeDocument/2006/relationships/slideLayout" Target="../slideLayouts/slideLayout46.xml"/><Relationship Id="rId15" Type="http://schemas.microsoft.com/office/2007/relationships/hdphoto" Target="../media/hdphoto2.wdp"/><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slide" Target="slide6.xml"/><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jpg"/><Relationship Id="rId11" Type="http://schemas.microsoft.com/office/2007/relationships/hdphoto" Target="../media/hdphoto4.wdp"/><Relationship Id="rId5" Type="http://schemas.openxmlformats.org/officeDocument/2006/relationships/slideLayout" Target="../slideLayouts/slideLayout57.xml"/><Relationship Id="rId15" Type="http://schemas.microsoft.com/office/2007/relationships/hdphoto" Target="../media/hdphoto2.wdp"/><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g"/><Relationship Id="rId11" Type="http://schemas.microsoft.com/office/2007/relationships/hdphoto" Target="../media/hdphoto4.wdp"/><Relationship Id="rId5" Type="http://schemas.openxmlformats.org/officeDocument/2006/relationships/slideLayout" Target="../slideLayouts/slideLayout57.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png"/><Relationship Id="rId1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974"/>
          <a:stretch>
            <a:fillRect/>
          </a:stretch>
        </p:blipFill>
        <p:spPr>
          <a:xfrm>
            <a:off x="794" y="448"/>
            <a:ext cx="12190413" cy="6857107"/>
          </a:xfrm>
          <a:prstGeom prst="rect">
            <a:avLst/>
          </a:prstGeom>
        </p:spPr>
      </p:pic>
      <p:sp>
        <p:nvSpPr>
          <p:cNvPr id="2" name="Title 1"/>
          <p:cNvSpPr>
            <a:spLocks noGrp="1"/>
          </p:cNvSpPr>
          <p:nvPr>
            <p:ph type="ctrTitle"/>
          </p:nvPr>
        </p:nvSpPr>
        <p:spPr>
          <a:xfrm>
            <a:off x="1775520" y="1236265"/>
            <a:ext cx="9001000" cy="1938008"/>
          </a:xfrm>
        </p:spPr>
        <p:txBody>
          <a:bodyPr>
            <a:normAutofit fontScale="90000"/>
          </a:bodyPr>
          <a:lstStyle/>
          <a:p>
            <a:r>
              <a:rPr lang="en-US" sz="4800" b="1" dirty="0">
                <a:solidFill>
                  <a:srgbClr val="0070C0"/>
                </a:solidFill>
                <a:latin typeface="Arial-Rounded" panose="020B0500000000000000" charset="0"/>
                <a:cs typeface="Arial-Rounded" panose="020B0500000000000000" charset="0"/>
                <a:sym typeface="+mn-ea"/>
              </a:rPr>
              <a:t>Chào mừng các con đến với </a:t>
            </a:r>
            <a:br>
              <a:rPr lang="en-US" sz="4800" b="1" dirty="0">
                <a:solidFill>
                  <a:srgbClr val="0070C0"/>
                </a:solidFill>
                <a:latin typeface="Arial-Rounded" panose="020B0500000000000000" charset="0"/>
                <a:cs typeface="Arial-Rounded" panose="020B0500000000000000" charset="0"/>
                <a:sym typeface="+mn-ea"/>
              </a:rPr>
            </a:br>
            <a:r>
              <a:rPr lang="vi-VN" sz="4800" b="1" dirty="0">
                <a:solidFill>
                  <a:srgbClr val="0070C0"/>
                </a:solidFill>
                <a:latin typeface="Arial-Rounded" panose="020B0500000000000000" charset="0"/>
                <a:cs typeface="Arial-Rounded" panose="020B0500000000000000" charset="0"/>
                <a:sym typeface="+mn-ea"/>
              </a:rPr>
              <a:t>tiết</a:t>
            </a:r>
            <a:r>
              <a:rPr lang="en-US" sz="4800" b="1" dirty="0">
                <a:solidFill>
                  <a:srgbClr val="0070C0"/>
                </a:solidFill>
                <a:latin typeface="Arial-Rounded" panose="020B0500000000000000" charset="0"/>
                <a:cs typeface="Arial-Rounded" panose="020B0500000000000000" charset="0"/>
                <a:sym typeface="+mn-ea"/>
              </a:rPr>
              <a:t> học</a:t>
            </a:r>
            <a:r>
              <a:rPr lang="en-US" altLang="vi-VN" sz="4800" b="1" dirty="0">
                <a:solidFill>
                  <a:srgbClr val="0070C0"/>
                </a:solidFill>
                <a:latin typeface="Arial-Rounded" panose="020B0500000000000000" charset="0"/>
                <a:cs typeface="Arial-Rounded" panose="020B0500000000000000" charset="0"/>
                <a:sym typeface="+mn-ea"/>
              </a:rPr>
              <a:t> </a:t>
            </a:r>
            <a:r>
              <a:rPr lang="en-US" altLang="vi-VN" sz="4800" b="1" dirty="0" smtClean="0">
                <a:solidFill>
                  <a:srgbClr val="0070C0"/>
                </a:solidFill>
                <a:latin typeface="Arial-Rounded" panose="020B0500000000000000" charset="0"/>
                <a:cs typeface="Arial-Rounded" panose="020B0500000000000000" charset="0"/>
                <a:sym typeface="+mn-ea"/>
              </a:rPr>
              <a:t>Tiếng Việt </a:t>
            </a:r>
            <a:r>
              <a:rPr lang="en-US" altLang="vi-VN" sz="4800" b="1" dirty="0">
                <a:solidFill>
                  <a:srgbClr val="0070C0"/>
                </a:solidFill>
                <a:latin typeface="Arial-Rounded" panose="020B0500000000000000" charset="0"/>
                <a:cs typeface="Arial-Rounded" panose="020B0500000000000000" charset="0"/>
                <a:sym typeface="+mn-ea"/>
              </a:rPr>
              <a:t>- Lớp </a:t>
            </a:r>
            <a:r>
              <a:rPr lang="en-US" altLang="vi-VN" sz="4800" b="1" dirty="0" smtClean="0">
                <a:solidFill>
                  <a:srgbClr val="0070C0"/>
                </a:solidFill>
                <a:latin typeface="Arial-Rounded" panose="020B0500000000000000" charset="0"/>
                <a:cs typeface="Arial-Rounded" panose="020B0500000000000000" charset="0"/>
                <a:sym typeface="+mn-ea"/>
              </a:rPr>
              <a:t>2</a:t>
            </a:r>
            <a:br>
              <a:rPr lang="en-US" altLang="vi-VN" sz="4800" b="1" dirty="0" smtClean="0">
                <a:solidFill>
                  <a:srgbClr val="0070C0"/>
                </a:solidFill>
                <a:latin typeface="Arial-Rounded" panose="020B0500000000000000" charset="0"/>
                <a:cs typeface="Arial-Rounded" panose="020B0500000000000000" charset="0"/>
                <a:sym typeface="+mn-ea"/>
              </a:rPr>
            </a:br>
            <a:r>
              <a:rPr lang="en-US" altLang="vi-VN" sz="4800" b="1" dirty="0" smtClean="0">
                <a:solidFill>
                  <a:srgbClr val="0070C0"/>
                </a:solidFill>
                <a:latin typeface="Arial-Rounded" panose="020B0500000000000000" charset="0"/>
                <a:cs typeface="Arial-Rounded" panose="020B0500000000000000" charset="0"/>
                <a:sym typeface="+mn-ea"/>
              </a:rPr>
              <a:t>Sách Kết nối tri thức với cuộc sống</a:t>
            </a:r>
            <a:endParaRPr lang="en-US" altLang="vi-VN" sz="4800" b="1" dirty="0">
              <a:solidFill>
                <a:srgbClr val="0070C0"/>
              </a:solidFill>
              <a:latin typeface="Arial-Rounded" panose="020B0500000000000000" charset="0"/>
              <a:cs typeface="Arial-Rounded" panose="020B0500000000000000" charset="0"/>
              <a:sym typeface="+mn-ea"/>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939392" y="3345470"/>
            <a:ext cx="2313215" cy="3331027"/>
          </a:xfrm>
          <a:prstGeom prst="rect">
            <a:avLst/>
          </a:prstGeom>
        </p:spPr>
      </p:pic>
    </p:spTree>
    <p:extLst>
      <p:ext uri="{BB962C8B-B14F-4D97-AF65-F5344CB8AC3E}">
        <p14:creationId xmlns:p14="http://schemas.microsoft.com/office/powerpoint/2010/main" val="381905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62FD2F-1146-4E0B-A9D1-3D7FF4EA25FE}"/>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513514" y="828231"/>
            <a:ext cx="504674" cy="504674"/>
          </a:xfrm>
          <a:prstGeom prst="rect">
            <a:avLst/>
          </a:prstGeom>
        </p:spPr>
      </p:pic>
      <p:sp>
        <p:nvSpPr>
          <p:cNvPr id="11" name="TextBox 10">
            <a:extLst>
              <a:ext uri="{FF2B5EF4-FFF2-40B4-BE49-F238E27FC236}">
                <a16:creationId xmlns:a16="http://schemas.microsoft.com/office/drawing/2014/main" id="{F0D08842-FDE5-42D3-AFEF-1E52DC791332}"/>
              </a:ext>
            </a:extLst>
          </p:cNvPr>
          <p:cNvSpPr txBox="1"/>
          <p:nvPr/>
        </p:nvSpPr>
        <p:spPr>
          <a:xfrm>
            <a:off x="2018188" y="735051"/>
            <a:ext cx="9540537" cy="730200"/>
          </a:xfrm>
          <a:prstGeom prst="rect">
            <a:avLst/>
          </a:prstGeom>
          <a:noFill/>
        </p:spPr>
        <p:txBody>
          <a:bodyPr wrap="square" rtlCol="0">
            <a:spAutoFit/>
          </a:bodyPr>
          <a:lstStyle/>
          <a:p>
            <a:pPr algn="just">
              <a:lnSpc>
                <a:spcPct val="150000"/>
              </a:lnSpc>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 tên riêng nào dưới đây được viết đúng.</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90ADC4FE-608B-41B2-8D77-6E5D195982E6}"/>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865607" y="1591621"/>
            <a:ext cx="5244353" cy="1672814"/>
          </a:xfrm>
          <a:prstGeom prst="rect">
            <a:avLst/>
          </a:prstGeom>
        </p:spPr>
      </p:pic>
      <p:sp>
        <p:nvSpPr>
          <p:cNvPr id="13" name="Oval 12">
            <a:extLst>
              <a:ext uri="{FF2B5EF4-FFF2-40B4-BE49-F238E27FC236}">
                <a16:creationId xmlns:a16="http://schemas.microsoft.com/office/drawing/2014/main" id="{A0A094EE-0C04-44A1-B499-E691A62A8BEF}"/>
              </a:ext>
            </a:extLst>
          </p:cNvPr>
          <p:cNvSpPr/>
          <p:nvPr/>
        </p:nvSpPr>
        <p:spPr>
          <a:xfrm>
            <a:off x="1825416" y="1565852"/>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a:extLst>
              <a:ext uri="{FF2B5EF4-FFF2-40B4-BE49-F238E27FC236}">
                <a16:creationId xmlns:a16="http://schemas.microsoft.com/office/drawing/2014/main" id="{C81E234D-705D-49AE-98AE-477486714D48}"/>
              </a:ext>
            </a:extLst>
          </p:cNvPr>
          <p:cNvSpPr/>
          <p:nvPr/>
        </p:nvSpPr>
        <p:spPr>
          <a:xfrm>
            <a:off x="5462620" y="1591621"/>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a:extLst>
              <a:ext uri="{FF2B5EF4-FFF2-40B4-BE49-F238E27FC236}">
                <a16:creationId xmlns:a16="http://schemas.microsoft.com/office/drawing/2014/main" id="{FE39FC70-10BC-4AB9-9F14-D71D9F474F0F}"/>
              </a:ext>
            </a:extLst>
          </p:cNvPr>
          <p:cNvSpPr/>
          <p:nvPr/>
        </p:nvSpPr>
        <p:spPr>
          <a:xfrm>
            <a:off x="3623922" y="2489820"/>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60BBC7D1-5571-4DA1-A1B2-9A3892E21932}"/>
              </a:ext>
            </a:extLst>
          </p:cNvPr>
          <p:cNvSpPr/>
          <p:nvPr/>
        </p:nvSpPr>
        <p:spPr>
          <a:xfrm>
            <a:off x="5442524" y="2428028"/>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3A5D1B1C-65F8-4DA8-BDA9-3934A2F4888E}"/>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32178" r="34294" b="53694"/>
          <a:stretch/>
        </p:blipFill>
        <p:spPr>
          <a:xfrm>
            <a:off x="3553138" y="1586178"/>
            <a:ext cx="1758316" cy="774615"/>
          </a:xfrm>
          <a:prstGeom prst="rect">
            <a:avLst/>
          </a:prstGeom>
        </p:spPr>
      </p:pic>
      <p:pic>
        <p:nvPicPr>
          <p:cNvPr id="26" name="Picture 25">
            <a:extLst>
              <a:ext uri="{FF2B5EF4-FFF2-40B4-BE49-F238E27FC236}">
                <a16:creationId xmlns:a16="http://schemas.microsoft.com/office/drawing/2014/main" id="{7C79D4BC-21CB-476C-B8B5-DC4EC65A3949}"/>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t="50000" r="70704"/>
          <a:stretch/>
        </p:blipFill>
        <p:spPr>
          <a:xfrm>
            <a:off x="1885702" y="2428027"/>
            <a:ext cx="1536365" cy="836407"/>
          </a:xfrm>
          <a:prstGeom prst="rect">
            <a:avLst/>
          </a:prstGeom>
        </p:spPr>
      </p:pic>
      <p:sp>
        <p:nvSpPr>
          <p:cNvPr id="27" name="Arrow: Right 26">
            <a:extLst>
              <a:ext uri="{FF2B5EF4-FFF2-40B4-BE49-F238E27FC236}">
                <a16:creationId xmlns:a16="http://schemas.microsoft.com/office/drawing/2014/main" id="{86D17D95-0675-46E0-A787-8765F80E87EF}"/>
              </a:ext>
            </a:extLst>
          </p:cNvPr>
          <p:cNvSpPr/>
          <p:nvPr/>
        </p:nvSpPr>
        <p:spPr>
          <a:xfrm>
            <a:off x="4171962" y="3702003"/>
            <a:ext cx="589517" cy="3556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Arrow: Right 27">
            <a:extLst>
              <a:ext uri="{FF2B5EF4-FFF2-40B4-BE49-F238E27FC236}">
                <a16:creationId xmlns:a16="http://schemas.microsoft.com/office/drawing/2014/main" id="{5F96046A-7B81-421C-9423-24220D903156}"/>
              </a:ext>
            </a:extLst>
          </p:cNvPr>
          <p:cNvSpPr/>
          <p:nvPr/>
        </p:nvSpPr>
        <p:spPr>
          <a:xfrm>
            <a:off x="4171962" y="4778123"/>
            <a:ext cx="589517" cy="2200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5C98D892-3670-4D07-965F-9209279398AA}"/>
              </a:ext>
            </a:extLst>
          </p:cNvPr>
          <p:cNvSpPr txBox="1"/>
          <p:nvPr/>
        </p:nvSpPr>
        <p:spPr>
          <a:xfrm>
            <a:off x="4908011" y="3473957"/>
            <a:ext cx="1594774" cy="730200"/>
          </a:xfrm>
          <a:prstGeom prst="rect">
            <a:avLst/>
          </a:prstGeom>
          <a:noFill/>
        </p:spPr>
        <p:txBody>
          <a:bodyPr wrap="square" rtlCol="0">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Minh</a:t>
            </a:r>
          </a:p>
        </p:txBody>
      </p:sp>
      <p:sp>
        <p:nvSpPr>
          <p:cNvPr id="30" name="TextBox 29">
            <a:extLst>
              <a:ext uri="{FF2B5EF4-FFF2-40B4-BE49-F238E27FC236}">
                <a16:creationId xmlns:a16="http://schemas.microsoft.com/office/drawing/2014/main" id="{CB1B1E9E-B6B5-4F8F-A6A1-176795530D4B}"/>
              </a:ext>
            </a:extLst>
          </p:cNvPr>
          <p:cNvSpPr txBox="1"/>
          <p:nvPr/>
        </p:nvSpPr>
        <p:spPr>
          <a:xfrm>
            <a:off x="4908011" y="4472112"/>
            <a:ext cx="1594774" cy="730200"/>
          </a:xfrm>
          <a:prstGeom prst="rect">
            <a:avLst/>
          </a:prstGeom>
          <a:noFill/>
        </p:spPr>
        <p:txBody>
          <a:bodyPr wrap="square" rtlCol="0">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Thùy</a:t>
            </a:r>
          </a:p>
        </p:txBody>
      </p:sp>
    </p:spTree>
    <p:extLst>
      <p:ext uri="{BB962C8B-B14F-4D97-AF65-F5344CB8AC3E}">
        <p14:creationId xmlns:p14="http://schemas.microsoft.com/office/powerpoint/2010/main" val="1728600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heel(1)">
                                      <p:cBhvr>
                                        <p:cTn id="40" dur="2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59259E-6 -2.09877E-6 L -0.15023 0.36204 " pathEditMode="relative" rAng="0" ptsTypes="AA">
                                      <p:cBhvr>
                                        <p:cTn id="44" dur="2000" fill="hold"/>
                                        <p:tgtEl>
                                          <p:spTgt spid="25"/>
                                        </p:tgtEl>
                                        <p:attrNameLst>
                                          <p:attrName>ppt_x</p:attrName>
                                          <p:attrName>ppt_y</p:attrName>
                                        </p:attrNameLst>
                                      </p:cBhvr>
                                      <p:rCtr x="-7523" y="18086"/>
                                    </p:animMotion>
                                  </p:childTnLst>
                                </p:cTn>
                              </p:par>
                              <p:par>
                                <p:cTn id="45" presetID="42" presetClass="path" presetSubtype="0" accel="50000" decel="50000" fill="hold" nodeType="withEffect">
                                  <p:stCondLst>
                                    <p:cond delay="0"/>
                                  </p:stCondLst>
                                  <p:childTnLst>
                                    <p:animMotion origin="layout" path="M 3.33333E-6 3.45679E-6 L 0.11203 0.36821 " pathEditMode="relative" rAng="0" ptsTypes="AA">
                                      <p:cBhvr>
                                        <p:cTn id="46" dur="2000" fill="hold"/>
                                        <p:tgtEl>
                                          <p:spTgt spid="26"/>
                                        </p:tgtEl>
                                        <p:attrNameLst>
                                          <p:attrName>ppt_x</p:attrName>
                                          <p:attrName>ppt_y</p:attrName>
                                        </p:attrNameLst>
                                      </p:cBhvr>
                                      <p:rCtr x="5602" y="18395"/>
                                    </p:animMotion>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24" grpId="0" animBg="1"/>
      <p:bldP spid="27" grpId="0" animBg="1"/>
      <p:bldP spid="28" grpId="0" animBg="1"/>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8391E23-8883-4420-A47D-2B9FE3A43BC7}"/>
              </a:ext>
            </a:extLst>
          </p:cNvPr>
          <p:cNvSpPr txBox="1"/>
          <p:nvPr/>
        </p:nvSpPr>
        <p:spPr>
          <a:xfrm>
            <a:off x="1747553" y="709632"/>
            <a:ext cx="9728175" cy="1077218"/>
          </a:xfrm>
          <a:prstGeom prst="rect">
            <a:avLst/>
          </a:prstGeom>
          <a:noFill/>
        </p:spPr>
        <p:txBody>
          <a:bodyPr wrap="square" rtlCol="0">
            <a:spAutoFit/>
          </a:bodyPr>
          <a:lstStyle/>
          <a:p>
            <a:pPr algn="just"/>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Sắp xếp tên của các bạn học sinh dưới đây theo thứ tự trong bảng chữ cái.</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B65459F5-1A4D-42E5-B7B6-BF360D72B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89" y="893964"/>
            <a:ext cx="562967" cy="562967"/>
          </a:xfrm>
          <a:prstGeom prst="rect">
            <a:avLst/>
          </a:prstGeom>
        </p:spPr>
      </p:pic>
      <p:grpSp>
        <p:nvGrpSpPr>
          <p:cNvPr id="18" name="Group 17">
            <a:extLst>
              <a:ext uri="{FF2B5EF4-FFF2-40B4-BE49-F238E27FC236}">
                <a16:creationId xmlns:a16="http://schemas.microsoft.com/office/drawing/2014/main" id="{13BA12CE-1AD5-4985-B3D4-CBD044819FD8}"/>
              </a:ext>
            </a:extLst>
          </p:cNvPr>
          <p:cNvGrpSpPr/>
          <p:nvPr/>
        </p:nvGrpSpPr>
        <p:grpSpPr>
          <a:xfrm>
            <a:off x="937905" y="1789440"/>
            <a:ext cx="5311567" cy="730200"/>
            <a:chOff x="-1012030" y="1773541"/>
            <a:chExt cx="8236535" cy="730200"/>
          </a:xfrm>
        </p:grpSpPr>
        <p:sp>
          <p:nvSpPr>
            <p:cNvPr id="19" name="Rectangle 18">
              <a:extLst>
                <a:ext uri="{FF2B5EF4-FFF2-40B4-BE49-F238E27FC236}">
                  <a16:creationId xmlns:a16="http://schemas.microsoft.com/office/drawing/2014/main" id="{8B78F2FE-CEA0-42C8-B3A6-DC04A73967D5}"/>
                </a:ext>
              </a:extLst>
            </p:cNvPr>
            <p:cNvSpPr/>
            <p:nvPr/>
          </p:nvSpPr>
          <p:spPr>
            <a:xfrm>
              <a:off x="568137" y="1941279"/>
              <a:ext cx="5459323" cy="531208"/>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A1284CD7-56B8-4D6D-9861-4C5EA92F3CED}"/>
                </a:ext>
              </a:extLst>
            </p:cNvPr>
            <p:cNvSpPr txBox="1"/>
            <p:nvPr/>
          </p:nvSpPr>
          <p:spPr>
            <a:xfrm>
              <a:off x="-1012030" y="1773541"/>
              <a:ext cx="8236535"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Nguyễn Ngọc Anh</a:t>
              </a:r>
            </a:p>
          </p:txBody>
        </p:sp>
      </p:grpSp>
      <p:grpSp>
        <p:nvGrpSpPr>
          <p:cNvPr id="21" name="Group 20">
            <a:extLst>
              <a:ext uri="{FF2B5EF4-FFF2-40B4-BE49-F238E27FC236}">
                <a16:creationId xmlns:a16="http://schemas.microsoft.com/office/drawing/2014/main" id="{BAE99CF5-47DA-4CA4-8A71-C89FC4FC368D}"/>
              </a:ext>
            </a:extLst>
          </p:cNvPr>
          <p:cNvGrpSpPr/>
          <p:nvPr/>
        </p:nvGrpSpPr>
        <p:grpSpPr>
          <a:xfrm>
            <a:off x="1468928" y="2277405"/>
            <a:ext cx="4292553" cy="730200"/>
            <a:chOff x="-188582" y="1662368"/>
            <a:chExt cx="6656370" cy="730200"/>
          </a:xfrm>
        </p:grpSpPr>
        <p:sp>
          <p:nvSpPr>
            <p:cNvPr id="22" name="Rectangle 21">
              <a:extLst>
                <a:ext uri="{FF2B5EF4-FFF2-40B4-BE49-F238E27FC236}">
                  <a16:creationId xmlns:a16="http://schemas.microsoft.com/office/drawing/2014/main" id="{3A17CAEC-60AD-48CE-B9E6-9F35101CCEE0}"/>
                </a:ext>
              </a:extLst>
            </p:cNvPr>
            <p:cNvSpPr/>
            <p:nvPr/>
          </p:nvSpPr>
          <p:spPr>
            <a:xfrm>
              <a:off x="568135" y="1941279"/>
              <a:ext cx="5459325"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E0FB65C2-43F0-4156-A565-7324C1280A15}"/>
                </a:ext>
              </a:extLst>
            </p:cNvPr>
            <p:cNvSpPr txBox="1"/>
            <p:nvPr/>
          </p:nvSpPr>
          <p:spPr>
            <a:xfrm>
              <a:off x="-188582" y="1662368"/>
              <a:ext cx="6656370"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Nguyễn Mạnh Vũ</a:t>
              </a:r>
            </a:p>
          </p:txBody>
        </p:sp>
      </p:grpSp>
      <p:grpSp>
        <p:nvGrpSpPr>
          <p:cNvPr id="31" name="Group 30">
            <a:extLst>
              <a:ext uri="{FF2B5EF4-FFF2-40B4-BE49-F238E27FC236}">
                <a16:creationId xmlns:a16="http://schemas.microsoft.com/office/drawing/2014/main" id="{0F987FD3-08ED-482B-B0B9-32F46D9115E8}"/>
              </a:ext>
            </a:extLst>
          </p:cNvPr>
          <p:cNvGrpSpPr/>
          <p:nvPr/>
        </p:nvGrpSpPr>
        <p:grpSpPr>
          <a:xfrm>
            <a:off x="672776" y="2889464"/>
            <a:ext cx="5429302" cy="730200"/>
            <a:chOff x="-1423157" y="1675289"/>
            <a:chExt cx="8419104" cy="730200"/>
          </a:xfrm>
        </p:grpSpPr>
        <p:sp>
          <p:nvSpPr>
            <p:cNvPr id="32" name="Rectangle 31">
              <a:extLst>
                <a:ext uri="{FF2B5EF4-FFF2-40B4-BE49-F238E27FC236}">
                  <a16:creationId xmlns:a16="http://schemas.microsoft.com/office/drawing/2014/main" id="{3F776CCE-E059-47CF-9FC0-AC94BC175137}"/>
                </a:ext>
              </a:extLst>
            </p:cNvPr>
            <p:cNvSpPr/>
            <p:nvPr/>
          </p:nvSpPr>
          <p:spPr>
            <a:xfrm>
              <a:off x="568135" y="1941279"/>
              <a:ext cx="5459328"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Box 32">
              <a:extLst>
                <a:ext uri="{FF2B5EF4-FFF2-40B4-BE49-F238E27FC236}">
                  <a16:creationId xmlns:a16="http://schemas.microsoft.com/office/drawing/2014/main" id="{60D41B07-B9B2-4B82-9D71-BE8E0537F2F5}"/>
                </a:ext>
              </a:extLst>
            </p:cNvPr>
            <p:cNvSpPr txBox="1"/>
            <p:nvPr/>
          </p:nvSpPr>
          <p:spPr>
            <a:xfrm>
              <a:off x="-1423157" y="1675289"/>
              <a:ext cx="8419104"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Phạm Hồng Đào</a:t>
              </a:r>
            </a:p>
          </p:txBody>
        </p:sp>
      </p:grpSp>
      <p:grpSp>
        <p:nvGrpSpPr>
          <p:cNvPr id="34" name="Group 33">
            <a:extLst>
              <a:ext uri="{FF2B5EF4-FFF2-40B4-BE49-F238E27FC236}">
                <a16:creationId xmlns:a16="http://schemas.microsoft.com/office/drawing/2014/main" id="{49B32252-9A3F-4300-B178-F998E5B8699A}"/>
              </a:ext>
            </a:extLst>
          </p:cNvPr>
          <p:cNvGrpSpPr/>
          <p:nvPr/>
        </p:nvGrpSpPr>
        <p:grpSpPr>
          <a:xfrm>
            <a:off x="1652763" y="3506064"/>
            <a:ext cx="3937855" cy="730200"/>
            <a:chOff x="96490" y="1692751"/>
            <a:chExt cx="6106349" cy="730200"/>
          </a:xfrm>
        </p:grpSpPr>
        <p:sp>
          <p:nvSpPr>
            <p:cNvPr id="35" name="Rectangle 34">
              <a:extLst>
                <a:ext uri="{FF2B5EF4-FFF2-40B4-BE49-F238E27FC236}">
                  <a16:creationId xmlns:a16="http://schemas.microsoft.com/office/drawing/2014/main" id="{4EE5FC13-DE1A-46AF-BE83-46438AD0621D}"/>
                </a:ext>
              </a:extLst>
            </p:cNvPr>
            <p:cNvSpPr/>
            <p:nvPr/>
          </p:nvSpPr>
          <p:spPr>
            <a:xfrm>
              <a:off x="568135" y="1941279"/>
              <a:ext cx="5459330"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D28FBD0D-F6DA-4125-87BE-E70C717C5C32}"/>
                </a:ext>
              </a:extLst>
            </p:cNvPr>
            <p:cNvSpPr txBox="1"/>
            <p:nvPr/>
          </p:nvSpPr>
          <p:spPr>
            <a:xfrm>
              <a:off x="96490" y="1692751"/>
              <a:ext cx="6106349"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Hoàng Văn Cường</a:t>
              </a:r>
            </a:p>
          </p:txBody>
        </p:sp>
      </p:grpSp>
      <p:grpSp>
        <p:nvGrpSpPr>
          <p:cNvPr id="37" name="Group 36">
            <a:extLst>
              <a:ext uri="{FF2B5EF4-FFF2-40B4-BE49-F238E27FC236}">
                <a16:creationId xmlns:a16="http://schemas.microsoft.com/office/drawing/2014/main" id="{1107F7D4-2323-4FCB-AA3A-3A46C61C7FE8}"/>
              </a:ext>
            </a:extLst>
          </p:cNvPr>
          <p:cNvGrpSpPr/>
          <p:nvPr/>
        </p:nvGrpSpPr>
        <p:grpSpPr>
          <a:xfrm>
            <a:off x="1487969" y="4112274"/>
            <a:ext cx="3989554" cy="730200"/>
            <a:chOff x="-159051" y="1699823"/>
            <a:chExt cx="6186517" cy="730200"/>
          </a:xfrm>
        </p:grpSpPr>
        <p:sp>
          <p:nvSpPr>
            <p:cNvPr id="38" name="Rectangle 37">
              <a:extLst>
                <a:ext uri="{FF2B5EF4-FFF2-40B4-BE49-F238E27FC236}">
                  <a16:creationId xmlns:a16="http://schemas.microsoft.com/office/drawing/2014/main" id="{90DDC93F-3769-4893-92D9-A049FFD19057}"/>
                </a:ext>
              </a:extLst>
            </p:cNvPr>
            <p:cNvSpPr/>
            <p:nvPr/>
          </p:nvSpPr>
          <p:spPr>
            <a:xfrm>
              <a:off x="568135" y="1941279"/>
              <a:ext cx="5459331"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896EB850-40F8-4344-8A33-0C21E03134E2}"/>
                </a:ext>
              </a:extLst>
            </p:cNvPr>
            <p:cNvSpPr txBox="1"/>
            <p:nvPr/>
          </p:nvSpPr>
          <p:spPr>
            <a:xfrm>
              <a:off x="-159051" y="1699823"/>
              <a:ext cx="4605811" cy="730200"/>
            </a:xfrm>
            <a:prstGeom prst="rect">
              <a:avLst/>
            </a:prstGeom>
            <a:noFill/>
          </p:spPr>
          <p:txBody>
            <a:bodyPr wrap="square" rtlCol="0">
              <a:spAutoFit/>
            </a:bodyPr>
            <a:lstStyle/>
            <a:p>
              <a:pPr algn="ctr">
                <a:lnSpc>
                  <a:spcPct val="150000"/>
                </a:lnSpc>
              </a:pPr>
              <a:r>
                <a:rPr lang="vi-VN"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Lê Gia Huy</a:t>
              </a:r>
            </a:p>
          </p:txBody>
        </p:sp>
      </p:grpSp>
      <p:cxnSp>
        <p:nvCxnSpPr>
          <p:cNvPr id="40" name="Straight Connector 39">
            <a:extLst>
              <a:ext uri="{FF2B5EF4-FFF2-40B4-BE49-F238E27FC236}">
                <a16:creationId xmlns:a16="http://schemas.microsoft.com/office/drawing/2014/main" id="{3DC0BAAA-BABC-47BB-8275-381883DDD279}"/>
              </a:ext>
            </a:extLst>
          </p:cNvPr>
          <p:cNvCxnSpPr>
            <a:cxnSpLocks/>
          </p:cNvCxnSpPr>
          <p:nvPr/>
        </p:nvCxnSpPr>
        <p:spPr>
          <a:xfrm>
            <a:off x="4458159" y="2403147"/>
            <a:ext cx="75303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 name="Straight Connector 40">
            <a:extLst>
              <a:ext uri="{FF2B5EF4-FFF2-40B4-BE49-F238E27FC236}">
                <a16:creationId xmlns:a16="http://schemas.microsoft.com/office/drawing/2014/main" id="{CD9B3396-6A48-4268-9CF1-22851985712D}"/>
              </a:ext>
            </a:extLst>
          </p:cNvPr>
          <p:cNvCxnSpPr>
            <a:cxnSpLocks/>
          </p:cNvCxnSpPr>
          <p:nvPr/>
        </p:nvCxnSpPr>
        <p:spPr>
          <a:xfrm>
            <a:off x="4794631" y="2913489"/>
            <a:ext cx="342266"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3540BC88-DAF2-4072-AD5D-58D9F215AF99}"/>
              </a:ext>
            </a:extLst>
          </p:cNvPr>
          <p:cNvCxnSpPr>
            <a:cxnSpLocks/>
          </p:cNvCxnSpPr>
          <p:nvPr/>
        </p:nvCxnSpPr>
        <p:spPr>
          <a:xfrm>
            <a:off x="4179108" y="3499570"/>
            <a:ext cx="61552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3" name="Straight Connector 42">
            <a:extLst>
              <a:ext uri="{FF2B5EF4-FFF2-40B4-BE49-F238E27FC236}">
                <a16:creationId xmlns:a16="http://schemas.microsoft.com/office/drawing/2014/main" id="{3410F035-3D73-46AA-83D7-B4D8AF21D622}"/>
              </a:ext>
            </a:extLst>
          </p:cNvPr>
          <p:cNvCxnSpPr>
            <a:cxnSpLocks/>
          </p:cNvCxnSpPr>
          <p:nvPr/>
        </p:nvCxnSpPr>
        <p:spPr>
          <a:xfrm flipV="1">
            <a:off x="4154986" y="4112274"/>
            <a:ext cx="1056206" cy="3045"/>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A3E6DE4C-0B4A-4080-A9A5-55A38B9EF951}"/>
              </a:ext>
            </a:extLst>
          </p:cNvPr>
          <p:cNvCxnSpPr>
            <a:cxnSpLocks/>
          </p:cNvCxnSpPr>
          <p:nvPr/>
        </p:nvCxnSpPr>
        <p:spPr>
          <a:xfrm>
            <a:off x="3303077" y="4748453"/>
            <a:ext cx="539906"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nvGrpSpPr>
          <p:cNvPr id="45" name="Group 44">
            <a:extLst>
              <a:ext uri="{FF2B5EF4-FFF2-40B4-BE49-F238E27FC236}">
                <a16:creationId xmlns:a16="http://schemas.microsoft.com/office/drawing/2014/main" id="{2381AD1D-2C4F-492B-B583-B8E9B37AA826}"/>
              </a:ext>
            </a:extLst>
          </p:cNvPr>
          <p:cNvGrpSpPr/>
          <p:nvPr/>
        </p:nvGrpSpPr>
        <p:grpSpPr>
          <a:xfrm>
            <a:off x="1055089" y="5515505"/>
            <a:ext cx="597664" cy="584775"/>
            <a:chOff x="3445636" y="2989318"/>
            <a:chExt cx="321893" cy="458929"/>
          </a:xfrm>
        </p:grpSpPr>
        <p:sp>
          <p:nvSpPr>
            <p:cNvPr id="46" name="Oval 45">
              <a:extLst>
                <a:ext uri="{FF2B5EF4-FFF2-40B4-BE49-F238E27FC236}">
                  <a16:creationId xmlns:a16="http://schemas.microsoft.com/office/drawing/2014/main" id="{1CC49234-5C25-4980-9BF9-1697A65A9ABB}"/>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200"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Rectangle 46">
              <a:extLst>
                <a:ext uri="{FF2B5EF4-FFF2-40B4-BE49-F238E27FC236}">
                  <a16:creationId xmlns:a16="http://schemas.microsoft.com/office/drawing/2014/main" id="{6A9A065E-EACC-4B62-909C-45CD6829B1FE}"/>
                </a:ext>
              </a:extLst>
            </p:cNvPr>
            <p:cNvSpPr/>
            <p:nvPr/>
          </p:nvSpPr>
          <p:spPr>
            <a:xfrm rot="21163024">
              <a:off x="3464721" y="2989318"/>
              <a:ext cx="217737" cy="458929"/>
            </a:xfrm>
            <a:prstGeom prst="rect">
              <a:avLst/>
            </a:prstGeom>
          </p:spPr>
          <p:txBody>
            <a:bodyPr wrap="none">
              <a:spAutoFit/>
            </a:bodyPr>
            <a:lstStyle/>
            <a:p>
              <a:pPr algn="ctr"/>
              <a:r>
                <a:rPr lang="x-none" sz="3200" b="1" i="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48" name="TextBox 47">
            <a:extLst>
              <a:ext uri="{FF2B5EF4-FFF2-40B4-BE49-F238E27FC236}">
                <a16:creationId xmlns:a16="http://schemas.microsoft.com/office/drawing/2014/main" id="{8F1C5E03-5E96-4DBD-A355-69E4F59D25D1}"/>
              </a:ext>
            </a:extLst>
          </p:cNvPr>
          <p:cNvSpPr txBox="1"/>
          <p:nvPr/>
        </p:nvSpPr>
        <p:spPr>
          <a:xfrm>
            <a:off x="1618056" y="5474211"/>
            <a:ext cx="7536495" cy="584775"/>
          </a:xfrm>
          <a:prstGeom prst="rect">
            <a:avLst/>
          </a:prstGeom>
          <a:noFill/>
        </p:spPr>
        <p:txBody>
          <a:bodyPr wrap="square" rtlCol="0">
            <a:spAutoFit/>
          </a:bodyPr>
          <a:lstStyle/>
          <a:p>
            <a:pPr algn="just"/>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Viết họ và tên của em và 2 bạn trong tổ.</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9458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par>
                                <p:cTn id="13" presetID="16" presetClass="entr" presetSubtype="37"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outVertical)">
                                      <p:cBhvr>
                                        <p:cTn id="15" dur="500"/>
                                        <p:tgtEl>
                                          <p:spTgt spid="21"/>
                                        </p:tgtEl>
                                      </p:cBhvr>
                                    </p:animEffect>
                                  </p:childTnLst>
                                </p:cTn>
                              </p:par>
                              <p:par>
                                <p:cTn id="16" presetID="16" presetClass="entr" presetSubtype="37"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outVertical)">
                                      <p:cBhvr>
                                        <p:cTn id="18" dur="500"/>
                                        <p:tgtEl>
                                          <p:spTgt spid="31"/>
                                        </p:tgtEl>
                                      </p:cBhvr>
                                    </p:animEffect>
                                  </p:childTnLst>
                                </p:cTn>
                              </p:par>
                              <p:par>
                                <p:cTn id="19" presetID="16" presetClass="entr" presetSubtype="37"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outVertical)">
                                      <p:cBhvr>
                                        <p:cTn id="21" dur="500"/>
                                        <p:tgtEl>
                                          <p:spTgt spid="34"/>
                                        </p:tgtEl>
                                      </p:cBhvr>
                                    </p:animEffect>
                                  </p:childTnLst>
                                </p:cTn>
                              </p:par>
                              <p:par>
                                <p:cTn id="22" presetID="16" presetClass="entr" presetSubtype="37"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out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cTn>
                              </p:par>
                              <p:par>
                                <p:cTn id="33" presetID="16" presetClass="entr" presetSubtype="2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par>
                                <p:cTn id="36" presetID="16" presetClass="entr" presetSubtype="21"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par>
                                <p:cTn id="39" presetID="16" presetClass="entr" presetSubtype="21"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4"/>
                                        </p:tgtEl>
                                      </p:cBhvr>
                                    </p:animEffect>
                                    <p:set>
                                      <p:cBhvr>
                                        <p:cTn id="58" dur="1" fill="hold">
                                          <p:stCondLst>
                                            <p:cond delay="499"/>
                                          </p:stCondLst>
                                        </p:cTn>
                                        <p:tgtEl>
                                          <p:spTgt spid="4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3.7037E-7 -2.22222E-6 L 0.44815 -0.00524 " pathEditMode="relative" rAng="0" ptsTypes="AA">
                                      <p:cBhvr>
                                        <p:cTn id="62" dur="2000" fill="hold"/>
                                        <p:tgtEl>
                                          <p:spTgt spid="18"/>
                                        </p:tgtEl>
                                        <p:attrNameLst>
                                          <p:attrName>ppt_x</p:attrName>
                                          <p:attrName>ppt_y</p:attrName>
                                        </p:attrNameLst>
                                      </p:cBhvr>
                                      <p:rCtr x="22407" y="-278"/>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4.79167E-6 -3.33333E-6 L 0.44531 -0.17361 " pathEditMode="relative" rAng="0" ptsTypes="AA">
                                      <p:cBhvr>
                                        <p:cTn id="66" dur="2000" fill="hold"/>
                                        <p:tgtEl>
                                          <p:spTgt spid="34"/>
                                        </p:tgtEl>
                                        <p:attrNameLst>
                                          <p:attrName>ppt_x</p:attrName>
                                          <p:attrName>ppt_y</p:attrName>
                                        </p:attrNameLst>
                                      </p:cBhvr>
                                      <p:rCtr x="22266" y="-8681"/>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3.7037E-7 3.08642E-6 L 0.45116 0.00555 " pathEditMode="relative" rAng="0" ptsTypes="AA">
                                      <p:cBhvr>
                                        <p:cTn id="70" dur="2000" fill="hold"/>
                                        <p:tgtEl>
                                          <p:spTgt spid="31"/>
                                        </p:tgtEl>
                                        <p:attrNameLst>
                                          <p:attrName>ppt_x</p:attrName>
                                          <p:attrName>ppt_y</p:attrName>
                                        </p:attrNameLst>
                                      </p:cBhvr>
                                      <p:rCtr x="22546" y="278"/>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0.00065 -0.00047 L 0.44596 -0.08403 " pathEditMode="relative" rAng="0" ptsTypes="AA">
                                      <p:cBhvr>
                                        <p:cTn id="74" dur="2000" fill="hold"/>
                                        <p:tgtEl>
                                          <p:spTgt spid="37"/>
                                        </p:tgtEl>
                                        <p:attrNameLst>
                                          <p:attrName>ppt_x</p:attrName>
                                          <p:attrName>ppt_y</p:attrName>
                                        </p:attrNameLst>
                                      </p:cBhvr>
                                      <p:rCtr x="22266" y="-4190"/>
                                    </p:animMotion>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4.375E-6 3.33333E-6 L 0.44532 0.27338 " pathEditMode="relative" rAng="0" ptsTypes="AA">
                                      <p:cBhvr>
                                        <p:cTn id="78" dur="2000" fill="hold"/>
                                        <p:tgtEl>
                                          <p:spTgt spid="21"/>
                                        </p:tgtEl>
                                        <p:attrNameLst>
                                          <p:attrName>ppt_x</p:attrName>
                                          <p:attrName>ppt_y</p:attrName>
                                        </p:attrNameLst>
                                      </p:cBhvr>
                                      <p:rCtr x="22266" y="13657"/>
                                    </p:animMotion>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500" fill="hold"/>
                                        <p:tgtEl>
                                          <p:spTgt spid="45"/>
                                        </p:tgtEl>
                                        <p:attrNameLst>
                                          <p:attrName>ppt_w</p:attrName>
                                        </p:attrNameLst>
                                      </p:cBhvr>
                                      <p:tavLst>
                                        <p:tav tm="0">
                                          <p:val>
                                            <p:fltVal val="0"/>
                                          </p:val>
                                        </p:tav>
                                        <p:tav tm="100000">
                                          <p:val>
                                            <p:strVal val="#ppt_w"/>
                                          </p:val>
                                        </p:tav>
                                      </p:tavLst>
                                    </p:anim>
                                    <p:anim calcmode="lin" valueType="num">
                                      <p:cBhvr>
                                        <p:cTn id="84" dur="500" fill="hold"/>
                                        <p:tgtEl>
                                          <p:spTgt spid="45"/>
                                        </p:tgtEl>
                                        <p:attrNameLst>
                                          <p:attrName>ppt_h</p:attrName>
                                        </p:attrNameLst>
                                      </p:cBhvr>
                                      <p:tavLst>
                                        <p:tav tm="0">
                                          <p:val>
                                            <p:fltVal val="0"/>
                                          </p:val>
                                        </p:tav>
                                        <p:tav tm="100000">
                                          <p:val>
                                            <p:strVal val="#ppt_h"/>
                                          </p:val>
                                        </p:tav>
                                      </p:tavLst>
                                    </p:anim>
                                    <p:animEffect transition="in" filter="fade">
                                      <p:cBhvr>
                                        <p:cTn id="85" dur="500"/>
                                        <p:tgtEl>
                                          <p:spTgt spid="4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252588"/>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239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685801"/>
            <a:ext cx="3505200" cy="3170099"/>
          </a:xfrm>
          <a:prstGeom prst="rect">
            <a:avLst/>
          </a:prstGeom>
          <a:noFill/>
        </p:spPr>
        <p:txBody>
          <a:bodyPr wrap="square" rtlCol="0">
            <a:spAutoFit/>
          </a:bodyPr>
          <a:lstStyle/>
          <a:p>
            <a:r>
              <a:rPr lang="en-US" sz="4000" b="1">
                <a:solidFill>
                  <a:srgbClr val="FF0000"/>
                </a:solidFill>
                <a:latin typeface="Times New Roman" pitchFamily="18" charset="0"/>
                <a:cs typeface="Times New Roman" pitchFamily="18" charset="0"/>
              </a:rPr>
              <a:t>DORAEMON</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VÀ CHIẾC</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BÁNH RÁN</a:t>
            </a:r>
          </a:p>
        </p:txBody>
      </p:sp>
      <p:sp>
        <p:nvSpPr>
          <p:cNvPr id="5" name="Rounded Rectangle 4"/>
          <p:cNvSpPr/>
          <p:nvPr/>
        </p:nvSpPr>
        <p:spPr>
          <a:xfrm>
            <a:off x="4648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TextBox 6"/>
          <p:cNvSpPr txBox="1"/>
          <p:nvPr/>
        </p:nvSpPr>
        <p:spPr>
          <a:xfrm>
            <a:off x="5039590" y="2641431"/>
            <a:ext cx="5476010" cy="304698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Những con chuột đáng ghét đang tìm cách ăn vụng bánh rán của chú mèo máy Doraemon. Các em hãy ngăn cản chúng bằng cách trả lời các câu hỏi nhé.</a:t>
            </a:r>
          </a:p>
        </p:txBody>
      </p:sp>
      <p:pic>
        <p:nvPicPr>
          <p:cNvPr id="8" name="Picture 7">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14722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thủ</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nói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môn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thao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400536"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199" y="4343400"/>
            <a:ext cx="2521529"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362200" y="2803756"/>
            <a:ext cx="2396838" cy="584775"/>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A.Bóng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đá</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rổ</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799" y="4470113"/>
            <a:ext cx="224813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Cầu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lông</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259236" y="4475901"/>
            <a:ext cx="282148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chuyền</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080722" y="1623868"/>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0" y="3760932"/>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860730" y="3525287"/>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019207" y="3136231"/>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2" name="Picture 21">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12403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85"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0"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0"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0"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err="1">
                <a:solidFill>
                  <a:prstClr val="black"/>
                </a:solidFill>
                <a:latin typeface="Times New Roman" pitchFamily="18" charset="0"/>
                <a:cs typeface="Times New Roman" pitchFamily="18" charset="0"/>
              </a:rPr>
              <a:t>Hằng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gấu</a:t>
            </a:r>
            <a:r>
              <a:rPr lang="en-US" sz="3200" dirty="0">
                <a:solidFill>
                  <a:prstClr val="black"/>
                </a:solidFill>
                <a:latin typeface="Times New Roman" pitchFamily="18" charset="0"/>
                <a:cs typeface="Times New Roman" pitchFamily="18" charset="0"/>
              </a:rPr>
              <a:t> con </a:t>
            </a:r>
            <a:r>
              <a:rPr lang="en-US" sz="3200" dirty="0" err="1">
                <a:solidFill>
                  <a:prstClr val="black"/>
                </a:solidFill>
                <a:latin typeface="Times New Roman" pitchFamily="18" charset="0"/>
                <a:cs typeface="Times New Roman" pitchFamily="18" charset="0"/>
              </a:rPr>
              <a:t>đến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sớm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gì</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1811482" y="4390097"/>
            <a:ext cx="2774372"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399" y="4343400"/>
            <a:ext cx="3188563"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1935332" y="2615046"/>
            <a:ext cx="2692085"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7" y="2594264"/>
            <a:ext cx="2780437"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1935332" y="4470113"/>
            <a:ext cx="235957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Luyện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88174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dục</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799" y="4470113"/>
            <a:ext cx="2849145"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chạy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bộ</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086251" y="2864659"/>
            <a:ext cx="256887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Nhặt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bóng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6125441" y="1857377"/>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6146803" y="3665775"/>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292802" y="1740610"/>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279070" y="2813019"/>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85"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0"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0"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0"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a:solidFill>
                  <a:prstClr val="black"/>
                </a:solidFill>
                <a:latin typeface="Times New Roman" pitchFamily="18" charset="0"/>
                <a:cs typeface="Times New Roman" pitchFamily="18" charset="0"/>
              </a:rPr>
              <a:t>Qua </a:t>
            </a: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tốt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682536"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990432"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576946" y="2803756"/>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Kiên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trì</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078182"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Tự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cao</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800" y="4470113"/>
            <a:ext cx="15240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ỉ </a:t>
            </a:r>
            <a:r>
              <a:rPr lang="en-US" sz="3200" dirty="0" err="1">
                <a:solidFill>
                  <a:prstClr val="black"/>
                </a:solidFill>
                <a:latin typeface="Times New Roman" pitchFamily="18" charset="0"/>
                <a:cs typeface="Times New Roman" pitchFamily="18" charset="0"/>
              </a:rPr>
              <a:t>nại</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597727" y="4501515"/>
            <a:ext cx="278476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Lười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04165" y="1886786"/>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791201" y="4016633"/>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752601" y="379233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201837" y="2841367"/>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0" name="Picture 19">
            <a:hlinkClick r:id="" action="ppaction://noaction"/>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41076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85"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0"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0"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0"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ea"/>
              <a:sym typeface="+mn-lt"/>
            </a:endParaRPr>
          </a:p>
        </p:txBody>
      </p:sp>
      <p:pic>
        <p:nvPicPr>
          <p:cNvPr id="5" name="图片 4" descr="图片包含 事情&#10;&#10;已生成极高可信度的说明">
            <a:extLst>
              <a:ext uri="{FF2B5EF4-FFF2-40B4-BE49-F238E27FC236}">
                <a16:creationId xmlns:a16="http://schemas.microsoft.com/office/drawing/2014/main" id="{76C0CC71-BCF3-48A7-B777-6893981FAD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6" name="图片 15">
            <a:extLst>
              <a:ext uri="{FF2B5EF4-FFF2-40B4-BE49-F238E27FC236}">
                <a16:creationId xmlns:a16="http://schemas.microsoft.com/office/drawing/2014/main" id="{9C028EC0-7487-4BD9-80C9-DB1C5DC0A4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3428" y="4940624"/>
            <a:ext cx="1170434" cy="1170434"/>
          </a:xfrm>
          <a:prstGeom prst="rect">
            <a:avLst/>
          </a:prstGeom>
        </p:spPr>
      </p:pic>
      <p:pic>
        <p:nvPicPr>
          <p:cNvPr id="7" name="图片 6">
            <a:extLst>
              <a:ext uri="{FF2B5EF4-FFF2-40B4-BE49-F238E27FC236}">
                <a16:creationId xmlns:a16="http://schemas.microsoft.com/office/drawing/2014/main" id="{D8F3CAB5-241C-4434-966E-B147D8FC3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5593" y="-588034"/>
            <a:ext cx="8537740" cy="7534194"/>
          </a:xfrm>
          <a:prstGeom prst="rect">
            <a:avLst/>
          </a:prstGeom>
        </p:spPr>
      </p:pic>
      <p:sp>
        <p:nvSpPr>
          <p:cNvPr id="9" name="文本框 8">
            <a:extLst>
              <a:ext uri="{FF2B5EF4-FFF2-40B4-BE49-F238E27FC236}">
                <a16:creationId xmlns:a16="http://schemas.microsoft.com/office/drawing/2014/main" id="{6A913DDC-DB95-48F5-95E3-922B290A1989}"/>
              </a:ext>
            </a:extLst>
          </p:cNvPr>
          <p:cNvSpPr txBox="1"/>
          <p:nvPr/>
        </p:nvSpPr>
        <p:spPr>
          <a:xfrm>
            <a:off x="2798685" y="3085923"/>
            <a:ext cx="68319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Tiết</a:t>
            </a:r>
            <a:r>
              <a:rPr kumimoji="0" lang="en-US" altLang="zh-CN"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 3: </a:t>
            </a: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Viết</a:t>
            </a:r>
            <a:endParaRPr kumimoji="0" lang="zh-CN" altLang="en-US"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endParaRPr>
          </a:p>
        </p:txBody>
      </p:sp>
      <p:pic>
        <p:nvPicPr>
          <p:cNvPr id="17" name="图片 16">
            <a:extLst>
              <a:ext uri="{FF2B5EF4-FFF2-40B4-BE49-F238E27FC236}">
                <a16:creationId xmlns:a16="http://schemas.microsoft.com/office/drawing/2014/main" id="{AB2F0782-BD5A-409A-9457-614CBBFB63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3468" y="3179063"/>
            <a:ext cx="1170434" cy="1170434"/>
          </a:xfrm>
          <a:prstGeom prst="rect">
            <a:avLst/>
          </a:prstGeom>
        </p:spPr>
      </p:pic>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2408" y="544071"/>
            <a:ext cx="1170434" cy="1170434"/>
          </a:xfrm>
          <a:prstGeom prst="rect">
            <a:avLst/>
          </a:prstGeom>
        </p:spPr>
      </p:pic>
    </p:spTree>
    <p:extLst>
      <p:ext uri="{BB962C8B-B14F-4D97-AF65-F5344CB8AC3E}">
        <p14:creationId xmlns:p14="http://schemas.microsoft.com/office/powerpoint/2010/main" val="2766167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 presetClass="entr" presetSubtype="2"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repeatCount="2000" fill="hold" nodeType="withEffect">
                                  <p:stCondLst>
                                    <p:cond delay="0"/>
                                  </p:stCondLst>
                                  <p:childTnLst>
                                    <p:animRot by="21600000">
                                      <p:cBhvr>
                                        <p:cTn id="34" dur="2000" fill="hold"/>
                                        <p:tgtEl>
                                          <p:spTgt spid="16"/>
                                        </p:tgtEl>
                                        <p:attrNameLst>
                                          <p:attrName>r</p:attrName>
                                        </p:attrNameLst>
                                      </p:cBhvr>
                                    </p:animRot>
                                  </p:childTnLst>
                                </p:cTn>
                              </p:par>
                              <p:par>
                                <p:cTn id="35" presetID="8" presetClass="emph" presetSubtype="0" repeatCount="2000" fill="hold" nodeType="withEffect">
                                  <p:stCondLst>
                                    <p:cond delay="0"/>
                                  </p:stCondLst>
                                  <p:childTnLst>
                                    <p:animRot by="21600000">
                                      <p:cBhvr>
                                        <p:cTn id="36" dur="2000" fill="hold"/>
                                        <p:tgtEl>
                                          <p:spTgt spid="18"/>
                                        </p:tgtEl>
                                        <p:attrNameLst>
                                          <p:attrName>r</p:attrName>
                                        </p:attrNameLst>
                                      </p:cBhvr>
                                    </p:animRot>
                                  </p:childTnLst>
                                </p:cTn>
                              </p:par>
                              <p:par>
                                <p:cTn id="37" presetID="8" presetClass="emph" presetSubtype="0" repeatCount="2000" fill="hold" nodeType="withEffect">
                                  <p:stCondLst>
                                    <p:cond delay="0"/>
                                  </p:stCondLst>
                                  <p:childTnLst>
                                    <p:animRot by="21600000">
                                      <p:cBhvr>
                                        <p:cTn id="38" dur="2000" fill="hold"/>
                                        <p:tgtEl>
                                          <p:spTgt spid="17"/>
                                        </p:tgtEl>
                                        <p:attrNameLst>
                                          <p:attrName>r</p:attrName>
                                        </p:attrNameLst>
                                      </p:cBhvr>
                                    </p:animRot>
                                  </p:childTnLst>
                                </p:cTn>
                              </p:par>
                              <p:par>
                                <p:cTn id="39" presetID="4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54021" y="2903361"/>
            <a:ext cx="8930934" cy="2862322"/>
          </a:xfrm>
          <a:prstGeom prst="rect">
            <a:avLst/>
          </a:prstGeom>
        </p:spPr>
        <p:txBody>
          <a:bodyPr wrap="square">
            <a:spAutoFit/>
          </a:bodyPr>
          <a:lstStyle/>
          <a:p>
            <a:pPr lvl="0" algn="just">
              <a:defRPr/>
            </a:pPr>
            <a:r>
              <a:rPr lang="en-US" sz="3600" dirty="0">
                <a:solidFill>
                  <a:srgbClr val="000000"/>
                </a:solidFill>
                <a:latin typeface="HP001 4 hang 1 ô ly" panose="020B0603050302020204" charset="0"/>
                <a:cs typeface="HP001 4 hang 1 ô ly" panose="020B0603050302020204" charset="0"/>
              </a:rPr>
              <a:t> </a:t>
            </a:r>
            <a:r>
              <a:rPr lang="en-US" sz="3600" b="1" dirty="0">
                <a:solidFill>
                  <a:srgbClr val="000000"/>
                </a:solidFill>
                <a:latin typeface="HP001 4 hàng" panose="020B0603050302020204" pitchFamily="34" charset="0"/>
                <a:cs typeface="HP001 4 hang 1 ô ly" panose="020B0603050302020204" charset="0"/>
              </a:rPr>
              <a:t>Hằng ngày, gấu đến sân bóng từ sớm để luyện tập. Gấu đá bóng ra xa, chạy đi nhặt rồi đá vào gôn, đá đi đá lại,... Cứ thế, gấu đá bóng ngày càng giỏi. Các bạn đều muốn rủ gấu về đội của mình.</a:t>
            </a:r>
            <a:endParaRPr kumimoji="0" lang="en-US" sz="3600" b="1" i="0" u="none" strike="noStrike" kern="1200" cap="none" spc="0" normalizeH="0" baseline="0" noProof="0" dirty="0">
              <a:ln>
                <a:noFill/>
              </a:ln>
              <a:solidFill>
                <a:srgbClr val="000000"/>
              </a:solidFill>
              <a:effectLst/>
              <a:uLnTx/>
              <a:uFillTx/>
              <a:latin typeface="HP001 4 hàng" panose="020B0603050302020204" pitchFamily="34" charset="0"/>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4012709" y="1890943"/>
            <a:ext cx="4296792" cy="825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Cầu</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thủ</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dự</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bị</a:t>
            </a:r>
            <a:endPar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luyện</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tập</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lại</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rủ</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315</Words>
  <Application>Microsoft Office PowerPoint</Application>
  <PresentationFormat>Widescreen</PresentationFormat>
  <Paragraphs>54</Paragraphs>
  <Slides>13</Slides>
  <Notes>6</Notes>
  <HiddenSlides>0</HiddenSlides>
  <MMClips>12</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13</vt:i4>
      </vt:variant>
    </vt:vector>
  </HeadingPairs>
  <TitlesOfParts>
    <vt:vector size="36" baseType="lpstr">
      <vt:lpstr>宋体</vt:lpstr>
      <vt:lpstr>Arial</vt:lpstr>
      <vt:lpstr>Arial Black</vt:lpstr>
      <vt:lpstr>Arial-Rounded</vt:lpstr>
      <vt:lpstr>Calibri</vt:lpstr>
      <vt:lpstr>等线</vt:lpstr>
      <vt:lpstr>等线</vt:lpstr>
      <vt:lpstr>HP001 4 hàng</vt:lpstr>
      <vt:lpstr>HP001 4 hang 1 ô ly</vt:lpstr>
      <vt:lpstr>Kalam</vt:lpstr>
      <vt:lpstr>Montserrat</vt:lpstr>
      <vt:lpstr>黑体</vt:lpstr>
      <vt:lpstr>Times New Roman</vt:lpstr>
      <vt:lpstr>Wingdings</vt:lpstr>
      <vt:lpstr>思源黑体 CN Bold</vt:lpstr>
      <vt:lpstr>思源黑体 CN Regular</vt:lpstr>
      <vt:lpstr>Office 主题</vt:lpstr>
      <vt:lpstr>1_Office 主题</vt:lpstr>
      <vt:lpstr>第一PPT，www.1ppt.com</vt:lpstr>
      <vt:lpstr>Doodle Sketchbook by Slidesgo</vt:lpstr>
      <vt:lpstr>2_Office 主题</vt:lpstr>
      <vt:lpstr>Office Theme</vt:lpstr>
      <vt:lpstr>5_Office Theme</vt:lpstr>
      <vt:lpstr>Chào mừng các con đến với  tiết học Tiếng Việt - Lớp 2 Sách Kết nối tri thức với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11</cp:revision>
  <dcterms:created xsi:type="dcterms:W3CDTF">2021-07-27T09:07:39Z</dcterms:created>
  <dcterms:modified xsi:type="dcterms:W3CDTF">2024-11-06T16:43:08Z</dcterms:modified>
</cp:coreProperties>
</file>