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2"/>
  </p:notesMasterIdLst>
  <p:sldIdLst>
    <p:sldId id="375" r:id="rId3"/>
    <p:sldId id="372" r:id="rId4"/>
    <p:sldId id="257" r:id="rId5"/>
    <p:sldId id="368" r:id="rId6"/>
    <p:sldId id="369" r:id="rId7"/>
    <p:sldId id="371" r:id="rId8"/>
    <p:sldId id="370" r:id="rId9"/>
    <p:sldId id="361" r:id="rId10"/>
    <p:sldId id="3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39545-0502-4DD8-9FCB-A0E34AFFD7ED}" type="datetimeFigureOut">
              <a:rPr lang="en-US" smtClean="0"/>
              <a:t>6/11/2024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08301-C481-47A8-A1B8-D622025F6CA9}" type="slidenum">
              <a:rPr lang="en-US" smtClean="0"/>
              <a:t>‹#›</a:t>
            </a:fld>
            <a:endParaRPr lang="en-US"/>
          </a:p>
        </p:txBody>
      </p:sp>
    </p:spTree>
    <p:extLst>
      <p:ext uri="{BB962C8B-B14F-4D97-AF65-F5344CB8AC3E}">
        <p14:creationId xmlns:p14="http://schemas.microsoft.com/office/powerpoint/2010/main" val="34023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009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3775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279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1980936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12213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52323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94162195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30208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797684130"/>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318731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1599094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24360411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2091471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683528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44572304"/>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259552080"/>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63878647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67458665"/>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4924103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0146452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4995323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586447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129694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784911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7998003"/>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0637586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2024/11/6</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8524159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2024/11/6</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97404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2024/11/6</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20285894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5.xml"/><Relationship Id="rId4" Type="http://schemas.openxmlformats.org/officeDocument/2006/relationships/tags" Target="../tags/tag4.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7.xml"/><Relationship Id="rId7" Type="http://schemas.openxmlformats.org/officeDocument/2006/relationships/image" Target="../media/image7.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3.xml"/><Relationship Id="rId5" Type="http://schemas.openxmlformats.org/officeDocument/2006/relationships/slideLayout" Target="../slideLayouts/slideLayout15.xml"/><Relationship Id="rId4" Type="http://schemas.openxmlformats.org/officeDocument/2006/relationships/tags" Target="../tags/tag8.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794" y="448"/>
            <a:ext cx="12190413" cy="6857107"/>
          </a:xfrm>
          <a:prstGeom prst="rect">
            <a:avLst/>
          </a:prstGeom>
        </p:spPr>
      </p:pic>
      <p:sp>
        <p:nvSpPr>
          <p:cNvPr id="2" name="Title 1"/>
          <p:cNvSpPr>
            <a:spLocks noGrp="1"/>
          </p:cNvSpPr>
          <p:nvPr>
            <p:ph type="ctrTitle"/>
          </p:nvPr>
        </p:nvSpPr>
        <p:spPr>
          <a:xfrm>
            <a:off x="1775520" y="1236265"/>
            <a:ext cx="9001000" cy="1938008"/>
          </a:xfrm>
        </p:spPr>
        <p:txBody>
          <a:bodyPr>
            <a:normAutofit fontScale="90000"/>
          </a:bodyPr>
          <a:lstStyle/>
          <a:p>
            <a:r>
              <a:rPr lang="en-US" sz="4800" b="1" dirty="0">
                <a:solidFill>
                  <a:srgbClr val="0070C0"/>
                </a:solidFill>
                <a:latin typeface="Arial-Rounded" panose="020B0500000000000000" charset="0"/>
                <a:cs typeface="Arial-Rounded" panose="020B0500000000000000" charset="0"/>
                <a:sym typeface="+mn-ea"/>
              </a:rPr>
              <a:t>Chào mừng các con đến với </a:t>
            </a:r>
            <a:br>
              <a:rPr lang="en-US" sz="4800" b="1" dirty="0">
                <a:solidFill>
                  <a:srgbClr val="0070C0"/>
                </a:solidFill>
                <a:latin typeface="Arial-Rounded" panose="020B0500000000000000" charset="0"/>
                <a:cs typeface="Arial-Rounded" panose="020B0500000000000000" charset="0"/>
                <a:sym typeface="+mn-ea"/>
              </a:rPr>
            </a:br>
            <a:r>
              <a:rPr lang="vi-VN" sz="4800" b="1" dirty="0">
                <a:solidFill>
                  <a:srgbClr val="0070C0"/>
                </a:solidFill>
                <a:latin typeface="Arial-Rounded" panose="020B0500000000000000" charset="0"/>
                <a:cs typeface="Arial-Rounded" panose="020B0500000000000000" charset="0"/>
                <a:sym typeface="+mn-ea"/>
              </a:rPr>
              <a:t>tiết</a:t>
            </a:r>
            <a:r>
              <a:rPr lang="en-US" sz="4800" b="1" dirty="0">
                <a:solidFill>
                  <a:srgbClr val="0070C0"/>
                </a:solidFill>
                <a:latin typeface="Arial-Rounded" panose="020B0500000000000000" charset="0"/>
                <a:cs typeface="Arial-Rounded" panose="020B0500000000000000" charset="0"/>
                <a:sym typeface="+mn-ea"/>
              </a:rPr>
              <a:t> học</a:t>
            </a:r>
            <a:r>
              <a:rPr lang="en-US" altLang="vi-VN" sz="4800" b="1" dirty="0">
                <a:solidFill>
                  <a:srgbClr val="0070C0"/>
                </a:solidFill>
                <a:latin typeface="Arial-Rounded" panose="020B0500000000000000" charset="0"/>
                <a:cs typeface="Arial-Rounded" panose="020B0500000000000000" charset="0"/>
                <a:sym typeface="+mn-ea"/>
              </a:rPr>
              <a:t> </a:t>
            </a:r>
            <a:r>
              <a:rPr lang="en-US" altLang="vi-VN" sz="4800" b="1" dirty="0" smtClean="0">
                <a:solidFill>
                  <a:srgbClr val="0070C0"/>
                </a:solidFill>
                <a:latin typeface="Arial-Rounded" panose="020B0500000000000000" charset="0"/>
                <a:cs typeface="Arial-Rounded" panose="020B0500000000000000" charset="0"/>
                <a:sym typeface="+mn-ea"/>
              </a:rPr>
              <a:t>Tiếng Việt </a:t>
            </a:r>
            <a:r>
              <a:rPr lang="en-US" altLang="vi-VN" sz="4800" b="1" dirty="0">
                <a:solidFill>
                  <a:srgbClr val="0070C0"/>
                </a:solidFill>
                <a:latin typeface="Arial-Rounded" panose="020B0500000000000000" charset="0"/>
                <a:cs typeface="Arial-Rounded" panose="020B0500000000000000" charset="0"/>
                <a:sym typeface="+mn-ea"/>
              </a:rPr>
              <a:t>- Lớp </a:t>
            </a:r>
            <a:r>
              <a:rPr lang="en-US" altLang="vi-VN" sz="4800" b="1" dirty="0" smtClean="0">
                <a:solidFill>
                  <a:srgbClr val="0070C0"/>
                </a:solidFill>
                <a:latin typeface="Arial-Rounded" panose="020B0500000000000000" charset="0"/>
                <a:cs typeface="Arial-Rounded" panose="020B0500000000000000" charset="0"/>
                <a:sym typeface="+mn-ea"/>
              </a:rPr>
              <a:t>2</a:t>
            </a:r>
            <a:br>
              <a:rPr lang="en-US" altLang="vi-VN" sz="4800" b="1" dirty="0" smtClean="0">
                <a:solidFill>
                  <a:srgbClr val="0070C0"/>
                </a:solidFill>
                <a:latin typeface="Arial-Rounded" panose="020B0500000000000000" charset="0"/>
                <a:cs typeface="Arial-Rounded" panose="020B0500000000000000" charset="0"/>
                <a:sym typeface="+mn-ea"/>
              </a:rPr>
            </a:br>
            <a:r>
              <a:rPr lang="en-US" altLang="vi-VN" sz="4800" b="1" dirty="0" smtClean="0">
                <a:solidFill>
                  <a:srgbClr val="0070C0"/>
                </a:solidFill>
                <a:latin typeface="Arial-Rounded" panose="020B0500000000000000" charset="0"/>
                <a:cs typeface="Arial-Rounded" panose="020B0500000000000000" charset="0"/>
                <a:sym typeface="+mn-ea"/>
              </a:rPr>
              <a:t>Sách Kết nối tri thức với cuộc sống</a:t>
            </a:r>
            <a:endParaRPr lang="en-US" altLang="vi-VN" sz="4800" b="1" dirty="0">
              <a:solidFill>
                <a:srgbClr val="0070C0"/>
              </a:solidFill>
              <a:latin typeface="Arial-Rounded" panose="020B0500000000000000" charset="0"/>
              <a:cs typeface="Arial-Rounded" panose="020B0500000000000000" charset="0"/>
              <a:sym typeface="+mn-ea"/>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939392" y="3345470"/>
            <a:ext cx="2313215" cy="3331027"/>
          </a:xfrm>
          <a:prstGeom prst="rect">
            <a:avLst/>
          </a:prstGeom>
        </p:spPr>
      </p:pic>
    </p:spTree>
    <p:extLst>
      <p:ext uri="{BB962C8B-B14F-4D97-AF65-F5344CB8AC3E}">
        <p14:creationId xmlns:p14="http://schemas.microsoft.com/office/powerpoint/2010/main" val="444670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036209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B800DD-AFA1-4BEE-8AC7-91C3C5533785}"/>
              </a:ext>
            </a:extLst>
          </p:cNvPr>
          <p:cNvSpPr txBox="1"/>
          <p:nvPr/>
        </p:nvSpPr>
        <p:spPr>
          <a:xfrm>
            <a:off x="1278384" y="456499"/>
            <a:ext cx="9466555" cy="560923"/>
          </a:xfrm>
          <a:prstGeom prst="rect">
            <a:avLst/>
          </a:prstGeom>
          <a:noFill/>
        </p:spPr>
        <p:txBody>
          <a:bodyPr wrap="square" rtlCol="0">
            <a:spAutoFit/>
          </a:bodyPr>
          <a:lstStyle/>
          <a:p>
            <a:pPr marL="0" marR="0" lvl="0" indent="0" algn="l"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Nói về một hoạt động của các bạn nhỏ trong tranh.</a:t>
            </a:r>
            <a:endPar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TextBox 6">
            <a:extLst>
              <a:ext uri="{FF2B5EF4-FFF2-40B4-BE49-F238E27FC236}">
                <a16:creationId xmlns:a16="http://schemas.microsoft.com/office/drawing/2014/main" id="{D6E1D21D-3D96-4125-830B-AE5F318738FC}"/>
              </a:ext>
            </a:extLst>
          </p:cNvPr>
          <p:cNvSpPr txBox="1"/>
          <p:nvPr/>
        </p:nvSpPr>
        <p:spPr>
          <a:xfrm>
            <a:off x="1500326" y="1106243"/>
            <a:ext cx="9960745" cy="2435860"/>
          </a:xfrm>
          <a:prstGeom prst="rect">
            <a:avLst/>
          </a:prstGeom>
          <a:noFill/>
        </p:spPr>
        <p:txBody>
          <a:bodyPr wrap="square" rtlCol="0">
            <a:spAutoFit/>
          </a:bodyPr>
          <a:lstStyle/>
          <a:p>
            <a:pPr marL="0" marR="0" lvl="0" indent="0" algn="just" defTabSz="1219170" rtl="0" eaLnBrk="1" fontAlgn="auto" latinLnBrk="0" hangingPunct="1">
              <a:lnSpc>
                <a:spcPct val="130000"/>
              </a:lnSpc>
              <a:spcBef>
                <a:spcPts val="0"/>
              </a:spcBef>
              <a:spcAft>
                <a:spcPts val="0"/>
              </a:spcAft>
              <a:buClr>
                <a:srgbClr val="000000"/>
              </a:buClr>
              <a:buSzTx/>
              <a:buFontTx/>
              <a:buNone/>
              <a:tabLst/>
              <a:defRPr/>
            </a:pPr>
            <a:r>
              <a:rPr kumimoji="0" lang="vi-VN" sz="24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G:</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các bạn tham gia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Hoạt động đó cần mấy người?</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Dụng cụ để thực hiện hoạt động là gì?</a:t>
            </a:r>
          </a:p>
          <a:p>
            <a:pPr marL="380990" marR="0" lvl="0" indent="-380990" algn="just" defTabSz="1219170" rtl="0" eaLnBrk="1" fontAlgn="auto" latinLnBrk="0" hangingPunct="1">
              <a:lnSpc>
                <a:spcPct val="130000"/>
              </a:lnSpc>
              <a:spcBef>
                <a:spcPts val="0"/>
              </a:spcBef>
              <a:spcAft>
                <a:spcPts val="0"/>
              </a:spcAft>
              <a:buClr>
                <a:srgbClr val="000000"/>
              </a:buClr>
              <a:buSzTx/>
              <a:buFontTx/>
              <a:buChar char="-"/>
              <a:tabLst/>
              <a:defRPr/>
            </a:pPr>
            <a:r>
              <a:rPr kumimoji="0" lang="vi-VN"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Em đoán xem các bạn cảm thấy thế nào khi tham gia hoạt động đó.</a:t>
            </a:r>
          </a:p>
        </p:txBody>
      </p:sp>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880384" y="3719744"/>
            <a:ext cx="8093207" cy="2983671"/>
          </a:xfrm>
          <a:prstGeom prst="rect">
            <a:avLst/>
          </a:prstGeom>
        </p:spPr>
      </p:pic>
    </p:spTree>
    <p:extLst>
      <p:ext uri="{BB962C8B-B14F-4D97-AF65-F5344CB8AC3E}">
        <p14:creationId xmlns:p14="http://schemas.microsoft.com/office/powerpoint/2010/main" val="16070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fade">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15010234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781235"/>
            <a:ext cx="8093207" cy="2983671"/>
          </a:xfrm>
          <a:prstGeom prst="rect">
            <a:avLst/>
          </a:prstGeom>
        </p:spPr>
      </p:pic>
      <p:sp>
        <p:nvSpPr>
          <p:cNvPr id="2" name="Rectangle: Rounded Corners 1">
            <a:extLst>
              <a:ext uri="{FF2B5EF4-FFF2-40B4-BE49-F238E27FC236}">
                <a16:creationId xmlns:a16="http://schemas.microsoft.com/office/drawing/2014/main" id="{5476911D-0CCD-41C6-81F7-2796C30A6799}"/>
              </a:ext>
            </a:extLst>
          </p:cNvPr>
          <p:cNvSpPr/>
          <p:nvPr/>
        </p:nvSpPr>
        <p:spPr>
          <a:xfrm>
            <a:off x="1796384" y="4101485"/>
            <a:ext cx="859923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nhỏ</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chơi</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co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3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còn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đá</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cần</a:t>
            </a:r>
            <a:r>
              <a:rPr lang="en-US" sz="2400" dirty="0">
                <a:latin typeface="Arial-Rounded" panose="020B0500000000000000" pitchFamily="34" charset="0"/>
                <a:ea typeface="Arial-Rounded" panose="020B0500000000000000" pitchFamily="34" charset="0"/>
                <a:cs typeface="Arial-Rounded" panose="020B0500000000000000" pitchFamily="34" charset="0"/>
              </a:rPr>
              <a:t> 2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cụ</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sợi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dây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cầu</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Tx/>
              <a:buChar char="-"/>
            </a:pPr>
            <a:r>
              <a:rPr lang="en-US" sz="24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hào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hứng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tham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trò</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chơi</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695756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2052068" y="637792"/>
            <a:ext cx="8342815"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8" name="Group 7">
            <a:extLst>
              <a:ext uri="{FF2B5EF4-FFF2-40B4-BE49-F238E27FC236}">
                <a16:creationId xmlns:a16="http://schemas.microsoft.com/office/drawing/2014/main" id="{31ED0437-E5C8-4E02-BFC5-45631CAF7A0E}"/>
              </a:ext>
            </a:extLst>
          </p:cNvPr>
          <p:cNvGrpSpPr/>
          <p:nvPr/>
        </p:nvGrpSpPr>
        <p:grpSpPr>
          <a:xfrm>
            <a:off x="2135609" y="1872385"/>
            <a:ext cx="8133412" cy="3896527"/>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042838" y="1727227"/>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sp>
        <p:nvSpPr>
          <p:cNvPr id="27" name="TextBox 26">
            <a:extLst>
              <a:ext uri="{FF2B5EF4-FFF2-40B4-BE49-F238E27FC236}">
                <a16:creationId xmlns:a16="http://schemas.microsoft.com/office/drawing/2014/main" id="{A49C0C32-5994-4615-84DB-6B03E9F92A20}"/>
              </a:ext>
            </a:extLst>
          </p:cNvPr>
          <p:cNvSpPr txBox="1"/>
          <p:nvPr/>
        </p:nvSpPr>
        <p:spPr>
          <a:xfrm>
            <a:off x="2522330" y="2790347"/>
            <a:ext cx="7317335" cy="2595647"/>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động đó.</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8586667" y="5070848"/>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291938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D473A-CAC1-452C-B8EE-28C52EBB35FF}"/>
              </a:ext>
            </a:extLst>
          </p:cNvPr>
          <p:cNvSpPr txBox="1"/>
          <p:nvPr/>
        </p:nvSpPr>
        <p:spPr>
          <a:xfrm>
            <a:off x="772355" y="1669002"/>
            <a:ext cx="10298097" cy="2677656"/>
          </a:xfrm>
          <a:prstGeom prst="rect">
            <a:avLst/>
          </a:prstGeom>
          <a:noFill/>
        </p:spPr>
        <p:txBody>
          <a:bodyPr wrap="square" rtlCol="0">
            <a:spAutoFit/>
          </a:bodyPr>
          <a:lstStyle/>
          <a:p>
            <a:pPr algn="just"/>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Một </a:t>
            </a:r>
            <a:r>
              <a:rPr lang="vi-VN" sz="2800" dirty="0">
                <a:latin typeface="Arial-Rounded" panose="020B0500000000000000" pitchFamily="34" charset="0"/>
                <a:ea typeface="Arial-Rounded" panose="020B0500000000000000" pitchFamily="34" charset="0"/>
                <a:cs typeface="Arial-Rounded" panose="020B0500000000000000" pitchFamily="34" charset="0"/>
              </a:rPr>
              <a:t>trong những môn thể thao mà em yêu thích nhất là đá bóng. Vào giờ ra chơi, chúng em thường chơi đá bóng ở sân bóng của trường. Mỗi 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537014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Củng</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cố</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dặn</a:t>
            </a:r>
            <a:r>
              <a:rPr kumimoji="0" lang="en-US" altLang="zh-CN"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 </a:t>
            </a:r>
            <a:r>
              <a:rPr kumimoji="0" lang="en-US" altLang="zh-CN" sz="72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rPr>
              <a:t>dò</a:t>
            </a:r>
            <a:endParaRPr kumimoji="0" lang="zh-CN" altLang="en-US" sz="7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黑体" panose="02010609060101010101" pitchFamily="49" charset="-122"/>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2766167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301</Words>
  <Application>Microsoft Office PowerPoint</Application>
  <PresentationFormat>Widescreen</PresentationFormat>
  <Paragraphs>27</Paragraphs>
  <Slides>9</Slides>
  <Notes>4</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宋体</vt:lpstr>
      <vt:lpstr>Arial</vt:lpstr>
      <vt:lpstr>Arial-Rounded</vt:lpstr>
      <vt:lpstr>Calibri</vt:lpstr>
      <vt:lpstr>等线</vt:lpstr>
      <vt:lpstr>等线 Light</vt:lpstr>
      <vt:lpstr>黑体</vt:lpstr>
      <vt:lpstr>Times New Roman</vt:lpstr>
      <vt:lpstr>Wingdings</vt:lpstr>
      <vt:lpstr>千图网拥有20W+精美PPT模板 更多PPT模板下载至：www.58pic.com/office/ppt​​</vt:lpstr>
      <vt:lpstr>第一PPT，www.1ppt.com</vt:lpstr>
      <vt:lpstr>Chào mừng các con đến với  tiết học Tiếng Việt - Lớp 2 Sách Kết nối tri thức với cuộc sống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16</cp:revision>
  <dcterms:created xsi:type="dcterms:W3CDTF">2021-07-27T09:44:45Z</dcterms:created>
  <dcterms:modified xsi:type="dcterms:W3CDTF">2024-11-06T16:42:42Z</dcterms:modified>
</cp:coreProperties>
</file>