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6" r:id="rId9"/>
    <p:sldId id="311" r:id="rId10"/>
    <p:sldId id="317" r:id="rId11"/>
    <p:sldId id="312" r:id="rId12"/>
    <p:sldId id="313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441"/>
    <a:srgbClr val="0974BC"/>
    <a:srgbClr val="EC6E19"/>
    <a:srgbClr val="F58B1E"/>
    <a:srgbClr val="D7EFF7"/>
    <a:srgbClr val="F06858"/>
    <a:srgbClr val="FFF685"/>
    <a:srgbClr val="CCECFB"/>
    <a:srgbClr val="82D2E9"/>
    <a:srgbClr val="FFD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>
        <p:scale>
          <a:sx n="81" d="100"/>
          <a:sy n="81" d="100"/>
        </p:scale>
        <p:origin x="-29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=""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=""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 smtClean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12</a:t>
              </a:r>
              <a:endParaRPr lang="vi-VN" sz="3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1000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60:</a:t>
            </a:r>
          </a:p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CÔNG (CÓ NHỚ) TRONG PHẠM VI 1000</a:t>
            </a:r>
            <a:endParaRPr lang="en-US" sz="4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452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</a:t>
                </a:r>
                <a:r>
                  <a:rPr lang="en-US" sz="2800" dirty="0" smtClean="0"/>
                  <a:t> 29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762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184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</a:t>
                </a:r>
                <a:r>
                  <a:rPr lang="en-US" sz="2800" dirty="0" smtClean="0"/>
                  <a:t>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172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909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355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946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</a:t>
            </a:r>
            <a:r>
              <a:rPr lang="en-US" sz="2800" dirty="0">
                <a:solidFill>
                  <a:srgbClr val="C00000"/>
                </a:solidFill>
              </a:rPr>
              <a:t>1</a:t>
            </a:r>
            <a:r>
              <a:rPr lang="en-US" sz="2800" dirty="0" smtClean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457 + 452          326 + 29             762 + 184           546 + 172 </a:t>
            </a:r>
          </a:p>
        </p:txBody>
      </p:sp>
    </p:spTree>
    <p:extLst>
      <p:ext uri="{BB962C8B-B14F-4D97-AF65-F5344CB8AC3E}">
        <p14:creationId xmlns:p14="http://schemas.microsoft.com/office/powerpoint/2010/main" val="31198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nhẩm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theo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mẫu</a:t>
              </a:r>
              <a:r>
                <a:rPr lang="en-US" sz="2800" dirty="0" smtClean="0"/>
                <a:t>).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0564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Mẫu</a:t>
            </a:r>
            <a:r>
              <a:rPr lang="en-US" sz="2800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400 + 200 = ?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Nhẩm</a:t>
            </a:r>
            <a:r>
              <a:rPr lang="en-US" sz="2800" dirty="0" smtClean="0"/>
              <a:t>: 4 </a:t>
            </a:r>
            <a:r>
              <a:rPr lang="en-US" sz="2800" dirty="0" err="1" smtClean="0"/>
              <a:t>trăm</a:t>
            </a:r>
            <a:r>
              <a:rPr lang="en-US" sz="2800" dirty="0" smtClean="0"/>
              <a:t> + 2 </a:t>
            </a:r>
            <a:r>
              <a:rPr lang="en-US" sz="2800" dirty="0" err="1" smtClean="0"/>
              <a:t>trăm</a:t>
            </a:r>
            <a:r>
              <a:rPr lang="en-US" sz="2800" dirty="0" smtClean="0"/>
              <a:t> = 6 </a:t>
            </a:r>
            <a:r>
              <a:rPr lang="en-US" sz="2800" dirty="0" err="1" smtClean="0"/>
              <a:t>trăm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400   +   200  =  600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3687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300 + 700 = ?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Nhẩm</a:t>
            </a:r>
            <a:r>
              <a:rPr lang="en-US" sz="2800" dirty="0" smtClean="0"/>
              <a:t>: 3 </a:t>
            </a:r>
            <a:r>
              <a:rPr lang="en-US" sz="2800" dirty="0" err="1" smtClean="0"/>
              <a:t>trăm</a:t>
            </a:r>
            <a:r>
              <a:rPr lang="en-US" sz="2800" dirty="0" smtClean="0"/>
              <a:t> + 7 </a:t>
            </a:r>
            <a:r>
              <a:rPr lang="en-US" sz="2800" dirty="0" err="1" smtClean="0"/>
              <a:t>trăm</a:t>
            </a:r>
            <a:r>
              <a:rPr lang="en-US" sz="2800" dirty="0" smtClean="0"/>
              <a:t> = 10 </a:t>
            </a:r>
            <a:r>
              <a:rPr lang="en-US" sz="2800" dirty="0" err="1" smtClean="0"/>
              <a:t>trăm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300   +   700  =  1000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3182" y="4076926"/>
            <a:ext cx="30817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200 + 600 = 800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831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00 + 400 = 900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64782" y="40769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00 + 600 = 1000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647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100 + 900 = 1000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722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2804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2554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  <p:bldP spid="50" grpId="0"/>
      <p:bldP spid="51" grpId="0"/>
      <p:bldP spid="6" grpId="0" animBg="1"/>
      <p:bldP spid="52" grpId="0" animBg="1"/>
      <p:bldP spid="53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1742" y="508412"/>
            <a:ext cx="10172498" cy="2097690"/>
            <a:chOff x="1296327" y="1567956"/>
            <a:chExt cx="10172498" cy="2097690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67956"/>
              <a:ext cx="9601910" cy="209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về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phương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nam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tránh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rét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nhất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248 km.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nhiều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nhất</a:t>
              </a:r>
              <a:r>
                <a:rPr lang="en-US" sz="2800" dirty="0" smtClean="0"/>
                <a:t> 70 km.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ki-lô-mét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4</a:t>
              </a:r>
              <a:endParaRPr lang="en-US" sz="3600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31442" y="2606102"/>
            <a:ext cx="841735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 smtClean="0"/>
              <a:t>tắt</a:t>
            </a:r>
            <a:r>
              <a:rPr lang="en-US" sz="2800" dirty="0" smtClean="0"/>
              <a:t>: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: 248km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bay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: 70km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: … km?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03600" y="4289762"/>
            <a:ext cx="7835899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Ngày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thứ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đàn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sếu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bay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ki-lô-mét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248 + 70 = 318 (km)</a:t>
            </a: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318 km</a:t>
            </a:r>
          </a:p>
        </p:txBody>
      </p:sp>
    </p:spTree>
    <p:extLst>
      <p:ext uri="{BB962C8B-B14F-4D97-AF65-F5344CB8AC3E}">
        <p14:creationId xmlns:p14="http://schemas.microsoft.com/office/powerpoint/2010/main" val="1320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849110" y="4512945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264 + 375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260340" y="5060951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153 + 450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83050" y="5704208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246 + 347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14130" y="4500245"/>
            <a:ext cx="111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A</a:t>
            </a:r>
            <a:endParaRPr lang="en-US" sz="2800" dirty="0">
              <a:solidFill>
                <a:srgbClr val="F1544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02500" y="5069850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B</a:t>
            </a:r>
            <a:endParaRPr lang="en-US" sz="2800" dirty="0">
              <a:solidFill>
                <a:srgbClr val="F1544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08700" y="5704853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C</a:t>
            </a:r>
            <a:endParaRPr lang="en-US" sz="2800" dirty="0">
              <a:solidFill>
                <a:srgbClr val="F1544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613660" y="1369060"/>
            <a:ext cx="4904740" cy="4795520"/>
            <a:chOff x="3197860" y="822960"/>
            <a:chExt cx="4904740" cy="4795520"/>
          </a:xfrm>
        </p:grpSpPr>
        <p:grpSp>
          <p:nvGrpSpPr>
            <p:cNvPr id="20" name="Group 19"/>
            <p:cNvGrpSpPr/>
            <p:nvPr/>
          </p:nvGrpSpPr>
          <p:grpSpPr>
            <a:xfrm>
              <a:off x="3197860" y="822960"/>
              <a:ext cx="4904740" cy="4795520"/>
              <a:chOff x="4277360" y="1013460"/>
              <a:chExt cx="4904740" cy="4795520"/>
            </a:xfrm>
          </p:grpSpPr>
          <p:pic>
            <p:nvPicPr>
              <p:cNvPr id="2" name="Picture 1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77" t="5251" r="29708" b="78365"/>
              <a:stretch/>
            </p:blipFill>
            <p:spPr>
              <a:xfrm>
                <a:off x="6870700" y="1138941"/>
                <a:ext cx="2311400" cy="863849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4338320" y="1013460"/>
                <a:ext cx="3931920" cy="4564380"/>
                <a:chOff x="4541520" y="1013460"/>
                <a:chExt cx="3931920" cy="4564380"/>
              </a:xfrm>
            </p:grpSpPr>
            <p:sp>
              <p:nvSpPr>
                <p:cNvPr id="4" name="Freeform 3"/>
                <p:cNvSpPr/>
                <p:nvPr/>
              </p:nvSpPr>
              <p:spPr>
                <a:xfrm>
                  <a:off x="4602480" y="1013460"/>
                  <a:ext cx="3870960" cy="3406140"/>
                </a:xfrm>
                <a:custGeom>
                  <a:avLst/>
                  <a:gdLst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77724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90678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3870960" h="3406140">
                      <a:moveTo>
                        <a:pt x="3870960" y="129540"/>
                      </a:moveTo>
                      <a:lnTo>
                        <a:pt x="3794760" y="0"/>
                      </a:lnTo>
                      <a:lnTo>
                        <a:pt x="1699260" y="0"/>
                      </a:lnTo>
                      <a:lnTo>
                        <a:pt x="1531620" y="304800"/>
                      </a:lnTo>
                      <a:lnTo>
                        <a:pt x="1188720" y="304800"/>
                      </a:lnTo>
                      <a:lnTo>
                        <a:pt x="1028700" y="609600"/>
                      </a:lnTo>
                      <a:lnTo>
                        <a:pt x="1181100" y="899160"/>
                      </a:lnTo>
                      <a:lnTo>
                        <a:pt x="1554480" y="899160"/>
                      </a:lnTo>
                      <a:lnTo>
                        <a:pt x="1706880" y="594360"/>
                      </a:lnTo>
                      <a:lnTo>
                        <a:pt x="2034540" y="594360"/>
                      </a:lnTo>
                      <a:lnTo>
                        <a:pt x="2217420" y="906780"/>
                      </a:lnTo>
                      <a:lnTo>
                        <a:pt x="2042160" y="1226820"/>
                      </a:lnTo>
                      <a:lnTo>
                        <a:pt x="1706880" y="1226820"/>
                      </a:lnTo>
                      <a:lnTo>
                        <a:pt x="1531620" y="1524000"/>
                      </a:lnTo>
                      <a:lnTo>
                        <a:pt x="1706880" y="1821180"/>
                      </a:lnTo>
                      <a:lnTo>
                        <a:pt x="1531620" y="2118360"/>
                      </a:lnTo>
                      <a:lnTo>
                        <a:pt x="1203960" y="2118360"/>
                      </a:lnTo>
                      <a:lnTo>
                        <a:pt x="1028700" y="1828800"/>
                      </a:lnTo>
                      <a:lnTo>
                        <a:pt x="1196340" y="1524000"/>
                      </a:lnTo>
                      <a:lnTo>
                        <a:pt x="1021080" y="1211580"/>
                      </a:lnTo>
                      <a:lnTo>
                        <a:pt x="670560" y="1211580"/>
                      </a:lnTo>
                      <a:lnTo>
                        <a:pt x="502920" y="1516380"/>
                      </a:lnTo>
                      <a:lnTo>
                        <a:pt x="670560" y="1813560"/>
                      </a:lnTo>
                      <a:lnTo>
                        <a:pt x="502920" y="2125980"/>
                      </a:lnTo>
                      <a:lnTo>
                        <a:pt x="167640" y="2125980"/>
                      </a:lnTo>
                      <a:lnTo>
                        <a:pt x="0" y="2446020"/>
                      </a:lnTo>
                      <a:lnTo>
                        <a:pt x="160020" y="2743200"/>
                      </a:lnTo>
                      <a:lnTo>
                        <a:pt x="533400" y="2743200"/>
                      </a:lnTo>
                      <a:lnTo>
                        <a:pt x="685800" y="2430780"/>
                      </a:lnTo>
                      <a:lnTo>
                        <a:pt x="1028700" y="2438400"/>
                      </a:lnTo>
                      <a:lnTo>
                        <a:pt x="1203960" y="2735580"/>
                      </a:lnTo>
                      <a:lnTo>
                        <a:pt x="1562100" y="2735580"/>
                      </a:lnTo>
                      <a:lnTo>
                        <a:pt x="1714500" y="2438400"/>
                      </a:lnTo>
                      <a:lnTo>
                        <a:pt x="2042160" y="2438400"/>
                      </a:lnTo>
                      <a:lnTo>
                        <a:pt x="2209800" y="2750820"/>
                      </a:lnTo>
                      <a:lnTo>
                        <a:pt x="2560320" y="2743200"/>
                      </a:lnTo>
                      <a:lnTo>
                        <a:pt x="2735580" y="2438400"/>
                      </a:lnTo>
                      <a:lnTo>
                        <a:pt x="2552700" y="2118360"/>
                      </a:lnTo>
                      <a:lnTo>
                        <a:pt x="2217420" y="2118360"/>
                      </a:lnTo>
                      <a:lnTo>
                        <a:pt x="2042160" y="1828800"/>
                      </a:lnTo>
                      <a:lnTo>
                        <a:pt x="2209800" y="1531620"/>
                      </a:lnTo>
                      <a:lnTo>
                        <a:pt x="2560320" y="1524000"/>
                      </a:lnTo>
                      <a:lnTo>
                        <a:pt x="3215640" y="2727960"/>
                      </a:lnTo>
                      <a:lnTo>
                        <a:pt x="3055620" y="3040380"/>
                      </a:lnTo>
                      <a:lnTo>
                        <a:pt x="2827020" y="3040380"/>
                      </a:lnTo>
                      <a:lnTo>
                        <a:pt x="2827020" y="3406140"/>
                      </a:lnTo>
                      <a:lnTo>
                        <a:pt x="3802380" y="340614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Freeform 4"/>
                <p:cNvSpPr/>
                <p:nvPr/>
              </p:nvSpPr>
              <p:spPr>
                <a:xfrm>
                  <a:off x="5943600" y="4053840"/>
                  <a:ext cx="1485900" cy="922020"/>
                </a:xfrm>
                <a:custGeom>
                  <a:avLst/>
                  <a:gdLst>
                    <a:gd name="connsiteX0" fmla="*/ 1485900 w 1485900"/>
                    <a:gd name="connsiteY0" fmla="*/ 0 h 922020"/>
                    <a:gd name="connsiteX1" fmla="*/ 1485900 w 1485900"/>
                    <a:gd name="connsiteY1" fmla="*/ 0 h 922020"/>
                    <a:gd name="connsiteX2" fmla="*/ 1386840 w 1485900"/>
                    <a:gd name="connsiteY2" fmla="*/ 7620 h 922020"/>
                    <a:gd name="connsiteX3" fmla="*/ 0 w 1485900"/>
                    <a:gd name="connsiteY3" fmla="*/ 0 h 922020"/>
                    <a:gd name="connsiteX4" fmla="*/ 0 w 1485900"/>
                    <a:gd name="connsiteY4" fmla="*/ 891540 h 922020"/>
                    <a:gd name="connsiteX5" fmla="*/ 815340 w 1485900"/>
                    <a:gd name="connsiteY5" fmla="*/ 891540 h 922020"/>
                    <a:gd name="connsiteX6" fmla="*/ 815340 w 1485900"/>
                    <a:gd name="connsiteY6" fmla="*/ 922020 h 922020"/>
                    <a:gd name="connsiteX7" fmla="*/ 838200 w 1485900"/>
                    <a:gd name="connsiteY7" fmla="*/ 922020 h 92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5900" h="922020">
                      <a:moveTo>
                        <a:pt x="1485900" y="0"/>
                      </a:moveTo>
                      <a:lnTo>
                        <a:pt x="1485900" y="0"/>
                      </a:lnTo>
                      <a:cubicBezTo>
                        <a:pt x="1452880" y="2540"/>
                        <a:pt x="1419958" y="7620"/>
                        <a:pt x="1386840" y="7620"/>
                      </a:cubicBezTo>
                      <a:lnTo>
                        <a:pt x="0" y="0"/>
                      </a:lnTo>
                      <a:lnTo>
                        <a:pt x="0" y="891540"/>
                      </a:lnTo>
                      <a:lnTo>
                        <a:pt x="815340" y="891540"/>
                      </a:lnTo>
                      <a:lnTo>
                        <a:pt x="815340" y="922020"/>
                      </a:lnTo>
                      <a:lnTo>
                        <a:pt x="838200" y="92202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>
                  <a:off x="4541520" y="4053840"/>
                  <a:ext cx="1394460" cy="1524000"/>
                </a:xfrm>
                <a:custGeom>
                  <a:avLst/>
                  <a:gdLst>
                    <a:gd name="connsiteX0" fmla="*/ 1394460 w 1394460"/>
                    <a:gd name="connsiteY0" fmla="*/ 0 h 1524000"/>
                    <a:gd name="connsiteX1" fmla="*/ 1394460 w 1394460"/>
                    <a:gd name="connsiteY1" fmla="*/ 0 h 1524000"/>
                    <a:gd name="connsiteX2" fmla="*/ 0 w 1394460"/>
                    <a:gd name="connsiteY2" fmla="*/ 7620 h 1524000"/>
                    <a:gd name="connsiteX3" fmla="*/ 0 w 1394460"/>
                    <a:gd name="connsiteY3" fmla="*/ 7620 h 1524000"/>
                    <a:gd name="connsiteX4" fmla="*/ 0 w 1394460"/>
                    <a:gd name="connsiteY4" fmla="*/ 1524000 h 1524000"/>
                    <a:gd name="connsiteX5" fmla="*/ 1097280 w 1394460"/>
                    <a:gd name="connsiteY5" fmla="*/ 1524000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4460" h="1524000">
                      <a:moveTo>
                        <a:pt x="1394460" y="0"/>
                      </a:moveTo>
                      <a:lnTo>
                        <a:pt x="1394460" y="0"/>
                      </a:lnTo>
                      <a:lnTo>
                        <a:pt x="0" y="7620"/>
                      </a:lnTo>
                      <a:lnTo>
                        <a:pt x="0" y="7620"/>
                      </a:lnTo>
                      <a:lnTo>
                        <a:pt x="0" y="1524000"/>
                      </a:lnTo>
                      <a:lnTo>
                        <a:pt x="1097280" y="152400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4277360" y="1043940"/>
                <a:ext cx="3924300" cy="4597717"/>
                <a:chOff x="4480560" y="1043940"/>
                <a:chExt cx="3924300" cy="4597717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4632960" y="1043940"/>
                  <a:ext cx="3771900" cy="3429000"/>
                </a:xfrm>
                <a:custGeom>
                  <a:avLst/>
                  <a:gdLst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24840 w 3771900"/>
                    <a:gd name="connsiteY36" fmla="*/ 252984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806893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15427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5985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8027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70748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3174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25028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7265 w 3771900"/>
                    <a:gd name="connsiteY17" fmla="*/ 178593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45795 w 3771900"/>
                    <a:gd name="connsiteY20" fmla="*/ 119824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193482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3771900" h="3429000">
                      <a:moveTo>
                        <a:pt x="3169920" y="99060"/>
                      </a:moveTo>
                      <a:lnTo>
                        <a:pt x="3124200" y="0"/>
                      </a:lnTo>
                      <a:lnTo>
                        <a:pt x="1699260" y="0"/>
                      </a:lnTo>
                      <a:lnTo>
                        <a:pt x="1531620" y="297180"/>
                      </a:lnTo>
                      <a:lnTo>
                        <a:pt x="1181100" y="297180"/>
                      </a:lnTo>
                      <a:lnTo>
                        <a:pt x="1028700" y="579120"/>
                      </a:lnTo>
                      <a:lnTo>
                        <a:pt x="1173480" y="838200"/>
                      </a:lnTo>
                      <a:lnTo>
                        <a:pt x="1514475" y="838200"/>
                      </a:lnTo>
                      <a:lnTo>
                        <a:pt x="1653540" y="541020"/>
                      </a:lnTo>
                      <a:lnTo>
                        <a:pt x="2020252" y="541020"/>
                      </a:lnTo>
                      <a:lnTo>
                        <a:pt x="2219325" y="875348"/>
                      </a:lnTo>
                      <a:lnTo>
                        <a:pt x="2029778" y="1218248"/>
                      </a:lnTo>
                      <a:lnTo>
                        <a:pt x="1690688" y="1213485"/>
                      </a:lnTo>
                      <a:lnTo>
                        <a:pt x="1524000" y="1493520"/>
                      </a:lnTo>
                      <a:lnTo>
                        <a:pt x="1708786" y="1797368"/>
                      </a:lnTo>
                      <a:lnTo>
                        <a:pt x="1521143" y="2112645"/>
                      </a:lnTo>
                      <a:lnTo>
                        <a:pt x="1164908" y="2107882"/>
                      </a:lnTo>
                      <a:lnTo>
                        <a:pt x="972503" y="1804987"/>
                      </a:lnTo>
                      <a:lnTo>
                        <a:pt x="1146810" y="1493520"/>
                      </a:lnTo>
                      <a:lnTo>
                        <a:pt x="975361" y="1203008"/>
                      </a:lnTo>
                      <a:lnTo>
                        <a:pt x="660082" y="1203007"/>
                      </a:lnTo>
                      <a:lnTo>
                        <a:pt x="495300" y="1485900"/>
                      </a:lnTo>
                      <a:lnTo>
                        <a:pt x="658654" y="1780699"/>
                      </a:lnTo>
                      <a:cubicBezTo>
                        <a:pt x="653574" y="1803559"/>
                        <a:pt x="646192" y="1811178"/>
                        <a:pt x="641033" y="1820703"/>
                      </a:cubicBezTo>
                      <a:cubicBezTo>
                        <a:pt x="635874" y="1830228"/>
                        <a:pt x="632381" y="1830229"/>
                        <a:pt x="627698" y="1837849"/>
                      </a:cubicBezTo>
                      <a:cubicBezTo>
                        <a:pt x="623015" y="1845469"/>
                        <a:pt x="618410" y="1856264"/>
                        <a:pt x="612933" y="1866424"/>
                      </a:cubicBezTo>
                      <a:cubicBezTo>
                        <a:pt x="607456" y="1876584"/>
                        <a:pt x="602298" y="1886268"/>
                        <a:pt x="594837" y="1898809"/>
                      </a:cubicBezTo>
                      <a:cubicBezTo>
                        <a:pt x="587376" y="1911350"/>
                        <a:pt x="577214" y="1925083"/>
                        <a:pt x="568165" y="1941672"/>
                      </a:cubicBezTo>
                      <a:cubicBezTo>
                        <a:pt x="559116" y="1958261"/>
                        <a:pt x="548640" y="1982073"/>
                        <a:pt x="540544" y="1998345"/>
                      </a:cubicBezTo>
                      <a:cubicBezTo>
                        <a:pt x="532448" y="2014617"/>
                        <a:pt x="525463" y="2026920"/>
                        <a:pt x="519589" y="2039302"/>
                      </a:cubicBezTo>
                      <a:cubicBezTo>
                        <a:pt x="513715" y="2051684"/>
                        <a:pt x="510620" y="2060734"/>
                        <a:pt x="505302" y="2072640"/>
                      </a:cubicBezTo>
                      <a:cubicBezTo>
                        <a:pt x="499984" y="2084546"/>
                        <a:pt x="545386" y="2104390"/>
                        <a:pt x="487680" y="2110740"/>
                      </a:cubicBezTo>
                      <a:cubicBezTo>
                        <a:pt x="429974" y="2117090"/>
                        <a:pt x="273367" y="2110740"/>
                        <a:pt x="159067" y="2110740"/>
                      </a:cubicBezTo>
                      <a:lnTo>
                        <a:pt x="0" y="2415540"/>
                      </a:lnTo>
                      <a:lnTo>
                        <a:pt x="147638" y="2696527"/>
                      </a:lnTo>
                      <a:lnTo>
                        <a:pt x="491489" y="2687003"/>
                      </a:lnTo>
                      <a:lnTo>
                        <a:pt x="643890" y="2383790"/>
                      </a:lnTo>
                      <a:lnTo>
                        <a:pt x="1005840" y="2385060"/>
                      </a:lnTo>
                      <a:lnTo>
                        <a:pt x="1188720" y="2682240"/>
                      </a:lnTo>
                      <a:lnTo>
                        <a:pt x="1520190" y="2682240"/>
                      </a:lnTo>
                      <a:lnTo>
                        <a:pt x="1667828" y="2392680"/>
                      </a:lnTo>
                      <a:lnTo>
                        <a:pt x="2024063" y="2386965"/>
                      </a:lnTo>
                      <a:lnTo>
                        <a:pt x="2194560" y="2705100"/>
                      </a:lnTo>
                      <a:lnTo>
                        <a:pt x="2529840" y="2689860"/>
                      </a:lnTo>
                      <a:lnTo>
                        <a:pt x="2674620" y="2415540"/>
                      </a:lnTo>
                      <a:lnTo>
                        <a:pt x="2506980" y="2118360"/>
                      </a:lnTo>
                      <a:lnTo>
                        <a:pt x="2176463" y="2116455"/>
                      </a:lnTo>
                      <a:lnTo>
                        <a:pt x="1981200" y="1798320"/>
                      </a:lnTo>
                      <a:lnTo>
                        <a:pt x="2161223" y="1477328"/>
                      </a:lnTo>
                      <a:lnTo>
                        <a:pt x="2550795" y="1472565"/>
                      </a:lnTo>
                      <a:lnTo>
                        <a:pt x="3215640" y="2689860"/>
                      </a:lnTo>
                      <a:lnTo>
                        <a:pt x="3055620" y="3017520"/>
                      </a:lnTo>
                      <a:lnTo>
                        <a:pt x="2735580" y="3025140"/>
                      </a:lnTo>
                      <a:lnTo>
                        <a:pt x="2735580" y="3429000"/>
                      </a:lnTo>
                      <a:lnTo>
                        <a:pt x="3771900" y="3429000"/>
                      </a:lnTo>
                      <a:lnTo>
                        <a:pt x="3771900" y="342900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5890260" y="4068129"/>
                  <a:ext cx="1478280" cy="975360"/>
                </a:xfrm>
                <a:custGeom>
                  <a:avLst/>
                  <a:gdLst>
                    <a:gd name="connsiteX0" fmla="*/ 1478280 w 1478280"/>
                    <a:gd name="connsiteY0" fmla="*/ 0 h 975360"/>
                    <a:gd name="connsiteX1" fmla="*/ 0 w 1478280"/>
                    <a:gd name="connsiteY1" fmla="*/ 0 h 975360"/>
                    <a:gd name="connsiteX2" fmla="*/ 0 w 1478280"/>
                    <a:gd name="connsiteY2" fmla="*/ 944880 h 975360"/>
                    <a:gd name="connsiteX3" fmla="*/ 883920 w 1478280"/>
                    <a:gd name="connsiteY3" fmla="*/ 944880 h 975360"/>
                    <a:gd name="connsiteX4" fmla="*/ 883920 w 1478280"/>
                    <a:gd name="connsiteY4" fmla="*/ 975360 h 97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280" h="975360">
                      <a:moveTo>
                        <a:pt x="1478280" y="0"/>
                      </a:moveTo>
                      <a:lnTo>
                        <a:pt x="0" y="0"/>
                      </a:lnTo>
                      <a:lnTo>
                        <a:pt x="0" y="944880"/>
                      </a:lnTo>
                      <a:lnTo>
                        <a:pt x="883920" y="944880"/>
                      </a:lnTo>
                      <a:lnTo>
                        <a:pt x="883920" y="97536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4480560" y="4056697"/>
                  <a:ext cx="1402080" cy="1584960"/>
                </a:xfrm>
                <a:custGeom>
                  <a:avLst/>
                  <a:gdLst>
                    <a:gd name="connsiteX0" fmla="*/ 1143000 w 1402080"/>
                    <a:gd name="connsiteY0" fmla="*/ 1584960 h 1584960"/>
                    <a:gd name="connsiteX1" fmla="*/ 0 w 1402080"/>
                    <a:gd name="connsiteY1" fmla="*/ 1584960 h 1584960"/>
                    <a:gd name="connsiteX2" fmla="*/ 0 w 1402080"/>
                    <a:gd name="connsiteY2" fmla="*/ 7620 h 1584960"/>
                    <a:gd name="connsiteX3" fmla="*/ 1402080 w 1402080"/>
                    <a:gd name="connsiteY3" fmla="*/ 7620 h 1584960"/>
                    <a:gd name="connsiteX4" fmla="*/ 1402080 w 1402080"/>
                    <a:gd name="connsiteY4" fmla="*/ 0 h 1584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2080" h="1584960">
                      <a:moveTo>
                        <a:pt x="1143000" y="1584960"/>
                      </a:moveTo>
                      <a:lnTo>
                        <a:pt x="0" y="1584960"/>
                      </a:lnTo>
                      <a:lnTo>
                        <a:pt x="0" y="7620"/>
                      </a:lnTo>
                      <a:lnTo>
                        <a:pt x="1402080" y="7620"/>
                      </a:lnTo>
                      <a:lnTo>
                        <a:pt x="1402080" y="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8126730" y="4222750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4" name="Picture 13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6539230" y="4771391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6" name="Picture 15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5377815" y="5415280"/>
                <a:ext cx="469900" cy="3937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5880735" y="1211264"/>
              <a:ext cx="1819910" cy="512444"/>
            </a:xfrm>
            <a:prstGeom prst="rect">
              <a:avLst/>
            </a:prstGeom>
            <a:solidFill>
              <a:srgbClr val="D7EFF7"/>
            </a:solidFill>
            <a:ln>
              <a:solidFill>
                <a:srgbClr val="D7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Sáu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trăm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linh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ba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372600" y="4500245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639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90180" y="5069850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603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6540" y="5704853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593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59357" y="590549"/>
            <a:ext cx="4099358" cy="605294"/>
            <a:chOff x="1296327" y="1618756"/>
            <a:chExt cx="4099358" cy="605294"/>
          </a:xfrm>
        </p:grpSpPr>
        <p:sp>
          <p:nvSpPr>
            <p:cNvPr id="30" name="TextBox 29"/>
            <p:cNvSpPr txBox="1"/>
            <p:nvPr/>
          </p:nvSpPr>
          <p:spPr>
            <a:xfrm>
              <a:off x="1866915" y="1618756"/>
              <a:ext cx="3528770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 smtClean="0"/>
                <a:t>Bóng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đèn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sáng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5</a:t>
              </a:r>
              <a:endParaRPr lang="en-US" sz="3600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886700" y="1034478"/>
            <a:ext cx="2851285" cy="3013337"/>
            <a:chOff x="7597998" y="653478"/>
            <a:chExt cx="2851285" cy="3013337"/>
          </a:xfrm>
        </p:grpSpPr>
        <p:pic>
          <p:nvPicPr>
            <p:cNvPr id="33" name="Picture 32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00" y="1189969"/>
              <a:ext cx="2562583" cy="2476846"/>
            </a:xfrm>
            <a:prstGeom prst="roundRect">
              <a:avLst>
                <a:gd name="adj" fmla="val 32049"/>
              </a:avLst>
            </a:prstGeom>
          </p:spPr>
        </p:pic>
        <p:sp>
          <p:nvSpPr>
            <p:cNvPr id="35" name="Oval 34"/>
            <p:cNvSpPr/>
            <p:nvPr/>
          </p:nvSpPr>
          <p:spPr>
            <a:xfrm rot="586468">
              <a:off x="7597998" y="653478"/>
              <a:ext cx="1134110" cy="14311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77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E2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/>
      <p:bldP spid="22" grpId="0"/>
      <p:bldP spid="23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i sao Đom Đóm có thể phát sáng_ _ Kiến Thức Thú Vị _ Hoạt Hình Giáo Dục _ Khám Phá Thế Gi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85" y="217715"/>
            <a:ext cx="10987315" cy="6255656"/>
          </a:xfrm>
          <a:prstGeom prst="roundRect">
            <a:avLst>
              <a:gd name="adj" fmla="val 4743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2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548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312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592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234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690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89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125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826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779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552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548 + 312          592 +234             690 + 89           427 + 125 </a:t>
            </a:r>
          </a:p>
        </p:txBody>
      </p:sp>
    </p:spTree>
    <p:extLst>
      <p:ext uri="{BB962C8B-B14F-4D97-AF65-F5344CB8AC3E}">
        <p14:creationId xmlns:p14="http://schemas.microsoft.com/office/powerpoint/2010/main" val="139113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6182" y="639570"/>
            <a:ext cx="9724732" cy="1001475"/>
            <a:chOff x="1296327" y="1647588"/>
            <a:chExt cx="9724732" cy="100147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9154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Toàn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A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336 m.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B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A </a:t>
              </a:r>
              <a:r>
                <a:rPr lang="en-US" sz="2800" dirty="0" err="1" smtClean="0"/>
                <a:t>là</a:t>
              </a:r>
              <a:r>
                <a:rPr lang="en-US" sz="2800" dirty="0" smtClean="0"/>
                <a:t> 129 m.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B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mét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53792" y="1805979"/>
            <a:ext cx="2635780" cy="3994217"/>
            <a:chOff x="5428342" y="2693987"/>
            <a:chExt cx="1886859" cy="2859315"/>
          </a:xfrm>
        </p:grpSpPr>
        <p:pic>
          <p:nvPicPr>
            <p:cNvPr id="1026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432599" y="5800196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C6E19"/>
                </a:solidFill>
              </a:rPr>
              <a:t>A</a:t>
            </a:r>
            <a:r>
              <a:rPr lang="en-US" sz="2800" b="1" dirty="0" smtClean="0"/>
              <a:t>           </a:t>
            </a:r>
            <a:r>
              <a:rPr lang="en-US" sz="2800" b="1" dirty="0" smtClean="0">
                <a:solidFill>
                  <a:srgbClr val="0974BC"/>
                </a:solidFill>
              </a:rPr>
              <a:t>B</a:t>
            </a:r>
          </a:p>
        </p:txBody>
      </p:sp>
      <p:sp>
        <p:nvSpPr>
          <p:cNvPr id="8" name="Left Brace 7"/>
          <p:cNvSpPr/>
          <p:nvPr/>
        </p:nvSpPr>
        <p:spPr>
          <a:xfrm>
            <a:off x="1773769" y="3154587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0536" y="4068633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C6E19"/>
                </a:solidFill>
              </a:rPr>
              <a:t>336 m</a:t>
            </a:r>
            <a:endParaRPr lang="en-US" sz="2800" dirty="0" smtClean="0">
              <a:solidFill>
                <a:srgbClr val="0974BC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3065403" y="1955627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24970" y="226224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974BC"/>
                </a:solidFill>
              </a:rPr>
              <a:t>129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5610" y="2523856"/>
            <a:ext cx="57886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Tòa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B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cao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mét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    336 + 129 = 465 (m)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                    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: 465 m</a:t>
            </a:r>
          </a:p>
        </p:txBody>
      </p:sp>
    </p:spTree>
    <p:extLst>
      <p:ext uri="{BB962C8B-B14F-4D97-AF65-F5344CB8AC3E}">
        <p14:creationId xmlns:p14="http://schemas.microsoft.com/office/powerpoint/2010/main" val="18086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1" grpId="0"/>
      <p:bldP spid="12" grpId="0" animBg="1"/>
      <p:bldP spid="13" grpId="0"/>
      <p:bldP spid="1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237" y="771649"/>
            <a:ext cx="1696945" cy="570588"/>
            <a:chOff x="1296327" y="1647588"/>
            <a:chExt cx="1696945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1126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49520" y="1764121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468 + 22 + 200</a:t>
            </a:r>
          </a:p>
          <a:p>
            <a:r>
              <a:rPr lang="en-US" sz="2800" dirty="0" smtClean="0"/>
              <a:t>=      490     + 200</a:t>
            </a:r>
          </a:p>
          <a:p>
            <a:r>
              <a:rPr lang="en-US" sz="2800" dirty="0" smtClean="0"/>
              <a:t>=         690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2484" y="1764120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75 – 25 + 550</a:t>
            </a:r>
          </a:p>
          <a:p>
            <a:r>
              <a:rPr lang="en-US" sz="2800" dirty="0" smtClean="0"/>
              <a:t>=      50     + 550</a:t>
            </a:r>
          </a:p>
          <a:p>
            <a:r>
              <a:rPr lang="en-US" sz="2800" dirty="0" smtClean="0"/>
              <a:t>=         600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19951" y="1764119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747 + 123 - 100</a:t>
            </a:r>
          </a:p>
          <a:p>
            <a:r>
              <a:rPr lang="en-US" sz="2800" dirty="0" smtClean="0"/>
              <a:t>=      870     - 100</a:t>
            </a:r>
          </a:p>
          <a:p>
            <a:r>
              <a:rPr lang="en-US" sz="2800" dirty="0" smtClean="0"/>
              <a:t>=         770</a:t>
            </a:r>
          </a:p>
        </p:txBody>
      </p:sp>
    </p:spTree>
    <p:extLst>
      <p:ext uri="{BB962C8B-B14F-4D97-AF65-F5344CB8AC3E}">
        <p14:creationId xmlns:p14="http://schemas.microsoft.com/office/powerpoint/2010/main" val="34994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5529" y="718397"/>
            <a:ext cx="9928418" cy="954107"/>
            <a:chOff x="1296327" y="1571386"/>
            <a:chExt cx="9928418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Trong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bức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tranh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bác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sấu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đang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mở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chảy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đầy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bể</a:t>
              </a:r>
              <a:r>
                <a:rPr lang="en-US" sz="2800" dirty="0" smtClean="0"/>
                <a:t>.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4</a:t>
              </a:r>
              <a:endParaRPr lang="en-US" sz="3600" b="1" dirty="0"/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88" y="1365187"/>
            <a:ext cx="4363059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29520" y="1866517"/>
            <a:ext cx="55813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khi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đầy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tổng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lượng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240 + 320 =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560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</a:rPr>
              <a:t>56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</a:rPr>
              <a:t>0 </a:t>
            </a: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81624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6106" y="650907"/>
            <a:ext cx="2098120" cy="570588"/>
            <a:chOff x="945529" y="794599"/>
            <a:chExt cx="2098120" cy="570588"/>
          </a:xfrm>
        </p:grpSpPr>
        <p:grpSp>
          <p:nvGrpSpPr>
            <p:cNvPr id="4" name="Group 3"/>
            <p:cNvGrpSpPr/>
            <p:nvPr/>
          </p:nvGrpSpPr>
          <p:grpSpPr>
            <a:xfrm>
              <a:off x="1647393" y="841967"/>
              <a:ext cx="1396256" cy="523220"/>
              <a:chOff x="1216318" y="2040382"/>
              <a:chExt cx="1396256" cy="52322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237388" y="2040382"/>
                <a:ext cx="13751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/>
                  <a:t>Số</a:t>
                </a:r>
                <a:r>
                  <a:rPr lang="en-US" sz="2800" dirty="0" smtClean="0"/>
                  <a:t>  ?</a:t>
                </a: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5</a:t>
              </a:r>
              <a:endParaRPr lang="en-US" sz="3600" b="1" dirty="0"/>
            </a:p>
          </p:txBody>
        </p:sp>
      </p:grp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1023906" y="1545033"/>
            <a:ext cx="4709633" cy="4734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3539" y="1967081"/>
            <a:ext cx="51328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b)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lệnh</a:t>
            </a:r>
            <a:r>
              <a:rPr lang="en-US" sz="2800" dirty="0"/>
              <a:t> </a:t>
            </a:r>
            <a:r>
              <a:rPr lang="en-US" sz="2800" dirty="0" smtClean="0"/>
              <a:t>“       ”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 smtClean="0"/>
              <a:t>Tíc-tốc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ô </a:t>
            </a:r>
            <a:r>
              <a:rPr lang="en-US" sz="2800" dirty="0" err="1" smtClean="0"/>
              <a:t>ghi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        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   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lệnh</a:t>
            </a:r>
            <a:r>
              <a:rPr lang="en-US" sz="2800" dirty="0"/>
              <a:t> “        ”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Tíc-tốc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ô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      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c) </a:t>
            </a:r>
            <a:r>
              <a:rPr lang="en-US" sz="2800" dirty="0" err="1" smtClean="0"/>
              <a:t>Tổng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thu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ở </a:t>
            </a:r>
            <a:r>
              <a:rPr lang="en-US" sz="2800" dirty="0" err="1" smtClean="0"/>
              <a:t>câu</a:t>
            </a:r>
            <a:r>
              <a:rPr lang="en-US" sz="2800" dirty="0" smtClean="0"/>
              <a:t> b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         .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33115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3148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118600" y="2298700"/>
            <a:ext cx="4064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632950" y="2114889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499600" y="2695349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525000" y="3975100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080500" y="3400764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188450" y="3609974"/>
            <a:ext cx="3937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686924" y="3400764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736841" y="5300427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303511" y="4068263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310448" y="3067050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583157" y="2726194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322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314825" y="4068263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595857" y="4007850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0974BC"/>
                </a:solidFill>
              </a:rPr>
              <a:t>368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12273" y="5333177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690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542949" y="703119"/>
            <a:ext cx="8169159" cy="523220"/>
            <a:chOff x="2720749" y="703119"/>
            <a:chExt cx="8169159" cy="523220"/>
          </a:xfrm>
        </p:grpSpPr>
        <p:sp>
          <p:nvSpPr>
            <p:cNvPr id="35" name="Rectangle 34"/>
            <p:cNvSpPr/>
            <p:nvPr/>
          </p:nvSpPr>
          <p:spPr>
            <a:xfrm>
              <a:off x="2720749" y="703119"/>
              <a:ext cx="81691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/>
                <a:t>Nếu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lệnh</a:t>
              </a:r>
              <a:r>
                <a:rPr lang="en-US" sz="2800" dirty="0"/>
                <a:t> “       ” </a:t>
              </a:r>
              <a:r>
                <a:rPr lang="en-US" sz="2800" dirty="0" err="1"/>
                <a:t>thì</a:t>
              </a:r>
              <a:r>
                <a:rPr lang="en-US" sz="2800" dirty="0"/>
                <a:t> </a:t>
              </a:r>
              <a:r>
                <a:rPr lang="en-US" sz="2800" dirty="0" err="1"/>
                <a:t>Tíc-tốc</a:t>
              </a:r>
              <a:r>
                <a:rPr lang="en-US" sz="2800" dirty="0"/>
                <a:t> </a:t>
              </a:r>
              <a:r>
                <a:rPr lang="en-US" sz="2800" dirty="0" err="1"/>
                <a:t>sẽ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ô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5730111" y="799559"/>
              <a:ext cx="1588" cy="3676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838061" y="1008769"/>
              <a:ext cx="393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10517348" y="744441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522</a:t>
            </a:r>
          </a:p>
        </p:txBody>
      </p:sp>
    </p:spTree>
    <p:extLst>
      <p:ext uri="{BB962C8B-B14F-4D97-AF65-F5344CB8AC3E}">
        <p14:creationId xmlns:p14="http://schemas.microsoft.com/office/powerpoint/2010/main" val="41638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7" grpId="0" animBg="1"/>
      <p:bldP spid="19" grpId="0" animBg="1"/>
      <p:bldP spid="26" grpId="0" animBg="1"/>
      <p:bldP spid="27" grpId="0" animBg="1"/>
      <p:bldP spid="27" grpId="1" animBg="1"/>
      <p:bldP spid="30" grpId="0" animBg="1"/>
      <p:bldP spid="31" grpId="0" animBg="1"/>
      <p:bldP spid="32" grpId="0" animBg="1"/>
      <p:bldP spid="33" grpId="0" animBg="1"/>
      <p:bldP spid="34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822959" y="1789608"/>
            <a:ext cx="2677887" cy="1090748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346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2978331" y="1140838"/>
            <a:ext cx="3631475" cy="989867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Còn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229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276704" y="1523282"/>
            <a:ext cx="3043645" cy="1214846"/>
          </a:xfrm>
          <a:prstGeom prst="wedgeEllipseCallout">
            <a:avLst>
              <a:gd name="adj1" fmla="val -44019"/>
              <a:gd name="adj2" fmla="val 78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tất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bao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2" y="5041629"/>
            <a:ext cx="288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346 + 229 = ?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9" y="2880356"/>
            <a:ext cx="5905765" cy="231143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798527" y="2572682"/>
            <a:ext cx="3735976" cy="1496043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Nhà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đủ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thức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mùa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chưa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nhỉ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0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10188"/>
              </p:ext>
            </p:extLst>
          </p:nvPr>
        </p:nvGraphicFramePr>
        <p:xfrm>
          <a:off x="945242" y="457200"/>
          <a:ext cx="4671786" cy="5957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7262">
                  <a:extLst>
                    <a:ext uri="{9D8B030D-6E8A-4147-A177-3AD203B41FA5}">
                      <a16:colId xmlns="" xmlns:a16="http://schemas.microsoft.com/office/drawing/2014/main" val="633779265"/>
                    </a:ext>
                  </a:extLst>
                </a:gridCol>
                <a:gridCol w="1557262">
                  <a:extLst>
                    <a:ext uri="{9D8B030D-6E8A-4147-A177-3AD203B41FA5}">
                      <a16:colId xmlns="" xmlns:a16="http://schemas.microsoft.com/office/drawing/2014/main" val="2559691057"/>
                    </a:ext>
                  </a:extLst>
                </a:gridCol>
                <a:gridCol w="1557262">
                  <a:extLst>
                    <a:ext uri="{9D8B030D-6E8A-4147-A177-3AD203B41FA5}">
                      <a16:colId xmlns="" xmlns:a16="http://schemas.microsoft.com/office/drawing/2014/main" val="4179061976"/>
                    </a:ext>
                  </a:extLst>
                </a:gridCol>
              </a:tblGrid>
              <a:tr h="3913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Trăm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Chục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Đơn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85631716"/>
                  </a:ext>
                </a:extLst>
              </a:tr>
              <a:tr h="32422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63109958"/>
                  </a:ext>
                </a:extLst>
              </a:tr>
              <a:tr h="22578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5167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1293029" y="1043146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293029" y="2075112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8" name="Rectangle 117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0" name="Rectangle 319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1" name="Rectangle 420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2" name="TextBox 521"/>
          <p:cNvSpPr txBox="1"/>
          <p:nvPr/>
        </p:nvSpPr>
        <p:spPr>
          <a:xfrm>
            <a:off x="7741750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3" name="TextBox 522"/>
          <p:cNvSpPr txBox="1"/>
          <p:nvPr/>
        </p:nvSpPr>
        <p:spPr>
          <a:xfrm>
            <a:off x="8118395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4" name="TextBox 523"/>
          <p:cNvSpPr txBox="1"/>
          <p:nvPr/>
        </p:nvSpPr>
        <p:spPr>
          <a:xfrm>
            <a:off x="853232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+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5" name="TextBox 524"/>
          <p:cNvSpPr txBox="1"/>
          <p:nvPr/>
        </p:nvSpPr>
        <p:spPr>
          <a:xfrm>
            <a:off x="894544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6" name="TextBox 525"/>
          <p:cNvSpPr txBox="1"/>
          <p:nvPr/>
        </p:nvSpPr>
        <p:spPr>
          <a:xfrm>
            <a:off x="9323546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9675154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695" name="Group 694"/>
          <p:cNvGrpSpPr/>
          <p:nvPr/>
        </p:nvGrpSpPr>
        <p:grpSpPr>
          <a:xfrm>
            <a:off x="2971189" y="1604312"/>
            <a:ext cx="555107" cy="901548"/>
            <a:chOff x="2846886" y="1604312"/>
            <a:chExt cx="555107" cy="901548"/>
          </a:xfrm>
        </p:grpSpPr>
        <p:grpSp>
          <p:nvGrpSpPr>
            <p:cNvPr id="640" name="Group 639"/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641" name="Rectangle 64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1" name="Group 650"/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652" name="Rectangle 65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2" name="Group 661"/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663" name="Rectangle 66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674" name="Rectangle 67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4" name="Group 703"/>
          <p:cNvGrpSpPr/>
          <p:nvPr/>
        </p:nvGrpSpPr>
        <p:grpSpPr>
          <a:xfrm>
            <a:off x="4646333" y="1628140"/>
            <a:ext cx="90155" cy="537127"/>
            <a:chOff x="4824133" y="1628140"/>
            <a:chExt cx="90155" cy="537127"/>
          </a:xfrm>
        </p:grpSpPr>
        <p:sp>
          <p:nvSpPr>
            <p:cNvPr id="700" name="Rectangle 699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tangle 700"/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tangle 702"/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Rectangle 807"/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Rectangle 808"/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/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732" name="Rectangle 73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tangle 73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tangle 73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5014633" y="4334987"/>
            <a:ext cx="90155" cy="360619"/>
            <a:chOff x="4824133" y="1628140"/>
            <a:chExt cx="90155" cy="360619"/>
          </a:xfrm>
        </p:grpSpPr>
        <p:sp>
          <p:nvSpPr>
            <p:cNvPr id="778" name="Rectangle 777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ectangle 809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Rectangle 810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2" name="TextBox 781"/>
          <p:cNvSpPr txBox="1"/>
          <p:nvPr/>
        </p:nvSpPr>
        <p:spPr>
          <a:xfrm>
            <a:off x="5936236" y="1378925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346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229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83" name="TextBox 782"/>
          <p:cNvSpPr txBox="1"/>
          <p:nvPr/>
        </p:nvSpPr>
        <p:spPr>
          <a:xfrm>
            <a:off x="5634254" y="1978321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785" name="Straight Connector 784"/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TextBox 785"/>
          <p:cNvSpPr txBox="1"/>
          <p:nvPr/>
        </p:nvSpPr>
        <p:spPr>
          <a:xfrm>
            <a:off x="5915905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7" name="TextBox 786"/>
          <p:cNvSpPr txBox="1"/>
          <p:nvPr/>
        </p:nvSpPr>
        <p:spPr>
          <a:xfrm>
            <a:off x="6180698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8" name="TextBox 787"/>
          <p:cNvSpPr txBox="1"/>
          <p:nvPr/>
        </p:nvSpPr>
        <p:spPr>
          <a:xfrm>
            <a:off x="6434160" y="3088149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9" name="TextBox 788"/>
          <p:cNvSpPr txBox="1"/>
          <p:nvPr/>
        </p:nvSpPr>
        <p:spPr>
          <a:xfrm>
            <a:off x="6927885" y="1575766"/>
            <a:ext cx="442357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6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9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15,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 </a:t>
            </a:r>
            <a:r>
              <a:rPr lang="en-US" sz="2800" dirty="0" err="1" smtClean="0"/>
              <a:t>nhớ</a:t>
            </a:r>
            <a:r>
              <a:rPr lang="en-US" sz="2800" dirty="0" smtClean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4 </a:t>
            </a:r>
            <a:r>
              <a:rPr lang="en-US" sz="2800" dirty="0" err="1" smtClean="0"/>
              <a:t>thêm</a:t>
            </a:r>
            <a:r>
              <a:rPr lang="en-US" sz="2800" dirty="0" smtClean="0"/>
              <a:t> 1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5, 5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3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</a:t>
            </a:r>
            <a:endParaRPr lang="en-US" sz="2800" dirty="0"/>
          </a:p>
        </p:txBody>
      </p:sp>
      <p:grpSp>
        <p:nvGrpSpPr>
          <p:cNvPr id="792" name="Group 791"/>
          <p:cNvGrpSpPr/>
          <p:nvPr/>
        </p:nvGrpSpPr>
        <p:grpSpPr>
          <a:xfrm>
            <a:off x="6798430" y="5278878"/>
            <a:ext cx="3900930" cy="936030"/>
            <a:chOff x="6881370" y="4098709"/>
            <a:chExt cx="3900930" cy="936030"/>
          </a:xfrm>
        </p:grpSpPr>
        <p:sp>
          <p:nvSpPr>
            <p:cNvPr id="790" name="TextBox 789"/>
            <p:cNvSpPr txBox="1"/>
            <p:nvPr/>
          </p:nvSpPr>
          <p:spPr>
            <a:xfrm>
              <a:off x="7021028" y="4098709"/>
              <a:ext cx="3748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</a:rPr>
                <a:t>346 + 229 = 575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91" name="Rounded Rectangle 790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1" name="Group 610"/>
          <p:cNvGrpSpPr/>
          <p:nvPr/>
        </p:nvGrpSpPr>
        <p:grpSpPr>
          <a:xfrm>
            <a:off x="1293029" y="3121518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12" name="Rectangle 611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tangle 617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tangle 618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tangle 619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tangle 620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Rectangle 621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Rectangle 622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ectangle 624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ectangle 695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Rectangle 696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Rectangle 697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Rectangle 698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Rectangle 705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tangle 706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tangle 709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tangle 711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tangle 712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tangle 715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tangle 717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tangle 718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tangle 721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tangle 723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tangle 724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tangle 726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tangle 727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tangle 729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tangle 730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tangle 741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tangle 742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tangle 743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tangle 744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tangle 745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tangle 746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tangle 747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tangle 748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tangle 749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tangle 750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Rectangle 774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ectangle 775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Rectangle 78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Rectangle 79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Rectangle 79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Rectangle 79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Rectangle 79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Rectangle 79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Rectangle 79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Rectangle 79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Rectangle 79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Rectangle 80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Rectangle 80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ectangle 80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ectangle 80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Rectangle 80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Rectangle 80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ectangle 80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2" name="Group 811"/>
          <p:cNvGrpSpPr/>
          <p:nvPr/>
        </p:nvGrpSpPr>
        <p:grpSpPr>
          <a:xfrm>
            <a:off x="5014633" y="4695606"/>
            <a:ext cx="90155" cy="450773"/>
            <a:chOff x="4824133" y="1628140"/>
            <a:chExt cx="90155" cy="450773"/>
          </a:xfrm>
        </p:grpSpPr>
        <p:sp>
          <p:nvSpPr>
            <p:cNvPr id="813" name="Rectangle 812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Rectangle 813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Rectangle 814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Rectangle 815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Rectangle 816"/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4470400" y="1313610"/>
            <a:ext cx="469900" cy="4041949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8" name="Group 817"/>
          <p:cNvGrpSpPr/>
          <p:nvPr/>
        </p:nvGrpSpPr>
        <p:grpSpPr>
          <a:xfrm>
            <a:off x="3213289" y="2834417"/>
            <a:ext cx="90155" cy="901548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819" name="Rectangle 818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Rectangle 819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Rectangle 820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ectangle 821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ectangle 822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ectangle 823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ectangle 824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Rectangle 825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Rectangle 826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Rectangle 827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5" name="Straight Arrow Connector 104"/>
          <p:cNvCxnSpPr>
            <a:stCxn id="103" idx="1"/>
          </p:cNvCxnSpPr>
          <p:nvPr/>
        </p:nvCxnSpPr>
        <p:spPr>
          <a:xfrm flipH="1" flipV="1">
            <a:off x="3551984" y="3301828"/>
            <a:ext cx="918416" cy="32757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9" name="Group 828"/>
          <p:cNvGrpSpPr/>
          <p:nvPr/>
        </p:nvGrpSpPr>
        <p:grpSpPr>
          <a:xfrm>
            <a:off x="3391063" y="4334987"/>
            <a:ext cx="90155" cy="901548"/>
            <a:chOff x="7152671" y="1595686"/>
            <a:chExt cx="90155" cy="901548"/>
          </a:xfrm>
        </p:grpSpPr>
        <p:sp>
          <p:nvSpPr>
            <p:cNvPr id="830" name="Rectangle 829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Rectangle 830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Rectangle 831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Rectangle 832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ectangle 833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Rectangle 834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Rectangle 835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ectangle 836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Rectangle 837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Rectangle 838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011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" grpId="0"/>
      <p:bldP spid="523" grpId="0"/>
      <p:bldP spid="525" grpId="0"/>
      <p:bldP spid="526" grpId="0"/>
      <p:bldP spid="527" grpId="0"/>
      <p:bldP spid="782" grpId="0"/>
      <p:bldP spid="783" grpId="0"/>
      <p:bldP spid="786" grpId="0"/>
      <p:bldP spid="787" grpId="0"/>
      <p:bldP spid="788" grpId="0"/>
      <p:bldP spid="789" grpId="0" uiExpand="1" build="p"/>
      <p:bldP spid="103" grpId="0" animBg="1"/>
      <p:bldP spid="10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35582" y="19050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2025471" cy="570588"/>
            <a:chOff x="1296327" y="1647588"/>
            <a:chExt cx="2025471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2184626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343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2184626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142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588905" y="2184626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18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932470" y="2184626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106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33403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590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334031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</a:t>
            </a:r>
            <a:r>
              <a:rPr lang="en-US" sz="2800" dirty="0" smtClean="0">
                <a:solidFill>
                  <a:srgbClr val="C00000"/>
                </a:solidFill>
              </a:rPr>
              <a:t>81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19899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542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79586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951</a:t>
            </a:r>
          </a:p>
        </p:txBody>
      </p:sp>
    </p:spTree>
    <p:extLst>
      <p:ext uri="{BB962C8B-B14F-4D97-AF65-F5344CB8AC3E}">
        <p14:creationId xmlns:p14="http://schemas.microsoft.com/office/powerpoint/2010/main" val="1285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246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607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143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729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32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44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673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750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</a:t>
            </a:r>
            <a:r>
              <a:rPr lang="en-US" sz="2800" dirty="0" smtClean="0">
                <a:solidFill>
                  <a:srgbClr val="C00000"/>
                </a:solidFill>
              </a:rPr>
              <a:t>61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290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427 + 246          607 + 143             729 + 32           246 + 44 </a:t>
            </a:r>
          </a:p>
        </p:txBody>
      </p:sp>
    </p:spTree>
    <p:extLst>
      <p:ext uri="{BB962C8B-B14F-4D97-AF65-F5344CB8AC3E}">
        <p14:creationId xmlns:p14="http://schemas.microsoft.com/office/powerpoint/2010/main" val="136352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29482" y="509138"/>
            <a:ext cx="8237018" cy="1384995"/>
            <a:chOff x="1296327" y="1631456"/>
            <a:chExt cx="8237018" cy="138499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31456"/>
              <a:ext cx="76664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bản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bằng</a:t>
              </a:r>
              <a:r>
                <a:rPr lang="en-US" sz="2800" dirty="0" smtClean="0"/>
                <a:t> 709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xanh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289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đỏ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tất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màu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449989" y="1456034"/>
            <a:ext cx="4002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 smtClean="0"/>
              <a:t>tắt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Chấm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: 709 </a:t>
            </a:r>
            <a:r>
              <a:rPr lang="en-US" sz="2800" dirty="0" err="1" smtClean="0"/>
              <a:t>chấm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Chấm</a:t>
            </a:r>
            <a:r>
              <a:rPr lang="en-US" sz="2800" dirty="0" smtClean="0"/>
              <a:t> </a:t>
            </a:r>
            <a:r>
              <a:rPr lang="en-US" sz="2800" dirty="0" err="1" smtClean="0"/>
              <a:t>đỏ</a:t>
            </a:r>
            <a:r>
              <a:rPr lang="en-US" sz="2800" dirty="0" smtClean="0"/>
              <a:t>    : 289 </a:t>
            </a:r>
            <a:r>
              <a:rPr lang="en-US" sz="2800" dirty="0" err="1" smtClean="0"/>
              <a:t>chấm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        : … </a:t>
            </a:r>
            <a:r>
              <a:rPr lang="en-US" sz="2800" dirty="0" err="1" smtClean="0"/>
              <a:t>chấm</a:t>
            </a:r>
            <a:r>
              <a:rPr lang="en-US" sz="2800" dirty="0" smtClean="0"/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7488" y="2024565"/>
            <a:ext cx="4734612" cy="4223835"/>
            <a:chOff x="927100" y="1894133"/>
            <a:chExt cx="5384956" cy="4366967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283200" y="3831859"/>
            <a:ext cx="6738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Rô-bốt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tất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709 + 289 = 998 (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998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màu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96728" y="660813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theo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mẫu</a:t>
              </a:r>
              <a:r>
                <a:rPr lang="en-US" sz="2800" dirty="0" smtClean="0"/>
                <a:t>)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011936" y="1271364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452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273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9954" y="1870760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821180" y="2895225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91605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56398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09860" y="2980588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03585" y="1468205"/>
            <a:ext cx="7524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2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3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5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7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12,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2 </a:t>
            </a:r>
            <a:r>
              <a:rPr lang="en-US" sz="2800" dirty="0" err="1" smtClean="0"/>
              <a:t>nhớ</a:t>
            </a:r>
            <a:r>
              <a:rPr lang="en-US" sz="2800" dirty="0" smtClean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</a:t>
            </a:r>
            <a:r>
              <a:rPr lang="en-US" sz="2800" dirty="0" smtClean="0"/>
              <a:t> </a:t>
            </a:r>
            <a:r>
              <a:rPr lang="en-US" sz="2800" dirty="0" err="1" smtClean="0"/>
              <a:t>thêm</a:t>
            </a:r>
            <a:r>
              <a:rPr lang="en-US" sz="2800" dirty="0" smtClean="0"/>
              <a:t> 1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5, 5 </a:t>
            </a:r>
            <a:r>
              <a:rPr lang="en-US" sz="2800" dirty="0" err="1" smtClean="0"/>
              <a:t>thêm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7</a:t>
            </a:r>
            <a:endParaRPr lang="en-US" sz="28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3541464" y="3760212"/>
            <a:ext cx="1147790" cy="1569660"/>
            <a:chOff x="1566470" y="2095726"/>
            <a:chExt cx="1147790" cy="1569660"/>
          </a:xfrm>
        </p:grpSpPr>
        <p:grpSp>
          <p:nvGrpSpPr>
            <p:cNvPr id="39" name="Group 38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381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342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+</a:t>
                </a:r>
              </a:p>
            </p:txBody>
          </p:sp>
        </p:grpSp>
        <p:cxnSp>
          <p:nvCxnSpPr>
            <p:cNvPr id="40" name="Straight Connector 39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37758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723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640264" y="3760212"/>
            <a:ext cx="1147790" cy="1569660"/>
            <a:chOff x="1566470" y="2095726"/>
            <a:chExt cx="1147790" cy="1569660"/>
          </a:xfrm>
        </p:grpSpPr>
        <p:grpSp>
          <p:nvGrpSpPr>
            <p:cNvPr id="45" name="Group 44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550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193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+</a:t>
                </a:r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68746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743</a:t>
            </a:r>
          </a:p>
        </p:txBody>
      </p:sp>
    </p:spTree>
    <p:extLst>
      <p:ext uri="{BB962C8B-B14F-4D97-AF65-F5344CB8AC3E}">
        <p14:creationId xmlns:p14="http://schemas.microsoft.com/office/powerpoint/2010/main" val="36572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  <p:bldP spid="37" grpId="0" uiExpand="1" build="p"/>
      <p:bldP spid="43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</TotalTime>
  <Words>780</Words>
  <Application>Microsoft Office PowerPoint</Application>
  <PresentationFormat>Custom</PresentationFormat>
  <Paragraphs>209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152</cp:revision>
  <dcterms:created xsi:type="dcterms:W3CDTF">2021-06-02T01:34:28Z</dcterms:created>
  <dcterms:modified xsi:type="dcterms:W3CDTF">2023-04-05T03:24:38Z</dcterms:modified>
</cp:coreProperties>
</file>