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698" r:id="rId3"/>
    <p:sldMasterId id="2147483710" r:id="rId4"/>
  </p:sldMasterIdLst>
  <p:notesMasterIdLst>
    <p:notesMasterId r:id="rId26"/>
  </p:notesMasterIdLst>
  <p:sldIdLst>
    <p:sldId id="287" r:id="rId5"/>
    <p:sldId id="288" r:id="rId6"/>
    <p:sldId id="261" r:id="rId7"/>
    <p:sldId id="290" r:id="rId8"/>
    <p:sldId id="291" r:id="rId9"/>
    <p:sldId id="293" r:id="rId10"/>
    <p:sldId id="294" r:id="rId11"/>
    <p:sldId id="295" r:id="rId12"/>
    <p:sldId id="296" r:id="rId13"/>
    <p:sldId id="297" r:id="rId14"/>
    <p:sldId id="298" r:id="rId15"/>
    <p:sldId id="299" r:id="rId16"/>
    <p:sldId id="300" r:id="rId17"/>
    <p:sldId id="303" r:id="rId18"/>
    <p:sldId id="304" r:id="rId19"/>
    <p:sldId id="305" r:id="rId20"/>
    <p:sldId id="307" r:id="rId21"/>
    <p:sldId id="306" r:id="rId22"/>
    <p:sldId id="280" r:id="rId23"/>
    <p:sldId id="285" r:id="rId24"/>
    <p:sldId id="28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79" d="100"/>
          <a:sy n="79" d="100"/>
        </p:scale>
        <p:origin x="15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4F983-7E16-45DC-9F87-651E08F789D8}" type="datetimeFigureOut">
              <a:rPr lang="en-US" smtClean="0"/>
              <a:t>3/17/2024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C4331-F600-4ECA-8266-51CEE1320A18}" type="slidenum">
              <a:rPr lang="en-US" smtClean="0"/>
              <a:t>‹#›</a:t>
            </a:fld>
            <a:endParaRPr lang="en-US"/>
          </a:p>
        </p:txBody>
      </p:sp>
    </p:spTree>
    <p:extLst>
      <p:ext uri="{BB962C8B-B14F-4D97-AF65-F5344CB8AC3E}">
        <p14:creationId xmlns:p14="http://schemas.microsoft.com/office/powerpoint/2010/main" val="334756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507950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585775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431664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095504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434597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147019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229615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728675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406D1E84-FFAA-4D35-9D19-AE164EBC164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969650"/>
      </p:ext>
    </p:extLst>
  </p:cSld>
  <p:clrMapOvr>
    <a:masterClrMapping/>
  </p:clrMapOvr>
  <p:transition>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34F2A2-70FE-43C1-9778-B47825B074C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8230041"/>
      </p:ext>
    </p:extLst>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E5BCB9-3795-41CE-B8B9-675605E77B6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464161"/>
      </p:ext>
    </p:extLst>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251887-5753-457C-9598-7222B9C18E7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991495"/>
      </p:ext>
    </p:extLst>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B1D83D5D-4F08-4A5F-9FBD-A2255F57EA98}" type="slidenum">
              <a:rPr lang="en-US" smtClean="0"/>
              <a:pPr>
                <a:defRPr/>
              </a:pPr>
              <a:t>‹#›</a:t>
            </a:fld>
            <a:endParaRPr lang="en-US"/>
          </a:p>
        </p:txBody>
      </p:sp>
    </p:spTree>
    <p:extLst>
      <p:ext uri="{BB962C8B-B14F-4D97-AF65-F5344CB8AC3E}">
        <p14:creationId xmlns:p14="http://schemas.microsoft.com/office/powerpoint/2010/main" val="1415424411"/>
      </p:ext>
    </p:extLst>
  </p:cSld>
  <p:clrMapOvr>
    <a:masterClrMapping/>
  </p:clrMapOvr>
  <p:transition>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A9C87A-23D2-41C9-8638-66AE9803032D}" type="slidenum">
              <a:rPr lang="en-US" smtClean="0"/>
              <a:pPr>
                <a:defRPr/>
              </a:pPr>
              <a:t>‹#›</a:t>
            </a:fld>
            <a:endParaRPr lang="en-US"/>
          </a:p>
        </p:txBody>
      </p:sp>
    </p:spTree>
    <p:extLst>
      <p:ext uri="{BB962C8B-B14F-4D97-AF65-F5344CB8AC3E}">
        <p14:creationId xmlns:p14="http://schemas.microsoft.com/office/powerpoint/2010/main" val="3811976988"/>
      </p:ext>
    </p:extLst>
  </p:cSld>
  <p:clrMapOvr>
    <a:masterClrMapping/>
  </p:clrMapOvr>
  <p:transition>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C3DADF-3A0D-40BE-9D58-A2427267C647}" type="slidenum">
              <a:rPr lang="en-US" smtClean="0"/>
              <a:pPr>
                <a:defRPr/>
              </a:pPr>
              <a:t>‹#›</a:t>
            </a:fld>
            <a:endParaRPr lang="en-US"/>
          </a:p>
        </p:txBody>
      </p:sp>
    </p:spTree>
    <p:extLst>
      <p:ext uri="{BB962C8B-B14F-4D97-AF65-F5344CB8AC3E}">
        <p14:creationId xmlns:p14="http://schemas.microsoft.com/office/powerpoint/2010/main" val="596960720"/>
      </p:ext>
    </p:extLst>
  </p:cSld>
  <p:clrMapOvr>
    <a:masterClrMapping/>
  </p:clrMapOvr>
  <p:transition>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190CB5-2FFF-4876-A874-849A4C4337B4}" type="slidenum">
              <a:rPr lang="en-US" smtClean="0"/>
              <a:pPr>
                <a:defRPr/>
              </a:pPr>
              <a:t>‹#›</a:t>
            </a:fld>
            <a:endParaRPr lang="en-US"/>
          </a:p>
        </p:txBody>
      </p:sp>
    </p:spTree>
    <p:extLst>
      <p:ext uri="{BB962C8B-B14F-4D97-AF65-F5344CB8AC3E}">
        <p14:creationId xmlns:p14="http://schemas.microsoft.com/office/powerpoint/2010/main" val="2435062670"/>
      </p:ext>
    </p:extLst>
  </p:cSld>
  <p:clrMapOvr>
    <a:masterClrMapping/>
  </p:clrMapOvr>
  <p:transition>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18F3C3-0447-4D84-ADAD-5C88439F5D3A}" type="slidenum">
              <a:rPr lang="en-US" smtClean="0"/>
              <a:pPr>
                <a:defRPr/>
              </a:pPr>
              <a:t>‹#›</a:t>
            </a:fld>
            <a:endParaRPr lang="en-US"/>
          </a:p>
        </p:txBody>
      </p:sp>
    </p:spTree>
    <p:extLst>
      <p:ext uri="{BB962C8B-B14F-4D97-AF65-F5344CB8AC3E}">
        <p14:creationId xmlns:p14="http://schemas.microsoft.com/office/powerpoint/2010/main" val="2128494367"/>
      </p:ext>
    </p:extLst>
  </p:cSld>
  <p:clrMapOvr>
    <a:masterClrMapping/>
  </p:clrMapOvr>
  <p:transition>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7F5508-6C1D-441C-B432-288206720FEE}" type="slidenum">
              <a:rPr lang="en-US" smtClean="0"/>
              <a:pPr>
                <a:defRPr/>
              </a:pPr>
              <a:t>‹#›</a:t>
            </a:fld>
            <a:endParaRPr lang="en-US"/>
          </a:p>
        </p:txBody>
      </p:sp>
    </p:spTree>
    <p:extLst>
      <p:ext uri="{BB962C8B-B14F-4D97-AF65-F5344CB8AC3E}">
        <p14:creationId xmlns:p14="http://schemas.microsoft.com/office/powerpoint/2010/main" val="3105630601"/>
      </p:ext>
    </p:extLst>
  </p:cSld>
  <p:clrMapOvr>
    <a:masterClrMapping/>
  </p:clrMapOvr>
  <p:transition>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F8B0DB2-C0FF-4266-ABE1-213EB3AF6BC7}" type="slidenum">
              <a:rPr lang="en-US" smtClean="0"/>
              <a:pPr>
                <a:defRPr/>
              </a:pPr>
              <a:t>‹#›</a:t>
            </a:fld>
            <a:endParaRPr lang="en-US"/>
          </a:p>
        </p:txBody>
      </p:sp>
    </p:spTree>
    <p:extLst>
      <p:ext uri="{BB962C8B-B14F-4D97-AF65-F5344CB8AC3E}">
        <p14:creationId xmlns:p14="http://schemas.microsoft.com/office/powerpoint/2010/main" val="2699232486"/>
      </p:ext>
    </p:extLst>
  </p:cSld>
  <p:clrMapOvr>
    <a:masterClrMapping/>
  </p:clrMapOvr>
  <p:transition>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E22C93-D738-4D30-8A28-48950D58B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5013882"/>
      </p:ext>
    </p:extLst>
  </p:cSld>
  <p:clrMapOvr>
    <a:masterClrMapping/>
  </p:clrMapOvr>
  <p:transition>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9B15C5-9661-4D06-A75A-BF1D21731A27}" type="slidenum">
              <a:rPr lang="en-US" smtClean="0"/>
              <a:pPr>
                <a:defRPr/>
              </a:pPr>
              <a:t>‹#›</a:t>
            </a:fld>
            <a:endParaRPr lang="en-US"/>
          </a:p>
        </p:txBody>
      </p:sp>
    </p:spTree>
    <p:extLst>
      <p:ext uri="{BB962C8B-B14F-4D97-AF65-F5344CB8AC3E}">
        <p14:creationId xmlns:p14="http://schemas.microsoft.com/office/powerpoint/2010/main" val="1829555019"/>
      </p:ext>
    </p:extLst>
  </p:cSld>
  <p:clrMapOvr>
    <a:masterClrMapping/>
  </p:clrMapOvr>
  <p:transition>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FF450C-D04F-4FF3-872A-B37C4CE38A66}" type="slidenum">
              <a:rPr lang="en-US" smtClean="0"/>
              <a:pPr>
                <a:defRPr/>
              </a:pPr>
              <a:t>‹#›</a:t>
            </a:fld>
            <a:endParaRPr lang="en-US"/>
          </a:p>
        </p:txBody>
      </p:sp>
    </p:spTree>
    <p:extLst>
      <p:ext uri="{BB962C8B-B14F-4D97-AF65-F5344CB8AC3E}">
        <p14:creationId xmlns:p14="http://schemas.microsoft.com/office/powerpoint/2010/main" val="799352202"/>
      </p:ext>
    </p:extLst>
  </p:cSld>
  <p:clrMapOvr>
    <a:masterClrMapping/>
  </p:clrMapOvr>
  <p:transition>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F68DD8-88AD-428C-BBF0-6EBE74D39332}" type="slidenum">
              <a:rPr lang="en-US" smtClean="0"/>
              <a:pPr>
                <a:defRPr/>
              </a:pPr>
              <a:t>‹#›</a:t>
            </a:fld>
            <a:endParaRPr lang="en-US"/>
          </a:p>
        </p:txBody>
      </p:sp>
    </p:spTree>
    <p:extLst>
      <p:ext uri="{BB962C8B-B14F-4D97-AF65-F5344CB8AC3E}">
        <p14:creationId xmlns:p14="http://schemas.microsoft.com/office/powerpoint/2010/main" val="1731017842"/>
      </p:ext>
    </p:extLst>
  </p:cSld>
  <p:clrMapOvr>
    <a:masterClrMapping/>
  </p:clrMapOvr>
  <p:transition>
    <p:wedg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198CD2-F223-49AD-AAB6-C25B4564A3B4}" type="slidenum">
              <a:rPr lang="en-US" smtClean="0"/>
              <a:pPr>
                <a:defRPr/>
              </a:pPr>
              <a:t>‹#›</a:t>
            </a:fld>
            <a:endParaRPr lang="en-US"/>
          </a:p>
        </p:txBody>
      </p:sp>
    </p:spTree>
    <p:extLst>
      <p:ext uri="{BB962C8B-B14F-4D97-AF65-F5344CB8AC3E}">
        <p14:creationId xmlns:p14="http://schemas.microsoft.com/office/powerpoint/2010/main" val="1653500020"/>
      </p:ext>
    </p:extLst>
  </p:cSld>
  <p:clrMapOvr>
    <a:masterClrMapping/>
  </p:clrMapOvr>
  <p:transition>
    <p:wedg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1BFE8F5-34E5-4308-AB80-2C1E8E140EDB}" type="slidenum">
              <a:rPr lang="en-US" smtClean="0"/>
              <a:pPr>
                <a:defRPr/>
              </a:pPr>
              <a:t>‹#›</a:t>
            </a:fld>
            <a:endParaRPr lang="en-US"/>
          </a:p>
        </p:txBody>
      </p:sp>
    </p:spTree>
    <p:extLst>
      <p:ext uri="{BB962C8B-B14F-4D97-AF65-F5344CB8AC3E}">
        <p14:creationId xmlns:p14="http://schemas.microsoft.com/office/powerpoint/2010/main" val="2108187478"/>
      </p:ext>
    </p:extLst>
  </p:cSld>
  <p:clrMapOvr>
    <a:masterClrMapping/>
  </p:clrMapOvr>
  <p:transition>
    <p:wedg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91121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4042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567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3608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6711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E2F414-267C-4308-904F-BAE5E05F3EA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656339"/>
      </p:ext>
    </p:extLst>
  </p:cSld>
  <p:clrMapOvr>
    <a:masterClrMapping/>
  </p:clrMapOvr>
  <p:transition>
    <p:wedg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7477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24066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9634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2276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87115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37342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201900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673E0D-B416-435B-83AA-070D1823138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427833"/>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4C2ADB-6FB3-4126-9D1E-658379274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45334"/>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60107C-EEA3-49A9-BD94-89CDCC84805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134832"/>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BAD392-AEDB-43A7-B8C2-E8E7C81B4AE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0501200"/>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527356-D9E6-46E3-9B0B-3A86D74489A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396534"/>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8B2FA-51A6-4DB4-B0C5-A7B09095594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2551463"/>
      </p:ext>
    </p:extLst>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xml"/><Relationship Id="rId1" Type="http://schemas.openxmlformats.org/officeDocument/2006/relationships/slideLayout" Target="../slideLayouts/slideLayout36.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FFFFFF"/>
                  </a:outerShdw>
                </a:effectLst>
                <a:latin typeface="Arial" charset="0"/>
              </a:defRPr>
            </a:lvl1pPr>
          </a:lstStyle>
          <a:p>
            <a:pPr fontAlgn="base">
              <a:spcBef>
                <a:spcPct val="0"/>
              </a:spcBef>
              <a:spcAft>
                <a:spcPct val="0"/>
              </a:spcAft>
              <a:defRPr/>
            </a:pPr>
            <a:fld id="{FD77D22B-BA01-42B0-A355-66B62724EE0E}"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812783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solidFill>
                  <a:srgbClr val="000000"/>
                </a:solidFill>
                <a:effectLst>
                  <a:outerShdw blurRad="38100" dist="38100" dir="2700000" algn="tl">
                    <a:srgbClr val="FFFFFF"/>
                  </a:outerShdw>
                </a:effectLst>
                <a:latin typeface="Arial" charset="0"/>
              </a:defRPr>
            </a:lvl1pPr>
          </a:lstStyle>
          <a:p>
            <a:pPr fontAlgn="base">
              <a:spcBef>
                <a:spcPct val="0"/>
              </a:spcBef>
              <a:spcAft>
                <a:spcPct val="0"/>
              </a:spcAft>
              <a:defRPr/>
            </a:pPr>
            <a:fld id="{8F129299-8C71-43CC-99AD-AEDBC557FD4E}"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15870695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3/17/2024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19985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897187"/>
      </p:ext>
    </p:extLst>
  </p:cSld>
  <p:clrMap bg1="lt1" tx1="dk1" bg2="dk2" tx2="lt2" accent1="accent1" accent2="accent2" accent3="accent3" accent4="accent4" accent5="accent5" accent6="accent6" hlink="hlink" folHlink="folHlink"/>
  <p:sldLayoutIdLst>
    <p:sldLayoutId id="214748371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6.xml"/><Relationship Id="rId7" Type="http://schemas.openxmlformats.org/officeDocument/2006/relationships/image" Target="../media/image1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36.xml"/><Relationship Id="rId7" Type="http://schemas.openxmlformats.org/officeDocument/2006/relationships/image" Target="../media/image21.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2.xml"/><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6.xml"/><Relationship Id="rId7" Type="http://schemas.openxmlformats.org/officeDocument/2006/relationships/image" Target="../media/image23.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6.xml"/><Relationship Id="rId7" Type="http://schemas.openxmlformats.org/officeDocument/2006/relationships/image" Target="../media/image26.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10.mp3"/><Relationship Id="rId7" Type="http://schemas.openxmlformats.org/officeDocument/2006/relationships/image" Target="../media/image2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7.png"/><Relationship Id="rId5" Type="http://schemas.openxmlformats.org/officeDocument/2006/relationships/slideLayout" Target="../slideLayouts/slideLayout31.xml"/><Relationship Id="rId4" Type="http://schemas.openxmlformats.org/officeDocument/2006/relationships/audio" Target="../media/media10.mp3"/></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6.xml"/><Relationship Id="rId7" Type="http://schemas.openxmlformats.org/officeDocument/2006/relationships/image" Target="../media/image2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slideLayout" Target="../slideLayouts/slideLayout36.xml"/><Relationship Id="rId7" Type="http://schemas.openxmlformats.org/officeDocument/2006/relationships/image" Target="../media/image1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7.xml"/><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36.xml"/><Relationship Id="rId7" Type="http://schemas.openxmlformats.org/officeDocument/2006/relationships/image" Target="../media/image1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1.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1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1.png"/><Relationship Id="rId5" Type="http://schemas.openxmlformats.org/officeDocument/2006/relationships/image" Target="../media/image40.gif"/><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3.mp3"/><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slideLayout" Target="../slideLayouts/slideLayout31.xml"/><Relationship Id="rId4" Type="http://schemas.openxmlformats.org/officeDocument/2006/relationships/audio" Target="../media/media3.mp3"/></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1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1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3830" y="0"/>
            <a:ext cx="6228170" cy="6858000"/>
          </a:xfrm>
          <a:prstGeom prst="rect">
            <a:avLst/>
          </a:prstGeom>
        </p:spPr>
      </p:pic>
      <p:pic>
        <p:nvPicPr>
          <p:cNvPr id="4" name="van dog chuc mug">
            <a:hlinkClick r:id="" action="ppaction://media"/>
          </p:cNvPr>
          <p:cNvPicPr>
            <a:picLocks noChangeAspect="1"/>
          </p:cNvPicPr>
          <p:nvPr>
            <a:videoFile r:link="rId1"/>
            <p:extLst>
              <p:ext uri="{DAA4B4D4-6D71-4841-9C94-3DE7FCFB9230}">
                <p14:media xmlns:p14="http://schemas.microsoft.com/office/powerpoint/2010/main" r:embed="rId2">
                  <p14:trim st="2130"/>
                </p14:media>
              </p:ext>
            </p:extLst>
          </p:nvPr>
        </p:nvPicPr>
        <p:blipFill>
          <a:blip r:embed="rId5"/>
          <a:stretch>
            <a:fillRect/>
          </a:stretch>
        </p:blipFill>
        <p:spPr>
          <a:xfrm>
            <a:off x="194209" y="1683144"/>
            <a:ext cx="5650458" cy="4304962"/>
          </a:xfrm>
          <a:prstGeom prst="rect">
            <a:avLst/>
          </a:prstGeom>
        </p:spPr>
      </p:pic>
      <p:sp>
        <p:nvSpPr>
          <p:cNvPr id="5" name="Rectangle 4"/>
          <p:cNvSpPr/>
          <p:nvPr/>
        </p:nvSpPr>
        <p:spPr>
          <a:xfrm rot="10800000" flipV="1">
            <a:off x="1529395" y="461665"/>
            <a:ext cx="2858027" cy="477011"/>
          </a:xfrm>
          <a:prstGeom prst="rect">
            <a:avLst/>
          </a:prstGeom>
        </p:spPr>
        <p:txBody>
          <a:bodyPr wrap="square">
            <a:spAutoFit/>
          </a:bodyPr>
          <a:lstStyle/>
          <a:p>
            <a:r>
              <a:rPr lang="vi-VN" sz="2400" b="1" dirty="0">
                <a:latin typeface="Times New Roman" panose="02020603050405020304" pitchFamily="18" charset="0"/>
                <a:ea typeface="Calibri" panose="020F0502020204030204" pitchFamily="34" charset="0"/>
              </a:rPr>
              <a:t>Hoạt động mở đầu</a:t>
            </a:r>
            <a:endParaRPr lang="en-US" sz="2400" dirty="0"/>
          </a:p>
        </p:txBody>
      </p:sp>
    </p:spTree>
    <p:extLst>
      <p:ext uri="{BB962C8B-B14F-4D97-AF65-F5344CB8AC3E}">
        <p14:creationId xmlns:p14="http://schemas.microsoft.com/office/powerpoint/2010/main" val="2773424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760009" y="158560"/>
            <a:ext cx="166103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Câu 1+2</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493" y="743335"/>
            <a:ext cx="11712799" cy="398544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pic>
        <p:nvPicPr>
          <p:cNvPr id="3"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35071" y="1503147"/>
            <a:ext cx="609600" cy="609600"/>
          </a:xfrm>
          <a:prstGeom prst="rect">
            <a:avLst/>
          </a:prstGeom>
        </p:spPr>
      </p:pic>
    </p:spTree>
    <p:extLst>
      <p:ext uri="{BB962C8B-B14F-4D97-AF65-F5344CB8AC3E}">
        <p14:creationId xmlns:p14="http://schemas.microsoft.com/office/powerpoint/2010/main" val="2835882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1058778" y="490888"/>
            <a:ext cx="136678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Câu 3</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90237"/>
            <a:ext cx="7625616" cy="246776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2846427"/>
            <a:ext cx="4566383" cy="4011574"/>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5726" y="1081990"/>
            <a:ext cx="10705288" cy="1690895"/>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33229" y="1251133"/>
            <a:ext cx="1047158" cy="1352608"/>
          </a:xfrm>
          <a:prstGeom prst="rect">
            <a:avLst/>
          </a:prstGeom>
        </p:spPr>
      </p:pic>
      <p:pic>
        <p:nvPicPr>
          <p:cNvPr id="4"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44883" y="2364432"/>
            <a:ext cx="609600" cy="609600"/>
          </a:xfrm>
          <a:prstGeom prst="rect">
            <a:avLst/>
          </a:prstGeom>
        </p:spPr>
      </p:pic>
    </p:spTree>
    <p:extLst>
      <p:ext uri="{BB962C8B-B14F-4D97-AF65-F5344CB8AC3E}">
        <p14:creationId xmlns:p14="http://schemas.microsoft.com/office/powerpoint/2010/main" val="3390605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4099814" y="312162"/>
            <a:ext cx="135165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Câu 4</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970085"/>
            <a:ext cx="12191999" cy="1817719"/>
          </a:xfrm>
          <a:prstGeom prst="rect">
            <a:avLst/>
          </a:prstGeom>
        </p:spPr>
      </p:pic>
      <p:pic>
        <p:nvPicPr>
          <p:cNvPr id="3"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9986" y="2178204"/>
            <a:ext cx="609600" cy="609600"/>
          </a:xfrm>
          <a:prstGeom prst="rect">
            <a:avLst/>
          </a:prstGeom>
        </p:spPr>
      </p:pic>
    </p:spTree>
    <p:extLst>
      <p:ext uri="{BB962C8B-B14F-4D97-AF65-F5344CB8AC3E}">
        <p14:creationId xmlns:p14="http://schemas.microsoft.com/office/powerpoint/2010/main" val="1363447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4561827" y="0"/>
            <a:ext cx="184537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Câu 3+4</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906536"/>
            <a:ext cx="7625616" cy="195146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3780263"/>
            <a:ext cx="4566383" cy="3077737"/>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46331"/>
            <a:ext cx="12041928" cy="3043463"/>
          </a:xfrm>
          <a:prstGeom prst="rect">
            <a:avLst/>
          </a:prstGeom>
        </p:spPr>
      </p:pic>
      <p:pic>
        <p:nvPicPr>
          <p:cNvPr id="3" name="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6892" y="1631426"/>
            <a:ext cx="609600" cy="609600"/>
          </a:xfrm>
          <a:prstGeom prst="rect">
            <a:avLst/>
          </a:prstGeom>
        </p:spPr>
      </p:pic>
    </p:spTree>
    <p:extLst>
      <p:ext uri="{BB962C8B-B14F-4D97-AF65-F5344CB8AC3E}">
        <p14:creationId xmlns:p14="http://schemas.microsoft.com/office/powerpoint/2010/main" val="322184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7940548" y="400110"/>
            <a:ext cx="27061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Cả bài các hình thức</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sp>
        <p:nvSpPr>
          <p:cNvPr id="8" name="Rectangle 7"/>
          <p:cNvSpPr/>
          <p:nvPr/>
        </p:nvSpPr>
        <p:spPr>
          <a:xfrm>
            <a:off x="7765917" y="0"/>
            <a:ext cx="359265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vi-VN"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oạt động </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hành luyện tập</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2838" y="2743201"/>
            <a:ext cx="5819162" cy="411480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4100"/>
            <a:ext cx="6372837" cy="6858000"/>
          </a:xfrm>
          <a:prstGeom prst="rect">
            <a:avLst/>
          </a:prstGeom>
        </p:spPr>
      </p:pic>
      <p:pic>
        <p:nvPicPr>
          <p:cNvPr id="13" name="CON CHI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97404" y="2133601"/>
            <a:ext cx="609600" cy="609600"/>
          </a:xfrm>
          <a:prstGeom prst="rect">
            <a:avLst/>
          </a:prstGeom>
        </p:spPr>
      </p:pic>
      <p:pic>
        <p:nvPicPr>
          <p:cNvPr id="6" name="CA BAI PIAN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672819" y="1019527"/>
            <a:ext cx="609600" cy="609600"/>
          </a:xfrm>
          <a:prstGeom prst="rect">
            <a:avLst/>
          </a:prstGeom>
        </p:spPr>
      </p:pic>
    </p:spTree>
    <p:extLst>
      <p:ext uri="{BB962C8B-B14F-4D97-AF65-F5344CB8AC3E}">
        <p14:creationId xmlns:p14="http://schemas.microsoft.com/office/powerpoint/2010/main" val="1840690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12796" fill="hold"/>
                                        <p:tgtEl>
                                          <p:spTgt spid="13"/>
                                        </p:tgtEl>
                                      </p:cBhvr>
                                    </p:cmd>
                                  </p:childTnLst>
                                </p:cTn>
                              </p:par>
                            </p:childTnLst>
                          </p:cTn>
                        </p:par>
                      </p:childTnLst>
                    </p:cTn>
                  </p:par>
                </p:childTnLst>
              </p:cTn>
              <p:nextCondLst>
                <p:cond evt="onClick" delay="0">
                  <p:tgtEl>
                    <p:spTgt spid="13"/>
                  </p:tgtEl>
                </p:cond>
              </p:nextCondLst>
            </p:seq>
            <p:audio>
              <p:cMediaNode vol="80000">
                <p:cTn id="16" fill="hold" display="0">
                  <p:stCondLst>
                    <p:cond delay="indefinite"/>
                  </p:stCondLst>
                  <p:endCondLst>
                    <p:cond evt="onStopAudio" delay="0">
                      <p:tgtEl>
                        <p:sldTgt/>
                      </p:tgtEl>
                    </p:cond>
                  </p:endCondLst>
                </p:cTn>
                <p:tgtEl>
                  <p:spTgt spid="13"/>
                </p:tgtEl>
              </p:cMediaNode>
            </p:audi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30876" fill="hold"/>
                                        <p:tgtEl>
                                          <p:spTgt spid="6"/>
                                        </p:tgtEl>
                                      </p:cBhvr>
                                    </p:cmd>
                                  </p:childTnLst>
                                </p:cTn>
                              </p:par>
                            </p:childTnLst>
                          </p:cTn>
                        </p:par>
                      </p:childTnLst>
                    </p:cTn>
                  </p:par>
                </p:childTnLst>
              </p:cTn>
              <p:nextCondLst>
                <p:cond evt="onClick" delay="0">
                  <p:tgtEl>
                    <p:spTgt spid="6"/>
                  </p:tgtEl>
                </p:cond>
              </p:nextCondLst>
            </p:seq>
            <p:audio>
              <p:cMediaNode vol="80000">
                <p:cTn id="22" fill="hold" display="0">
                  <p:stCondLst>
                    <p:cond delay="indefinite"/>
                  </p:stCondLst>
                  <p:endCondLst>
                    <p:cond evt="onStopAudio" delay="0">
                      <p:tgtEl>
                        <p:sldTgt/>
                      </p:tgtEl>
                    </p:cond>
                  </p:endCondLst>
                </p:cTn>
                <p:tgtEl>
                  <p:spTgt spid="6"/>
                </p:tgtEl>
              </p:cMediaNode>
            </p:audio>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7893" y="140329"/>
            <a:ext cx="558216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Slide bổ sung GV cho HS hát với hình thức Karaoke</a:t>
            </a: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13351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906536"/>
            <a:ext cx="7625616" cy="195146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3780263"/>
            <a:ext cx="4566383" cy="3077737"/>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3940" y="673451"/>
            <a:ext cx="10827143" cy="1951463"/>
          </a:xfrm>
          <a:prstGeom prst="rect">
            <a:avLst/>
          </a:prstGeom>
        </p:spPr>
      </p:pic>
      <p:pic>
        <p:nvPicPr>
          <p:cNvPr id="8" name="CON CHI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4105" y="2819400"/>
            <a:ext cx="609600" cy="609600"/>
          </a:xfrm>
          <a:prstGeom prst="rect">
            <a:avLst/>
          </a:prstGeom>
        </p:spPr>
      </p:pic>
    </p:spTree>
    <p:extLst>
      <p:ext uri="{BB962C8B-B14F-4D97-AF65-F5344CB8AC3E}">
        <p14:creationId xmlns:p14="http://schemas.microsoft.com/office/powerpoint/2010/main" val="699662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79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906536"/>
            <a:ext cx="7625616" cy="195146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3780263"/>
            <a:ext cx="4566383" cy="3077737"/>
          </a:xfrm>
          <a:prstGeom prst="rect">
            <a:avLst/>
          </a:prstGeom>
        </p:spPr>
      </p:pic>
      <p:pic>
        <p:nvPicPr>
          <p:cNvPr id="8" name="CON CHI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5400" y="2477489"/>
            <a:ext cx="609600" cy="609600"/>
          </a:xfrm>
          <a:prstGeom prst="rect">
            <a:avLst/>
          </a:prstGeom>
        </p:spPr>
      </p:pic>
      <p:sp>
        <p:nvSpPr>
          <p:cNvPr id="7" name="TextBox 3"/>
          <p:cNvSpPr txBox="1">
            <a:spLocks noChangeArrowheads="1"/>
          </p:cNvSpPr>
          <p:nvPr/>
        </p:nvSpPr>
        <p:spPr bwMode="auto">
          <a:xfrm>
            <a:off x="1175000" y="269177"/>
            <a:ext cx="96521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fontAlgn="base" hangingPunct="0">
              <a:spcBef>
                <a:spcPct val="0"/>
              </a:spcBef>
              <a:spcAft>
                <a:spcPct val="0"/>
              </a:spcAft>
            </a:pPr>
            <a:r>
              <a:rPr lang="en-US" sz="3200" b="1" dirty="0">
                <a:solidFill>
                  <a:srgbClr val="FF0000"/>
                </a:solidFill>
                <a:latin typeface="Times New Roman" pitchFamily="18" charset="0"/>
                <a:cs typeface="Times New Roman" pitchFamily="18" charset="0"/>
              </a:rPr>
              <a:t>Hát nhóm kết hợp vỗ tay hoặc gõ đệm theo nhịp</a:t>
            </a:r>
          </a:p>
        </p:txBody>
      </p:sp>
      <p:pic>
        <p:nvPicPr>
          <p:cNvPr id="11" name="Picture 2" descr="C:\Users\Administrator\Desktop\hinh nen dep pp\ah dog\Anh-dong-gif-chim-dep-Ohaylam.com-(19).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4077" y="1949902"/>
            <a:ext cx="980223" cy="7779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3903" y="1034148"/>
            <a:ext cx="11569566" cy="795013"/>
          </a:xfrm>
          <a:prstGeom prst="rect">
            <a:avLst/>
          </a:prstGeom>
        </p:spPr>
      </p:pic>
      <p:pic>
        <p:nvPicPr>
          <p:cNvPr id="13" name="Picture 2" descr="C:\Users\Administrator\Desktop\hinh nen dep pp\ah dog\Anh-dong-gif-chim-dep-Ohaylam.com-(19).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19769" y="1829162"/>
            <a:ext cx="980223" cy="7779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hinh nen dep pp\ah dog\Anh-dong-gif-chim-dep-Ohaylam.com-(19).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05026" y="1871398"/>
            <a:ext cx="980223" cy="7779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istrator\Desktop\hinh nen dep pp\ah dog\Anh-dong-gif-chim-dep-Ohaylam.com-(19).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72725" y="1782598"/>
            <a:ext cx="980223" cy="777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013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79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906536"/>
            <a:ext cx="7625616" cy="195146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3780263"/>
            <a:ext cx="4566383" cy="3077737"/>
          </a:xfrm>
          <a:prstGeom prst="rect">
            <a:avLst/>
          </a:prstGeom>
        </p:spPr>
      </p:pic>
      <p:pic>
        <p:nvPicPr>
          <p:cNvPr id="8" name="CON CHI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0937" y="3524864"/>
            <a:ext cx="609600" cy="609600"/>
          </a:xfrm>
          <a:prstGeom prst="rect">
            <a:avLst/>
          </a:prstGeom>
        </p:spPr>
      </p:pic>
      <p:sp>
        <p:nvSpPr>
          <p:cNvPr id="2" name="Rectangle 1"/>
          <p:cNvSpPr/>
          <p:nvPr/>
        </p:nvSpPr>
        <p:spPr>
          <a:xfrm>
            <a:off x="346509" y="667568"/>
            <a:ext cx="11066406" cy="417871"/>
          </a:xfrm>
          <a:prstGeom prst="rect">
            <a:avLst/>
          </a:prstGeom>
        </p:spPr>
        <p:txBody>
          <a:bodyPr wrap="square">
            <a:spAutoFit/>
          </a:bodyPr>
          <a:lstStyle/>
          <a:p>
            <a:pPr algn="just">
              <a:lnSpc>
                <a:spcPct val="115000"/>
              </a:lnSpc>
              <a:spcAft>
                <a:spcPts val="800"/>
              </a:spcAft>
            </a:pPr>
            <a:r>
              <a:rPr lang="en-US" sz="20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Cặp đôi quay mặt </a:t>
            </a:r>
            <a:r>
              <a:rPr lang="en-US" sz="2000"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vào</a:t>
            </a:r>
            <a:r>
              <a:rPr lang="en-US" sz="20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nhau</a:t>
            </a:r>
            <a:r>
              <a:rPr lang="en-US" sz="20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thực hiện động tác: phách </a:t>
            </a:r>
            <a:r>
              <a:rPr lang="en-US" sz="20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1 vỗ tay; phách 2, phách 3 hai HS vỗ tay vào nhau</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035160" y="82794"/>
            <a:ext cx="5150769" cy="584775"/>
          </a:xfrm>
          <a:prstGeom prst="rect">
            <a:avLst/>
          </a:prstGeom>
        </p:spPr>
        <p:txBody>
          <a:bodyPr wrap="none">
            <a:spAutoFit/>
          </a:bodyPr>
          <a:lstStyle/>
          <a:p>
            <a:r>
              <a:rPr lang="en-US" sz="3200" b="1" dirty="0">
                <a:solidFill>
                  <a:srgbClr val="FF0000"/>
                </a:solidFill>
                <a:latin typeface="Times New Roman" panose="02020603050405020304" pitchFamily="18" charset="0"/>
                <a:ea typeface="Calibri" panose="020F0502020204030204" pitchFamily="34" charset="0"/>
              </a:rPr>
              <a:t>Hát kết hợp vận động cơ thể</a:t>
            </a:r>
            <a:endParaRPr lang="en-US" sz="3200" b="1" dirty="0">
              <a:solidFill>
                <a:srgbClr val="FF0000"/>
              </a:solidFill>
            </a:endParaRP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6510" y="1530417"/>
            <a:ext cx="11531066" cy="1831976"/>
          </a:xfrm>
          <a:prstGeom prst="rect">
            <a:avLst/>
          </a:prstGeom>
        </p:spPr>
      </p:pic>
    </p:spTree>
    <p:extLst>
      <p:ext uri="{BB962C8B-B14F-4D97-AF65-F5344CB8AC3E}">
        <p14:creationId xmlns:p14="http://schemas.microsoft.com/office/powerpoint/2010/main" val="2965119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79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 name="Oval 2"/>
          <p:cNvSpPr/>
          <p:nvPr/>
        </p:nvSpPr>
        <p:spPr>
          <a:xfrm>
            <a:off x="5200651" y="1449389"/>
            <a:ext cx="1997075" cy="1089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700">
                <a:solidFill>
                  <a:srgbClr val="FF0000"/>
                </a:solidFill>
                <a:latin typeface="Tahoma"/>
              </a:rPr>
              <a:t>HÁT TO</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2869" y="1278090"/>
            <a:ext cx="2288567" cy="1522937"/>
          </a:xfrm>
          <a:prstGeom prst="ellipse">
            <a:avLst/>
          </a:prstGeom>
          <a:ln>
            <a:noFill/>
          </a:ln>
          <a:effectLst>
            <a:softEdge rad="11250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6681" y="1063476"/>
            <a:ext cx="2283451" cy="1519533"/>
          </a:xfrm>
          <a:prstGeom prst="ellipse">
            <a:avLst/>
          </a:prstGeom>
          <a:ln>
            <a:noFill/>
          </a:ln>
          <a:effectLst>
            <a:softEdge rad="112500"/>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2125" y="2805040"/>
            <a:ext cx="1577564" cy="1307306"/>
          </a:xfrm>
          <a:prstGeom prst="ellipse">
            <a:avLst/>
          </a:prstGeom>
          <a:ln>
            <a:noFill/>
          </a:ln>
          <a:effectLst>
            <a:softEdge rad="112500"/>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8882" y="2726337"/>
            <a:ext cx="1215596" cy="1307306"/>
          </a:xfrm>
          <a:prstGeom prst="ellipse">
            <a:avLst/>
          </a:prstGeom>
          <a:ln>
            <a:noFill/>
          </a:ln>
          <a:effectLst>
            <a:softEdge rad="112500"/>
          </a:effectLst>
        </p:spPr>
      </p:pic>
      <p:sp>
        <p:nvSpPr>
          <p:cNvPr id="11" name="Oval 10"/>
          <p:cNvSpPr/>
          <p:nvPr/>
        </p:nvSpPr>
        <p:spPr>
          <a:xfrm>
            <a:off x="5429250" y="3241675"/>
            <a:ext cx="1473200" cy="738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solidFill>
                  <a:srgbClr val="FF0000"/>
                </a:solidFill>
                <a:latin typeface="Tahoma"/>
              </a:rPr>
              <a:t>HÁT NHỎ</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4447" y="4683702"/>
            <a:ext cx="1343235" cy="867964"/>
          </a:xfrm>
          <a:prstGeom prst="ellipse">
            <a:avLst/>
          </a:prstGeom>
          <a:ln>
            <a:noFill/>
          </a:ln>
          <a:effectLst>
            <a:softEdge rad="112500"/>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4353" y="4607835"/>
            <a:ext cx="1145732" cy="765219"/>
          </a:xfrm>
          <a:prstGeom prst="ellipse">
            <a:avLst/>
          </a:prstGeom>
          <a:ln>
            <a:noFill/>
          </a:ln>
          <a:effectLst>
            <a:softEdge rad="112500"/>
          </a:effectLst>
        </p:spPr>
      </p:pic>
      <p:sp>
        <p:nvSpPr>
          <p:cNvPr id="15" name="Oval 14"/>
          <p:cNvSpPr/>
          <p:nvPr/>
        </p:nvSpPr>
        <p:spPr>
          <a:xfrm>
            <a:off x="5577682" y="4703812"/>
            <a:ext cx="1176337"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solidFill>
                  <a:srgbClr val="FF0000"/>
                </a:solidFill>
                <a:latin typeface="Tahoma"/>
              </a:rPr>
              <a:t>HÁT THẦM</a:t>
            </a:r>
          </a:p>
        </p:txBody>
      </p:sp>
      <p:sp>
        <p:nvSpPr>
          <p:cNvPr id="5" name="TextBox 4"/>
          <p:cNvSpPr txBox="1"/>
          <p:nvPr/>
        </p:nvSpPr>
        <p:spPr>
          <a:xfrm>
            <a:off x="0" y="557569"/>
            <a:ext cx="11508059" cy="400110"/>
          </a:xfrm>
          <a:prstGeom prst="rect">
            <a:avLst/>
          </a:prstGeom>
          <a:noFill/>
        </p:spPr>
        <p:txBody>
          <a:bodyPr wrap="square">
            <a:spAutoFit/>
          </a:bodyPr>
          <a:lstStyle/>
          <a:p>
            <a:pPr eaLnBrk="0" fontAlgn="base" hangingPunct="0">
              <a:spcBef>
                <a:spcPct val="0"/>
              </a:spcBef>
              <a:spcAft>
                <a:spcPct val="0"/>
              </a:spcAft>
              <a:defRPr/>
            </a:pPr>
            <a:r>
              <a:rPr lang="en-US" sz="2000" i="1" dirty="0">
                <a:solidFill>
                  <a:srgbClr val="000000">
                    <a:lumMod val="95000"/>
                    <a:lumOff val="5000"/>
                  </a:srgbClr>
                </a:solidFill>
                <a:latin typeface="Times New Roman" pitchFamily="18" charset="0"/>
                <a:cs typeface="Times New Roman" pitchFamily="18" charset="0"/>
              </a:rPr>
              <a:t>TRÒ CHƠI: HÁT TO-NHỎ-HÁT THẦM: Bàn tay để rộng hát to, để gần nha hát nhỏ, để sát nhau hát thầm</a:t>
            </a:r>
          </a:p>
        </p:txBody>
      </p:sp>
      <p:pic>
        <p:nvPicPr>
          <p:cNvPr id="17" name="Picture 2" descr="C:\Users\Administrator\Desktop\hinh nen dep pp\CON VAT+CAY, HIH ANH NHO NGHEP TRAH\4d93d3c41d690499dcf3d031be2765e9.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46553" y="5613733"/>
            <a:ext cx="1320673" cy="124792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3575720" y="-13877"/>
            <a:ext cx="5497018" cy="517065"/>
          </a:xfrm>
          <a:prstGeom prst="rect">
            <a:avLst/>
          </a:prstGeom>
        </p:spPr>
        <p:txBody>
          <a:bodyPr wrap="none">
            <a:spAutoFit/>
          </a:bodyPr>
          <a:lstStyle/>
          <a:p>
            <a:pPr>
              <a:lnSpc>
                <a:spcPct val="115000"/>
              </a:lnSpc>
              <a:defRPr/>
            </a:pPr>
            <a:r>
              <a:rPr lang="en-US" sz="2400" b="1" kern="0">
                <a:solidFill>
                  <a:srgbClr val="002060"/>
                </a:solidFill>
                <a:latin typeface="Times New Roman"/>
                <a:ea typeface="Calibri"/>
                <a:cs typeface="Times New Roman"/>
              </a:rPr>
              <a:t>HOẠT ĐỘNG VẬN DỤNG SÁNG TẠO</a:t>
            </a:r>
            <a:endParaRPr lang="en-US" sz="2400" b="1" kern="0">
              <a:solidFill>
                <a:srgbClr val="002060"/>
              </a:solidFill>
              <a:latin typeface="Calibri"/>
              <a:ea typeface="Calibri"/>
              <a:cs typeface="Times New Roman"/>
            </a:endParaRPr>
          </a:p>
        </p:txBody>
      </p:sp>
      <p:pic>
        <p:nvPicPr>
          <p:cNvPr id="18" name="CON CHI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08453" y="3979863"/>
            <a:ext cx="609600" cy="609600"/>
          </a:xfrm>
          <a:prstGeom prst="rect">
            <a:avLst/>
          </a:prstGeom>
        </p:spPr>
      </p:pic>
    </p:spTree>
    <p:extLst>
      <p:ext uri="{BB962C8B-B14F-4D97-AF65-F5344CB8AC3E}">
        <p14:creationId xmlns:p14="http://schemas.microsoft.com/office/powerpoint/2010/main" val="3568813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29000"/>
            <a:ext cx="6088566" cy="3429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0404" y="1713297"/>
            <a:ext cx="6551596" cy="5144703"/>
          </a:xfrm>
          <a:prstGeom prst="rect">
            <a:avLst/>
          </a:prstGeom>
        </p:spPr>
      </p:pic>
      <p:sp>
        <p:nvSpPr>
          <p:cNvPr id="3" name="Rectangle 2"/>
          <p:cNvSpPr/>
          <p:nvPr/>
        </p:nvSpPr>
        <p:spPr>
          <a:xfrm>
            <a:off x="1092466" y="517890"/>
            <a:ext cx="6449311" cy="461665"/>
          </a:xfrm>
          <a:prstGeom prst="rect">
            <a:avLst/>
          </a:prstGeom>
        </p:spPr>
        <p:txBody>
          <a:bodyPr wrap="square">
            <a:spAutoFit/>
          </a:bodyPr>
          <a:lstStyle/>
          <a:p>
            <a:pPr eaLnBrk="0" fontAlgn="base" hangingPunct="0">
              <a:spcBef>
                <a:spcPct val="0"/>
              </a:spcBef>
              <a:spcAft>
                <a:spcPct val="0"/>
              </a:spcAft>
            </a:pPr>
            <a:r>
              <a:rPr lang="en-US" sz="2400" b="1" dirty="0">
                <a:solidFill>
                  <a:srgbClr val="002060"/>
                </a:solidFill>
                <a:latin typeface="Times New Roman" panose="02020603050405020304" pitchFamily="18" charset="0"/>
                <a:cs typeface="Times New Roman" panose="02020603050405020304" pitchFamily="18" charset="0"/>
              </a:rPr>
              <a:t>TRONG BỨC TRANH VẼ HÌNH ẢNH </a:t>
            </a:r>
            <a:r>
              <a:rPr lang="vi-VN" sz="2400" b="1" dirty="0">
                <a:solidFill>
                  <a:srgbClr val="002060"/>
                </a:solidFill>
                <a:latin typeface="Times New Roman" panose="02020603050405020304" pitchFamily="18" charset="0"/>
                <a:cs typeface="Times New Roman" panose="02020603050405020304" pitchFamily="18" charset="0"/>
              </a:rPr>
              <a:t>GÌ?</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213848" y="1116012"/>
            <a:ext cx="9095873"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Các bạn nhỏ nước ngoài đang chỉ những chú chim, có nhà, cây...</a:t>
            </a:r>
          </a:p>
        </p:txBody>
      </p:sp>
    </p:spTree>
    <p:extLst>
      <p:ext uri="{BB962C8B-B14F-4D97-AF65-F5344CB8AC3E}">
        <p14:creationId xmlns:p14="http://schemas.microsoft.com/office/powerpoint/2010/main" val="3967048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 CỦNG CỐ DẶN DÒ</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sp>
        <p:nvSpPr>
          <p:cNvPr id="4" name="TextBox 3"/>
          <p:cNvSpPr txBox="1"/>
          <p:nvPr/>
        </p:nvSpPr>
        <p:spPr>
          <a:xfrm>
            <a:off x="6646126" y="3245915"/>
            <a:ext cx="33899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Chú ý hỏi song câu hỏi mới nêu giáo dục</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6108" y="1531862"/>
            <a:ext cx="4588827" cy="1122126"/>
          </a:xfrm>
          <a:prstGeom prst="rect">
            <a:avLst/>
          </a:prstGeom>
        </p:spPr>
      </p:pic>
    </p:spTree>
    <p:extLst>
      <p:ext uri="{BB962C8B-B14F-4D97-AF65-F5344CB8AC3E}">
        <p14:creationId xmlns:p14="http://schemas.microsoft.com/office/powerpoint/2010/main" val="1992808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6" name="CON CHI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87254" y="4224848"/>
            <a:ext cx="609600" cy="609600"/>
          </a:xfrm>
          <a:prstGeom prst="rect">
            <a:avLst/>
          </a:prstGeom>
        </p:spPr>
      </p:pic>
    </p:spTree>
    <p:extLst>
      <p:ext uri="{BB962C8B-B14F-4D97-AF65-F5344CB8AC3E}">
        <p14:creationId xmlns:p14="http://schemas.microsoft.com/office/powerpoint/2010/main" val="1282416658"/>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79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6" name="Text Box 7"/>
          <p:cNvSpPr txBox="1">
            <a:spLocks noChangeArrowheads="1"/>
          </p:cNvSpPr>
          <p:nvPr/>
        </p:nvSpPr>
        <p:spPr bwMode="auto">
          <a:xfrm>
            <a:off x="7894579" y="1696876"/>
            <a:ext cx="1944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2400" dirty="0">
                <a:solidFill>
                  <a:srgbClr val="002060"/>
                </a:solidFill>
                <a:latin typeface="Times New Roman" pitchFamily="18" charset="0"/>
              </a:rPr>
              <a:t>Dân ca Pháp</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30974"/>
            <a:ext cx="6088566" cy="282702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8566" y="2297151"/>
            <a:ext cx="6103434" cy="456084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6227" y="1141543"/>
            <a:ext cx="1518421" cy="83049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1048" y="185507"/>
            <a:ext cx="566215" cy="479518"/>
          </a:xfrm>
          <a:prstGeom prst="rect">
            <a:avLst/>
          </a:prstGeom>
        </p:spPr>
      </p:pic>
      <p:sp>
        <p:nvSpPr>
          <p:cNvPr id="11" name="Rectangle 10"/>
          <p:cNvSpPr/>
          <p:nvPr/>
        </p:nvSpPr>
        <p:spPr>
          <a:xfrm>
            <a:off x="3455469" y="1192014"/>
            <a:ext cx="5941219" cy="558743"/>
          </a:xfrm>
          <a:prstGeom prst="rect">
            <a:avLst/>
          </a:prstGeom>
        </p:spPr>
        <p:txBody>
          <a:bodyPr wrap="square">
            <a:spAutoFit/>
          </a:bodyPr>
          <a:lstStyle/>
          <a:p>
            <a:pPr algn="ctr">
              <a:lnSpc>
                <a:spcPct val="115000"/>
              </a:lnSpc>
              <a:spcAft>
                <a:spcPts val="0"/>
              </a:spcAft>
            </a:pPr>
            <a:r>
              <a:rPr lang="vi-VN"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 HÁT BÀI</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CON CHIM NON</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5178393" y="423511"/>
            <a:ext cx="2048564" cy="625428"/>
          </a:xfrm>
          <a:prstGeom prst="rect">
            <a:avLst/>
          </a:prstGeom>
        </p:spPr>
        <p:txBody>
          <a:bodyPr wrap="square">
            <a:spAutoFit/>
          </a:bodyPr>
          <a:lstStyle/>
          <a:p>
            <a:pPr algn="ctr">
              <a:lnSpc>
                <a:spcPct val="115000"/>
              </a:lnSpc>
              <a:spcAft>
                <a:spcPts val="0"/>
              </a:spcAft>
            </a:pP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TIẾT 27 </a:t>
            </a: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0"/>
            <a:ext cx="3900544" cy="1219200"/>
          </a:xfrm>
          <a:prstGeom prst="rect">
            <a:avLst/>
          </a:prstGeom>
        </p:spPr>
      </p:pic>
    </p:spTree>
    <p:extLst>
      <p:ext uri="{BB962C8B-B14F-4D97-AF65-F5344CB8AC3E}">
        <p14:creationId xmlns:p14="http://schemas.microsoft.com/office/powerpoint/2010/main" val="3266671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2000"/>
                                        <p:tgtEl>
                                          <p:spTgt spid="16"/>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fltVal val="0"/>
                                          </p:val>
                                        </p:tav>
                                        <p:tav tm="100000">
                                          <p:val>
                                            <p:strVal val="#ppt_w"/>
                                          </p:val>
                                        </p:tav>
                                      </p:tavLst>
                                    </p:anim>
                                    <p:anim calcmode="lin" valueType="num">
                                      <p:cBhvr>
                                        <p:cTn id="11" dur="1000" fill="hold"/>
                                        <p:tgtEl>
                                          <p:spTgt spid="12"/>
                                        </p:tgtEl>
                                        <p:attrNameLst>
                                          <p:attrName>ppt_h</p:attrName>
                                        </p:attrNameLst>
                                      </p:cBhvr>
                                      <p:tavLst>
                                        <p:tav tm="0">
                                          <p:val>
                                            <p:fltVal val="0"/>
                                          </p:val>
                                        </p:tav>
                                        <p:tav tm="100000">
                                          <p:val>
                                            <p:strVal val="#ppt_h"/>
                                          </p:val>
                                        </p:tav>
                                      </p:tavLst>
                                    </p:anim>
                                    <p:anim calcmode="lin" valueType="num">
                                      <p:cBhvr>
                                        <p:cTn id="12" dur="1000" fill="hold"/>
                                        <p:tgtEl>
                                          <p:spTgt spid="12"/>
                                        </p:tgtEl>
                                        <p:attrNameLst>
                                          <p:attrName>style.rotation</p:attrName>
                                        </p:attrNameLst>
                                      </p:cBhvr>
                                      <p:tavLst>
                                        <p:tav tm="0">
                                          <p:val>
                                            <p:fltVal val="90"/>
                                          </p:val>
                                        </p:tav>
                                        <p:tav tm="100000">
                                          <p:val>
                                            <p:fltVal val="0"/>
                                          </p:val>
                                        </p:tav>
                                      </p:tavLst>
                                    </p:anim>
                                    <p:animEffect transition="in" filter="fade">
                                      <p:cBhvr>
                                        <p:cTn id="13" dur="1000"/>
                                        <p:tgtEl>
                                          <p:spTgt spid="12"/>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style.rotation</p:attrName>
                                        </p:attrNameLst>
                                      </p:cBhvr>
                                      <p:tavLst>
                                        <p:tav tm="0">
                                          <p:val>
                                            <p:fltVal val="90"/>
                                          </p:val>
                                        </p:tav>
                                        <p:tav tm="100000">
                                          <p:val>
                                            <p:fltVal val="0"/>
                                          </p:val>
                                        </p:tav>
                                      </p:tavLst>
                                    </p:anim>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54110"/>
            <a:ext cx="7625616" cy="280389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6647" y="3429000"/>
            <a:ext cx="6665354" cy="3429001"/>
          </a:xfrm>
          <a:prstGeom prst="rect">
            <a:avLst/>
          </a:prstGeom>
        </p:spPr>
      </p:pic>
      <p:sp>
        <p:nvSpPr>
          <p:cNvPr id="17" name="Rectangle 16"/>
          <p:cNvSpPr/>
          <p:nvPr/>
        </p:nvSpPr>
        <p:spPr>
          <a:xfrm>
            <a:off x="92764" y="-29765"/>
            <a:ext cx="5061001" cy="523220"/>
          </a:xfrm>
          <a:prstGeom prst="rect">
            <a:avLst/>
          </a:prstGeom>
        </p:spPr>
        <p:txBody>
          <a:bodyPr wrap="none">
            <a:spAutoFit/>
          </a:bodyPr>
          <a:lstStyle/>
          <a:p>
            <a:r>
              <a:rPr lang="pt-BR" sz="2800" b="1" dirty="0">
                <a:effectLst/>
                <a:latin typeface="#9Slide05 Dancing Script" panose="03080800040507000D00" pitchFamily="66" charset="0"/>
                <a:ea typeface="Calibri" panose="020F0502020204030204" pitchFamily="34" charset="0"/>
              </a:rPr>
              <a:t>H</a:t>
            </a:r>
            <a:r>
              <a:rPr lang="vi-VN" sz="2800" b="1" dirty="0">
                <a:effectLst/>
                <a:latin typeface="#9Slide05 Dancing Script" panose="03080800040507000D00" pitchFamily="66" charset="0"/>
                <a:ea typeface="Calibri" panose="020F0502020204030204" pitchFamily="34" charset="0"/>
              </a:rPr>
              <a:t>oạt động hình thành kiến thức mới </a:t>
            </a:r>
            <a:endParaRPr lang="en-US" sz="3600" dirty="0">
              <a:latin typeface="#9Slide05 Dancing Script" panose="03080800040507000D00" pitchFamily="66" charset="0"/>
            </a:endParaRPr>
          </a:p>
        </p:txBody>
      </p:sp>
      <p:sp>
        <p:nvSpPr>
          <p:cNvPr id="3" name="Rectangle 2"/>
          <p:cNvSpPr/>
          <p:nvPr/>
        </p:nvSpPr>
        <p:spPr>
          <a:xfrm>
            <a:off x="3966752" y="493455"/>
            <a:ext cx="3462807" cy="548099"/>
          </a:xfrm>
          <a:prstGeom prst="rect">
            <a:avLst/>
          </a:prstGeom>
        </p:spPr>
        <p:txBody>
          <a:bodyPr wrap="none">
            <a:spAutoFit/>
          </a:bodyPr>
          <a:lstStyle/>
          <a:p>
            <a:pPr algn="just">
              <a:lnSpc>
                <a:spcPct val="115000"/>
              </a:lnSpc>
              <a:spcAft>
                <a:spcPts val="800"/>
              </a:spcAft>
            </a:pPr>
            <a:r>
              <a:rPr lang="pt-BR"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Giới thiệu nước pháp</a:t>
            </a:r>
            <a:endPar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rot="10800000" flipV="1">
            <a:off x="5621151" y="1587881"/>
            <a:ext cx="6370461" cy="2034660"/>
          </a:xfrm>
          <a:prstGeom prst="rect">
            <a:avLst/>
          </a:prstGeom>
        </p:spPr>
        <p:txBody>
          <a:bodyPr wrap="square">
            <a:spAutoFit/>
          </a:bodyPr>
          <a:lstStyle/>
          <a:p>
            <a:pPr algn="just">
              <a:lnSpc>
                <a:spcPct val="115000"/>
              </a:lnSpc>
              <a:spcAft>
                <a:spcPts val="800"/>
              </a:spcAft>
            </a:pPr>
            <a:r>
              <a:rPr lang="en-US" sz="28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Pháp tên chính thức là Cộng hòa Pháp là một quốc gia có lãnh thổ chính nằm tại Tây Âu một số bài hát lời việt dân ca Pháp như bài Trời đã sáng rồi, con chim non...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892" y="1057333"/>
            <a:ext cx="5326259" cy="35448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5551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07857"/>
            <a:ext cx="7625616" cy="295014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1475" y="2621819"/>
            <a:ext cx="5573354" cy="4236181"/>
          </a:xfrm>
          <a:prstGeom prst="rect">
            <a:avLst/>
          </a:prstGeom>
        </p:spPr>
      </p:pic>
      <p:sp>
        <p:nvSpPr>
          <p:cNvPr id="8" name="Rectangle 7"/>
          <p:cNvSpPr/>
          <p:nvPr/>
        </p:nvSpPr>
        <p:spPr>
          <a:xfrm>
            <a:off x="2435191" y="529389"/>
            <a:ext cx="7625615" cy="613245"/>
          </a:xfrm>
          <a:prstGeom prst="rect">
            <a:avLst/>
          </a:prstGeom>
        </p:spPr>
        <p:txBody>
          <a:bodyPr wrap="square">
            <a:spAutoFit/>
          </a:bodyPr>
          <a:lstStyle/>
          <a:p>
            <a:pPr algn="just">
              <a:lnSpc>
                <a:spcPct val="115000"/>
              </a:lnSpc>
              <a:spcAft>
                <a:spcPts val="800"/>
              </a:spcAft>
            </a:pPr>
            <a:r>
              <a:rPr lang="pt-BR"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Giới thiệu tác phẩm bài Con Chim Non</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681789" y="1565148"/>
            <a:ext cx="5573354" cy="2554545"/>
          </a:xfrm>
          <a:prstGeom prst="rect">
            <a:avLst/>
          </a:prstGeom>
        </p:spPr>
        <p:txBody>
          <a:bodyPr wrap="square">
            <a:spAutoFit/>
          </a:bodyPr>
          <a:lstStyle/>
          <a:p>
            <a:pPr algn="just"/>
            <a:r>
              <a:rPr lang="vi-VN" sz="3200" dirty="0">
                <a:latin typeface="Times New Roman" panose="02020603050405020304" pitchFamily="18" charset="0"/>
                <a:ea typeface="Calibri" panose="020F0502020204030204" pitchFamily="34" charset="0"/>
              </a:rPr>
              <a:t>Bài </a:t>
            </a:r>
            <a:r>
              <a:rPr lang="en-US" sz="3200" b="1" i="1" dirty="0">
                <a:latin typeface="Times New Roman" panose="02020603050405020304" pitchFamily="18" charset="0"/>
                <a:ea typeface="Calibri" panose="020F0502020204030204" pitchFamily="34" charset="0"/>
              </a:rPr>
              <a:t>Con chim non </a:t>
            </a:r>
            <a:r>
              <a:rPr lang="en-US" sz="3200" dirty="0">
                <a:latin typeface="Times New Roman" panose="02020603050405020304" pitchFamily="18" charset="0"/>
                <a:ea typeface="Calibri" panose="020F0502020204030204" pitchFamily="34" charset="0"/>
              </a:rPr>
              <a:t>là bài hát có sắc thái nhịp nhàng, tốc độ vừa phải </a:t>
            </a:r>
            <a:r>
              <a:rPr lang="vi-VN" sz="3200" dirty="0">
                <a:latin typeface="Times New Roman" panose="02020603050405020304" pitchFamily="18" charset="0"/>
                <a:ea typeface="Calibri" panose="020F0502020204030204" pitchFamily="34" charset="0"/>
              </a:rPr>
              <a:t>nói về hợp xướng rất</a:t>
            </a:r>
            <a:r>
              <a:rPr lang="en-US" sz="3200" dirty="0">
                <a:latin typeface="Times New Roman" panose="02020603050405020304" pitchFamily="18" charset="0"/>
                <a:ea typeface="Calibri" panose="020F0502020204030204" pitchFamily="34" charset="0"/>
              </a:rPr>
              <a:t> hay </a:t>
            </a:r>
            <a:r>
              <a:rPr lang="vi-VN" sz="3200" dirty="0">
                <a:latin typeface="Times New Roman" panose="02020603050405020304" pitchFamily="18" charset="0"/>
                <a:ea typeface="Calibri" panose="020F0502020204030204" pitchFamily="34" charset="0"/>
              </a:rPr>
              <a:t>của những chú chim khi bình minh lên </a:t>
            </a:r>
            <a:endParaRPr lang="en-US" sz="3200" dirty="0"/>
          </a:p>
        </p:txBody>
      </p:sp>
    </p:spTree>
    <p:extLst>
      <p:ext uri="{BB962C8B-B14F-4D97-AF65-F5344CB8AC3E}">
        <p14:creationId xmlns:p14="http://schemas.microsoft.com/office/powerpoint/2010/main" val="693920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8836502" y="129941"/>
            <a:ext cx="172360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Hát mẫu</a:t>
            </a:r>
            <a:endParaRPr kumimoji="0" lang="en-US" sz="3600" b="1" i="0" u="none" strike="noStrike" kern="1200" cap="none" spc="0" normalizeH="0" baseline="0" noProof="0" dirty="0">
              <a:ln>
                <a:noFill/>
              </a:ln>
              <a:solidFill>
                <a:srgbClr val="FF0000"/>
              </a:solidFill>
              <a:effectLst/>
              <a:uLnTx/>
              <a:uFillTx/>
              <a:latin typeface="Arial"/>
              <a:ea typeface="+mn-ea"/>
              <a:cs typeface="+mn-cs"/>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7682" y="2638004"/>
            <a:ext cx="4517885" cy="4198325"/>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t="60750"/>
          <a:stretch/>
        </p:blipFill>
        <p:spPr>
          <a:xfrm>
            <a:off x="59468" y="4143122"/>
            <a:ext cx="7598214" cy="2693208"/>
          </a:xfrm>
          <a:prstGeom prst="rect">
            <a:avLst/>
          </a:prstGeom>
        </p:spPr>
      </p:pic>
      <p:pic>
        <p:nvPicPr>
          <p:cNvPr id="11" name="NGHE MAU CON C NP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1773" y="319094"/>
            <a:ext cx="551428" cy="538662"/>
          </a:xfrm>
          <a:prstGeom prst="rect">
            <a:avLst/>
          </a:prstGeom>
        </p:spPr>
      </p:pic>
      <p:pic>
        <p:nvPicPr>
          <p:cNvPr id="12" name="CON CHIM NO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31745" y="407735"/>
            <a:ext cx="538757" cy="523220"/>
          </a:xfrm>
          <a:prstGeom prst="rect">
            <a:avLst/>
          </a:prstGeom>
        </p:spPr>
      </p:pic>
      <p:pic>
        <p:nvPicPr>
          <p:cNvPr id="2" name="Picture 1">
            <a:extLst>
              <a:ext uri="{FF2B5EF4-FFF2-40B4-BE49-F238E27FC236}">
                <a16:creationId xmlns:a16="http://schemas.microsoft.com/office/drawing/2014/main" id="{A6B81638-16B1-9B7A-82A2-B38B023954A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6161"/>
          <a:stretch/>
        </p:blipFill>
        <p:spPr>
          <a:xfrm>
            <a:off x="161840" y="129940"/>
            <a:ext cx="8035392" cy="4099529"/>
          </a:xfrm>
          <a:prstGeom prst="rect">
            <a:avLst/>
          </a:prstGeom>
        </p:spPr>
      </p:pic>
    </p:spTree>
    <p:extLst>
      <p:ext uri="{BB962C8B-B14F-4D97-AF65-F5344CB8AC3E}">
        <p14:creationId xmlns:p14="http://schemas.microsoft.com/office/powerpoint/2010/main" val="4073248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187"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2796"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4716379" y="394636"/>
            <a:ext cx="253885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Đọc lời ca</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sp>
        <p:nvSpPr>
          <p:cNvPr id="3" name="Rectangle 2"/>
          <p:cNvSpPr/>
          <p:nvPr/>
        </p:nvSpPr>
        <p:spPr>
          <a:xfrm>
            <a:off x="943276" y="1106905"/>
            <a:ext cx="10992476" cy="2619948"/>
          </a:xfrm>
          <a:prstGeom prst="rect">
            <a:avLst/>
          </a:prstGeom>
        </p:spPr>
        <p:txBody>
          <a:bodyPr wrap="square">
            <a:spAutoFit/>
          </a:bodyPr>
          <a:lstStyle/>
          <a:p>
            <a:pPr algn="just">
              <a:lnSpc>
                <a:spcPct val="115000"/>
              </a:lnSpc>
              <a:spcAft>
                <a:spcPts val="800"/>
              </a:spcAft>
            </a:pPr>
            <a:r>
              <a:rPr lang="en-US" sz="32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Câu hát 1: Bình minh lên có con chim non hoà tiếng hót véo von</a:t>
            </a:r>
            <a:endPar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Câu hát 2: </a:t>
            </a:r>
            <a:r>
              <a:rPr lang="vi-VN" sz="32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a:t>
            </a:r>
            <a:r>
              <a:rPr lang="en-US" sz="32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oà</a:t>
            </a:r>
            <a:r>
              <a:rPr lang="en-US" sz="32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tiếng hót véo von giọng hót vui say sưa.</a:t>
            </a:r>
            <a:endPar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Câu hát 3: Này chim ơi hát lên cho vang lời thân ái thiết tha</a:t>
            </a:r>
            <a:endPar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Câu hát 4: </a:t>
            </a:r>
            <a:r>
              <a:rPr lang="vi-VN" sz="32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R</a:t>
            </a:r>
            <a:r>
              <a:rPr lang="en-US" sz="32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ộn</a:t>
            </a:r>
            <a:r>
              <a:rPr lang="en-US" sz="32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vang tới chốn xa càng mến yêu quê nhà</a:t>
            </a:r>
            <a:endPar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3264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453154" y="210393"/>
            <a:ext cx="312352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Dạy từng câu</a:t>
            </a:r>
          </a:p>
        </p:txBody>
      </p:sp>
      <p:sp>
        <p:nvSpPr>
          <p:cNvPr id="9" name="Rectangle 8"/>
          <p:cNvSpPr/>
          <p:nvPr/>
        </p:nvSpPr>
        <p:spPr>
          <a:xfrm>
            <a:off x="5420174" y="375007"/>
            <a:ext cx="135165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Câu 1</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8114" y="1117053"/>
            <a:ext cx="11598442" cy="2964293"/>
          </a:xfrm>
          <a:prstGeom prst="rect">
            <a:avLst/>
          </a:prstGeom>
        </p:spPr>
      </p:pic>
      <p:pic>
        <p:nvPicPr>
          <p:cNvPr id="14"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3154" y="1917203"/>
            <a:ext cx="609600" cy="609600"/>
          </a:xfrm>
          <a:prstGeom prst="rect">
            <a:avLst/>
          </a:prstGeom>
        </p:spPr>
      </p:pic>
    </p:spTree>
    <p:extLst>
      <p:ext uri="{BB962C8B-B14F-4D97-AF65-F5344CB8AC3E}">
        <p14:creationId xmlns:p14="http://schemas.microsoft.com/office/powerpoint/2010/main" val="1824691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5"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404" y="1091517"/>
            <a:ext cx="11579192" cy="2963810"/>
          </a:xfrm>
          <a:prstGeom prst="rect">
            <a:avLst/>
          </a:prstGeom>
          <a:ln>
            <a:solidFill>
              <a:schemeClr val="bg1"/>
            </a:solidFill>
          </a:ln>
        </p:spPr>
      </p:pic>
      <p:sp>
        <p:nvSpPr>
          <p:cNvPr id="8" name="Rectangle 7"/>
          <p:cNvSpPr/>
          <p:nvPr/>
        </p:nvSpPr>
        <p:spPr>
          <a:xfrm>
            <a:off x="5220092" y="298383"/>
            <a:ext cx="135165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Câu 2</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pic>
        <p:nvPicPr>
          <p:cNvPr id="6"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9865" y="1963822"/>
            <a:ext cx="609600" cy="609600"/>
          </a:xfrm>
          <a:prstGeom prst="rect">
            <a:avLst/>
          </a:prstGeom>
        </p:spPr>
      </p:pic>
      <p:sp>
        <p:nvSpPr>
          <p:cNvPr id="2" name="Rectangle: Rounded Corners 1">
            <a:extLst>
              <a:ext uri="{FF2B5EF4-FFF2-40B4-BE49-F238E27FC236}">
                <a16:creationId xmlns:a16="http://schemas.microsoft.com/office/drawing/2014/main" id="{E5C08865-1533-370A-9F88-06D2B31F5C6B}"/>
              </a:ext>
            </a:extLst>
          </p:cNvPr>
          <p:cNvSpPr/>
          <p:nvPr/>
        </p:nvSpPr>
        <p:spPr>
          <a:xfrm>
            <a:off x="3157086" y="2566737"/>
            <a:ext cx="8728510" cy="6096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41642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350</Words>
  <Application>Microsoft Office PowerPoint</Application>
  <PresentationFormat>Widescreen</PresentationFormat>
  <Paragraphs>39</Paragraphs>
  <Slides>21</Slides>
  <Notes>8</Notes>
  <HiddenSlides>0</HiddenSlides>
  <MMClips>16</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21</vt:i4>
      </vt:variant>
    </vt:vector>
  </HeadingPairs>
  <TitlesOfParts>
    <vt:vector size="31" baseType="lpstr">
      <vt:lpstr>#9Slide05 Dancing Script</vt:lpstr>
      <vt:lpstr>Arial</vt:lpstr>
      <vt:lpstr>Calibri</vt:lpstr>
      <vt:lpstr>Tahoma</vt:lpstr>
      <vt:lpstr>Times New Roman</vt:lpstr>
      <vt:lpstr>Wingdings</vt:lpstr>
      <vt:lpstr>Textured</vt:lpstr>
      <vt:lpstr>1_Textured</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31</cp:revision>
  <dcterms:created xsi:type="dcterms:W3CDTF">2022-07-19T08:03:09Z</dcterms:created>
  <dcterms:modified xsi:type="dcterms:W3CDTF">2024-03-17T14:59:32Z</dcterms:modified>
</cp:coreProperties>
</file>