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526" r:id="rId3"/>
    <p:sldId id="520" r:id="rId4"/>
    <p:sldId id="522" r:id="rId5"/>
    <p:sldId id="523" r:id="rId6"/>
    <p:sldId id="524" r:id="rId7"/>
    <p:sldId id="528" r:id="rId8"/>
    <p:sldId id="53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5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727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147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2854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10/19/2024</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58659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10/19/2024</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6862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481543" y="1937811"/>
            <a:ext cx="5181600" cy="1000125"/>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10/19/2024</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23175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2"/>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2"/>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10/19/2024</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32567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10/19/2024</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34388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10/19/2024</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82267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10/19/2024</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96765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3"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2383369" y="182036"/>
            <a:ext cx="3407833"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6"/>
            <a:ext cx="2005543" cy="31273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10/19/2024</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4862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9398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2"/>
            <a:ext cx="36576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1194859" y="3578227"/>
            <a:ext cx="3657600" cy="5365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10/19/2024</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3001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10/19/2024</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11027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4"/>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4"/>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10/19/2024</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7756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824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75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501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071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136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455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227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CEAD27-88DA-4343-A648-C591357880F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F3D6C8-A4C4-423F-842F-F4F963F699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761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2"/>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9"/>
            <a:ext cx="1422400" cy="243417"/>
          </a:xfrm>
          <a:prstGeom prst="rect">
            <a:avLst/>
          </a:prstGeom>
        </p:spPr>
        <p:txBody>
          <a:bodyPr vert="horz" lIns="91440" tIns="45720" rIns="91440" bIns="45720" rtlCol="0" anchor="ctr"/>
          <a:lstStyle>
            <a:lvl1pPr algn="l">
              <a:defRPr sz="600">
                <a:solidFill>
                  <a:schemeClr val="tx1">
                    <a:tint val="75000"/>
                  </a:schemeClr>
                </a:solidFill>
              </a:defRPr>
            </a:lvl1pPr>
          </a:lstStyle>
          <a:p>
            <a:pPr marL="0" marR="0" lvl="0" indent="0" algn="l" defTabSz="457223"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457223" rtl="0" eaLnBrk="1" fontAlgn="auto" latinLnBrk="0" hangingPunct="1">
                <a:lnSpc>
                  <a:spcPct val="100000"/>
                </a:lnSpc>
                <a:spcBef>
                  <a:spcPts val="0"/>
                </a:spcBef>
                <a:spcAft>
                  <a:spcPts val="0"/>
                </a:spcAft>
                <a:buClrTx/>
                <a:buSzTx/>
                <a:buFontTx/>
                <a:buNone/>
                <a:tabLst/>
                <a:defRPr/>
              </a:pPr>
              <a:t>10/19/2024</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2082800" y="4237569"/>
            <a:ext cx="19304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4368800" y="4237569"/>
            <a:ext cx="1422400" cy="243417"/>
          </a:xfrm>
          <a:prstGeom prst="rect">
            <a:avLst/>
          </a:prstGeom>
        </p:spPr>
        <p:txBody>
          <a:bodyPr vert="horz" lIns="91440" tIns="45720" rIns="91440" bIns="45720" rtlCol="0" anchor="ctr"/>
          <a:lstStyle>
            <a:lvl1pPr algn="r">
              <a:defRPr sz="600">
                <a:solidFill>
                  <a:schemeClr val="tx1">
                    <a:tint val="75000"/>
                  </a:schemeClr>
                </a:solidFill>
              </a:defRPr>
            </a:lvl1pPr>
          </a:lstStyle>
          <a:p>
            <a:pPr marL="0" marR="0" lvl="0" indent="0" algn="r" defTabSz="457223" rtl="0" eaLnBrk="1" fontAlgn="auto" latinLnBrk="0" hangingPunct="1">
              <a:lnSpc>
                <a:spcPct val="100000"/>
              </a:lnSpc>
              <a:spcBef>
                <a:spcPts val="0"/>
              </a:spcBef>
              <a:spcAft>
                <a:spcPts val="0"/>
              </a:spcAft>
              <a:buClrTx/>
              <a:buSzTx/>
              <a:buFontTx/>
              <a:buNone/>
              <a:tabLst/>
              <a:defRPr/>
            </a:pPr>
            <a:fld id="{B6F15528-21DE-4FAA-801E-634DDDAF4B2B}" type="slidenum">
              <a:rPr kumimoji="0" lang="en-US" sz="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457223"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260572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8.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gif"/><Relationship Id="rId10" Type="http://schemas.openxmlformats.org/officeDocument/2006/relationships/audio" Target="../media/audio1.wav"/><Relationship Id="rId4" Type="http://schemas.openxmlformats.org/officeDocument/2006/relationships/audio" Target="../media/audio1.wav"/><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p:cNvSpPr txBox="1"/>
          <p:nvPr/>
        </p:nvSpPr>
        <p:spPr>
          <a:xfrm>
            <a:off x="0" y="90306"/>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53474" y="2147299"/>
            <a:ext cx="6462445" cy="3929312"/>
          </a:xfrm>
          <a:prstGeom prst="rect">
            <a:avLst/>
          </a:prstGeom>
        </p:spPr>
      </p:pic>
      <p:sp>
        <p:nvSpPr>
          <p:cNvPr id="3" name="Rectangle 2"/>
          <p:cNvSpPr/>
          <p:nvPr/>
        </p:nvSpPr>
        <p:spPr>
          <a:xfrm>
            <a:off x="3191774" y="738330"/>
            <a:ext cx="651730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Em biết về nhạc cụ dân tộc nào? </a:t>
            </a:r>
            <a:endParaRPr kumimoji="0" lang="vi-VN" sz="3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9149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5" name="chuyen trag ngăn.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7025268"/>
          </a:xfr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89498" y="2980615"/>
            <a:ext cx="6013004" cy="3557240"/>
          </a:xfrm>
          <a:prstGeom prst="rect">
            <a:avLst/>
          </a:prstGeom>
        </p:spPr>
      </p:pic>
      <p:sp>
        <p:nvSpPr>
          <p:cNvPr id="6" name="Rectangle 5"/>
          <p:cNvSpPr/>
          <p:nvPr/>
        </p:nvSpPr>
        <p:spPr>
          <a:xfrm>
            <a:off x="5075434" y="685957"/>
            <a:ext cx="1771484" cy="548099"/>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 7</a:t>
            </a:r>
            <a:endPar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5" y="-16098"/>
            <a:ext cx="3948678" cy="1277023"/>
          </a:xfrm>
          <a:prstGeom prst="rect">
            <a:avLst/>
          </a:prstGeom>
        </p:spPr>
      </p:pic>
      <p:sp>
        <p:nvSpPr>
          <p:cNvPr id="8" name="Rectangle 7"/>
          <p:cNvSpPr/>
          <p:nvPr/>
        </p:nvSpPr>
        <p:spPr>
          <a:xfrm>
            <a:off x="1798231" y="1353577"/>
            <a:ext cx="9321590"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 THỨC ÂM NHẠC: GIỚI THIỆU ĐÀN TRANH</a:t>
            </a:r>
            <a:endPar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28583" y="107719"/>
            <a:ext cx="444889" cy="376769"/>
          </a:xfrm>
          <a:prstGeom prst="rect">
            <a:avLst/>
          </a:prstGeom>
        </p:spPr>
      </p:pic>
      <p:sp>
        <p:nvSpPr>
          <p:cNvPr id="10" name="Rectangle 9"/>
          <p:cNvSpPr/>
          <p:nvPr/>
        </p:nvSpPr>
        <p:spPr>
          <a:xfrm>
            <a:off x="3387851" y="1917774"/>
            <a:ext cx="5684750" cy="548099"/>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 NHẠC BÀI LÝ NHỰA Ô</a:t>
            </a:r>
            <a:endPar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513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7" name="chuyen trag ngăn.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9" name="TextBox 8"/>
          <p:cNvSpPr txBox="1"/>
          <p:nvPr/>
        </p:nvSpPr>
        <p:spPr>
          <a:xfrm rot="10800000" flipV="1">
            <a:off x="3780889" y="238301"/>
            <a:ext cx="53544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1" dirty="0">
                <a:solidFill>
                  <a:srgbClr val="FFFF00"/>
                </a:solidFill>
                <a:latin typeface="Times New Roman" panose="02020603050405020304" pitchFamily="18" charset="0"/>
                <a:cs typeface="Times New Roman" panose="02020603050405020304" pitchFamily="18" charset="0"/>
              </a:rPr>
              <a:t>Tìm</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hiểu Đàn tranh trong SGK</a:t>
            </a:r>
            <a:endParaRPr kumimoji="0" lang="vi-VN"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04818" y="816903"/>
            <a:ext cx="9883739" cy="3747816"/>
          </a:xfrm>
          <a:prstGeom prst="rect">
            <a:avLst/>
          </a:prstGeom>
        </p:spPr>
      </p:pic>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304818" y="4564719"/>
            <a:ext cx="9883738" cy="1470955"/>
          </a:xfrm>
          <a:prstGeom prst="rect">
            <a:avLst/>
          </a:prstGeom>
        </p:spPr>
      </p:pic>
      <p:pic>
        <p:nvPicPr>
          <p:cNvPr id="11" name="Picture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919" y="4564719"/>
            <a:ext cx="1863047" cy="3119750"/>
          </a:xfrm>
          <a:prstGeom prst="rect">
            <a:avLst/>
          </a:prstGeom>
        </p:spPr>
      </p:pic>
    </p:spTree>
    <p:extLst>
      <p:ext uri="{BB962C8B-B14F-4D97-AF65-F5344CB8AC3E}">
        <p14:creationId xmlns:p14="http://schemas.microsoft.com/office/powerpoint/2010/main" val="297553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7" name="chuyen trag ngăn.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9" name="TextBox 8"/>
          <p:cNvSpPr txBox="1"/>
          <p:nvPr/>
        </p:nvSpPr>
        <p:spPr>
          <a:xfrm rot="10800000" flipV="1">
            <a:off x="1489753" y="933432"/>
            <a:ext cx="97296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Các nhóm nêu cấu tạo, cách chơi, âm sắc Đàn tranh </a:t>
            </a:r>
            <a:endParaRPr kumimoji="0" lang="vi-VN"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1859" y="2852988"/>
            <a:ext cx="2735351" cy="3462094"/>
          </a:xfrm>
          <a:prstGeom prst="rect">
            <a:avLst/>
          </a:prstGeom>
        </p:spPr>
      </p:pic>
    </p:spTree>
    <p:extLst>
      <p:ext uri="{BB962C8B-B14F-4D97-AF65-F5344CB8AC3E}">
        <p14:creationId xmlns:p14="http://schemas.microsoft.com/office/powerpoint/2010/main" val="3192805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5" name="chuyen trag ngăn.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9" name="TextBox 8"/>
          <p:cNvSpPr txBox="1"/>
          <p:nvPr/>
        </p:nvSpPr>
        <p:spPr>
          <a:xfrm>
            <a:off x="163967" y="89972"/>
            <a:ext cx="17205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Chốt kiến thức </a:t>
            </a:r>
            <a:endParaRPr kumimoji="0" lang="vi-VN"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50296" y="2161092"/>
            <a:ext cx="1831394" cy="2535816"/>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519223" y="122947"/>
            <a:ext cx="4508810" cy="2077892"/>
          </a:xfrm>
          <a:prstGeom prst="rect">
            <a:avLst/>
          </a:prstGeom>
        </p:spPr>
      </p:pic>
      <p:sp>
        <p:nvSpPr>
          <p:cNvPr id="7" name="TextBox 6"/>
          <p:cNvSpPr txBox="1"/>
          <p:nvPr/>
        </p:nvSpPr>
        <p:spPr>
          <a:xfrm>
            <a:off x="534256" y="584384"/>
            <a:ext cx="6672898"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Cấu tạo</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vi-VN"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vi-VN" sz="20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Đàn tranh là nhạc cụ truyền thống ở Việt Nam đàn có hình hộp dài mặt đàn làm bằng gỗ khung đàn hình thang có chiều dài khoảng 110 đến 120 cm. Đàn có từ 16 dây, đầu lớn có con chắn để mắc dây, đầu nhỏ để các khóa để lên dây đàn. Ngựa đàn nằm ở giữa các dây để di chuyển điều chỉnh âm thanh. Dây đàn có thể làm bằng dây tơ hoặc kim loại. </a:t>
            </a:r>
          </a:p>
        </p:txBody>
      </p:sp>
      <p:sp>
        <p:nvSpPr>
          <p:cNvPr id="3" name="Rectangle 2"/>
          <p:cNvSpPr/>
          <p:nvPr/>
        </p:nvSpPr>
        <p:spPr>
          <a:xfrm>
            <a:off x="534257" y="2752454"/>
            <a:ext cx="6745152"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Cách chơi: </a:t>
            </a:r>
            <a:r>
              <a:rPr kumimoji="0" lang="vi-VN" sz="20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Khi biểu diễn, người chơi thường đeo ba móng vào ngón cái ngón trỏ và ngón giữa để gảy vào dây đàn</a:t>
            </a:r>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vi-VN" sz="20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400692" y="3812530"/>
            <a:ext cx="7949603" cy="163121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Âm sắc và tác dụng của đàn tranh</a:t>
            </a:r>
            <a:r>
              <a:rPr kumimoji="0" lang="vi-VN"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a:t>
            </a:r>
            <a:r>
              <a:rPr kumimoji="0" lang="vi-VN" sz="20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Âm thanh của đàn tranh khi thì trầm ấm, lúc thì trong trẻo, lanh lảnh, diễn tả được những giai điệu có tính chất khác nhau. Đàn tranh có thể độc tấu, hòa tấu, đệm cho hát, ngâm thơ,  tham gia các dàn nhạc dân tộc tổng hợp và kết hợp với dàn nhạc giao hưởng,  dàn nhạc điện tử</a:t>
            </a:r>
          </a:p>
        </p:txBody>
      </p:sp>
    </p:spTree>
    <p:extLst>
      <p:ext uri="{BB962C8B-B14F-4D97-AF65-F5344CB8AC3E}">
        <p14:creationId xmlns:p14="http://schemas.microsoft.com/office/powerpoint/2010/main" val="2139764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6" name="chuyen trag ngă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3317"/>
            <a:ext cx="12191999" cy="6244683"/>
          </a:xfrm>
          <a:prstGeom prst="rect">
            <a:avLst/>
          </a:prstGeom>
        </p:spPr>
      </p:pic>
      <p:sp>
        <p:nvSpPr>
          <p:cNvPr id="13" name="TextBox 12"/>
          <p:cNvSpPr txBox="1"/>
          <p:nvPr/>
        </p:nvSpPr>
        <p:spPr>
          <a:xfrm>
            <a:off x="6096000" y="292288"/>
            <a:ext cx="60959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Giới thiệu bài nghe nhạc, tác giả</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709" y="67787"/>
            <a:ext cx="2313437" cy="102870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366553" y="3415946"/>
            <a:ext cx="2234271" cy="2862676"/>
          </a:xfrm>
          <a:prstGeom prst="rect">
            <a:avLst/>
          </a:prstGeom>
        </p:spPr>
      </p:pic>
      <p:sp>
        <p:nvSpPr>
          <p:cNvPr id="3" name="Rectangle 2"/>
          <p:cNvSpPr/>
          <p:nvPr/>
        </p:nvSpPr>
        <p:spPr>
          <a:xfrm>
            <a:off x="6366553" y="986319"/>
            <a:ext cx="5347737"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Dân ca Việt Nam nói chung và dân ca Miền nam nói riêng là một thể loại âm nhạc cổ truyền của Việt Nam, được lưu truyền trong dân gian. Dân ca có nhiều làn điệu từ khắp các miền cộng đồng người, thể hiện qua có nhạc hoặc không có nhạc của các dân tộc Việt Nam.</a:t>
            </a:r>
          </a:p>
        </p:txBody>
      </p:sp>
      <p:sp>
        <p:nvSpPr>
          <p:cNvPr id="7" name="Rectangle 6"/>
          <p:cNvSpPr/>
          <p:nvPr/>
        </p:nvSpPr>
        <p:spPr>
          <a:xfrm>
            <a:off x="746590" y="1520575"/>
            <a:ext cx="5078856" cy="40318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Lý Ngựa Ô là một bài dân ca Miền Nam thuộc thể lại "Lý". Đây là thể loại thể hiện tâm tình của người dân Miền Nam, trong làng xóm, trên ruộng đồng sông nước. Họ thường "lý" với nhau những lúc làm việc hay khi vui chơi giải trí. Do đó nội dung các bài Lý thường phản ánh những sinh hoạt thường nhật, bối cảnh cuộc sống xã hội đương thời, hay những ước mơ lãng mạn của con người. "Lý Ngựa Ô" cũng nói lên những mộng mơ cùng tình cảm lãng mạn của của dân gian Việt.</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br>
            <a:endParaRPr kumimoji="0" lang="vi-VN" sz="1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83768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7" name="chuyen trag ngăn.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13316"/>
            <a:ext cx="12191999" cy="6244683"/>
          </a:xfrm>
          <a:prstGeom prst="rect">
            <a:avLst/>
          </a:prstGeom>
        </p:spPr>
      </p:pic>
      <p:sp>
        <p:nvSpPr>
          <p:cNvPr id="10" name="TextBox 9"/>
          <p:cNvSpPr txBox="1"/>
          <p:nvPr/>
        </p:nvSpPr>
        <p:spPr>
          <a:xfrm>
            <a:off x="5856271" y="213206"/>
            <a:ext cx="58459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Nghe</a:t>
            </a: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bài hát kết hợp</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vận </a:t>
            </a:r>
            <a:r>
              <a:rPr kumimoji="0" lang="en-US" sz="28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cơ thể</a:t>
            </a:r>
            <a:endPar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34364" y="2640458"/>
            <a:ext cx="2521364" cy="3210725"/>
          </a:xfrm>
          <a:prstGeom prst="rect">
            <a:avLst/>
          </a:prstGeom>
        </p:spPr>
      </p:pic>
      <p:pic>
        <p:nvPicPr>
          <p:cNvPr id="2" name="Lý Ngựa Ô - Dân Ca Nam Bộ">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41900" y="702017"/>
            <a:ext cx="609600" cy="609600"/>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7401" y="413261"/>
            <a:ext cx="5167901" cy="6080006"/>
          </a:xfrm>
          <a:prstGeom prst="rect">
            <a:avLst/>
          </a:prstGeom>
        </p:spPr>
      </p:pic>
    </p:spTree>
    <p:extLst>
      <p:ext uri="{BB962C8B-B14F-4D97-AF65-F5344CB8AC3E}">
        <p14:creationId xmlns:p14="http://schemas.microsoft.com/office/powerpoint/2010/main" val="1306208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4" name="chuyen trag ngăn.wav"/>
          </p:stSnd>
        </p:sndAc>
      </p:transition>
    </mc:Choice>
    <mc:Fallback xmlns="">
      <p:transition spd="slow">
        <p:fade/>
        <p:sndAc>
          <p:stSnd>
            <p:snd r:embed="rId10" name="chuyen trag ngăn.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24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435</Words>
  <Application>Microsoft Office PowerPoint</Application>
  <PresentationFormat>Widescreen</PresentationFormat>
  <Paragraphs>15</Paragraphs>
  <Slides>7</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Tahoma</vt:lpstr>
      <vt:lpstr>Times New Roman</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Bang Thu Ha</dc:creator>
  <cp:lastModifiedBy>Hello</cp:lastModifiedBy>
  <cp:revision>6</cp:revision>
  <dcterms:created xsi:type="dcterms:W3CDTF">2023-08-04T03:12:31Z</dcterms:created>
  <dcterms:modified xsi:type="dcterms:W3CDTF">2024-10-19T02:52:58Z</dcterms:modified>
</cp:coreProperties>
</file>