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2" r:id="rId1"/>
  </p:sldMasterIdLst>
  <p:notesMasterIdLst>
    <p:notesMasterId r:id="rId21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7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5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4A3ADD2-E4FD-462F-96C3-00A3E7253387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3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99755C-DDD6-4772-A92A-EF4DA782FB73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704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080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372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808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665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3468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4363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622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412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36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46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381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6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5232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67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454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fld id="{C94F2C38-46EA-405F-BAAE-91BF580CDB94}" type="slidenum">
              <a:rPr lang="en-US" sz="1889" spc="-1" smtClean="0">
                <a:solidFill>
                  <a:srgbClr val="000000"/>
                </a:solidFill>
                <a:latin typeface="Arial"/>
              </a:rPr>
              <a:pPr>
                <a:tabLst>
                  <a:tab pos="0" algn="l"/>
                  <a:tab pos="1015990" algn="l"/>
                  <a:tab pos="2031980" algn="l"/>
                  <a:tab pos="3047970" algn="l"/>
                  <a:tab pos="4063959" algn="l"/>
                  <a:tab pos="5079949" algn="l"/>
                  <a:tab pos="6095939" algn="l"/>
                  <a:tab pos="7111929" algn="l"/>
                  <a:tab pos="8127919" algn="l"/>
                  <a:tab pos="9143909" algn="l"/>
                  <a:tab pos="10159898" algn="l"/>
                  <a:tab pos="11175888" algn="l"/>
                </a:tabLst>
              </a:pPr>
              <a:t>‹#›</a:t>
            </a:fld>
            <a:endParaRPr lang="en-US" sz="1889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923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-381000"/>
            <a:ext cx="6254800" cy="762000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3">
            <a:lum contrast="20000"/>
          </a:blip>
          <a:srcRect l="40892" t="17908" r="42036" b="58302"/>
          <a:stretch/>
        </p:blipFill>
        <p:spPr>
          <a:xfrm>
            <a:off x="6969200" y="-21000"/>
            <a:ext cx="4127600" cy="333360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7207200" y="3429000"/>
            <a:ext cx="3870000" cy="675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556" b="1" spc="-1">
                <a:solidFill>
                  <a:srgbClr val="1713CB"/>
                </a:solidFill>
                <a:latin typeface="Times New Roman"/>
                <a:ea typeface="Times New Roman"/>
              </a:rPr>
              <a:t>TIẾT 3 CHỦ ĐỀ 2</a:t>
            </a:r>
            <a:endParaRPr lang="en-US" sz="3556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6492800" y="5651401"/>
            <a:ext cx="5318400" cy="7439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vi-VN" sz="4000" b="1" spc="-1" dirty="0">
                <a:solidFill>
                  <a:srgbClr val="C00000"/>
                </a:solidFill>
                <a:latin typeface="Constantia"/>
                <a:ea typeface="Times New Roman"/>
              </a:rPr>
              <a:t>Vũ Kim Dung</a:t>
            </a:r>
            <a:endParaRPr lang="en-US" sz="4000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4"/>
          <a:stretch/>
        </p:blipFill>
        <p:spPr>
          <a:xfrm>
            <a:off x="8794800" y="4143400"/>
            <a:ext cx="658000" cy="134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Picture 6" descr="ag00373_"/>
          <p:cNvPicPr/>
          <p:nvPr/>
        </p:nvPicPr>
        <p:blipFill>
          <a:blip r:embed="rId2"/>
          <a:stretch/>
        </p:blipFill>
        <p:spPr>
          <a:xfrm rot="19965000">
            <a:off x="7616400" y="4598200"/>
            <a:ext cx="2753600" cy="1892400"/>
          </a:xfrm>
          <a:prstGeom prst="rect">
            <a:avLst/>
          </a:prstGeom>
          <a:ln w="0">
            <a:noFill/>
          </a:ln>
        </p:spPr>
      </p:pic>
      <p:pic>
        <p:nvPicPr>
          <p:cNvPr id="388" name="Picture 1"/>
          <p:cNvPicPr/>
          <p:nvPr/>
        </p:nvPicPr>
        <p:blipFill>
          <a:blip r:embed="rId3"/>
          <a:stretch/>
        </p:blipFill>
        <p:spPr>
          <a:xfrm>
            <a:off x="1324800" y="4790600"/>
            <a:ext cx="3014400" cy="1614000"/>
          </a:xfrm>
          <a:prstGeom prst="rect">
            <a:avLst/>
          </a:prstGeom>
          <a:ln w="0">
            <a:noFill/>
          </a:ln>
        </p:spPr>
      </p:pic>
      <p:sp>
        <p:nvSpPr>
          <p:cNvPr id="389" name="Rectangle 1"/>
          <p:cNvSpPr/>
          <p:nvPr/>
        </p:nvSpPr>
        <p:spPr>
          <a:xfrm>
            <a:off x="1338070" y="2635401"/>
            <a:ext cx="9477062" cy="16332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889" b="1" spc="-1">
                <a:solidFill>
                  <a:srgbClr val="0000FF"/>
                </a:solidFill>
                <a:latin typeface="Times New Roman"/>
                <a:ea typeface="Times New Roman"/>
              </a:rPr>
              <a:t>NGHE NHẠC</a:t>
            </a:r>
            <a:endParaRPr lang="en-US" sz="4889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889" b="1" spc="-1">
                <a:solidFill>
                  <a:srgbClr val="0000FF"/>
                </a:solidFill>
                <a:latin typeface="Times New Roman"/>
                <a:ea typeface="Times New Roman"/>
              </a:rPr>
              <a:t>KẾT HỢP GÕ ĐỆM THEO NHỊP</a:t>
            </a:r>
            <a:endParaRPr lang="en-US" sz="4889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4" name="Rectangle 7"/>
          <p:cNvSpPr/>
          <p:nvPr/>
        </p:nvSpPr>
        <p:spPr>
          <a:xfrm>
            <a:off x="3556000" y="809800"/>
            <a:ext cx="5000800" cy="12227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000" b="1" spc="-1">
                <a:solidFill>
                  <a:srgbClr val="FF0000"/>
                </a:solidFill>
                <a:latin typeface="Times New Roman"/>
                <a:ea typeface="Times New Roman"/>
              </a:rPr>
              <a:t>QUỐC CA</a:t>
            </a:r>
            <a:endParaRPr lang="en-US" sz="4000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111" b="1" i="1" spc="-1">
                <a:solidFill>
                  <a:srgbClr val="000000"/>
                </a:solidFill>
                <a:latin typeface="Times New Roman"/>
                <a:ea typeface="Times New Roman"/>
              </a:rPr>
              <a:t>Văn Cao</a:t>
            </a:r>
            <a:endParaRPr lang="en-US" sz="3111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10" descr="D:\GIÁO ÁN 1 2020-2021\HÌNH SOẠN GIÁO ÁN\Nghe nhạc\Quoc ca - Copy - Copy.PNG"/>
          <p:cNvPicPr/>
          <p:nvPr/>
        </p:nvPicPr>
        <p:blipFill>
          <a:blip r:embed="rId5"/>
          <a:srcRect t="3570"/>
          <a:stretch/>
        </p:blipFill>
        <p:spPr>
          <a:xfrm>
            <a:off x="762000" y="228600"/>
            <a:ext cx="10972800" cy="6400800"/>
          </a:xfrm>
          <a:prstGeom prst="rect">
            <a:avLst/>
          </a:prstGeom>
          <a:ln w="0">
            <a:noFill/>
          </a:ln>
        </p:spPr>
      </p:pic>
      <p:sp>
        <p:nvSpPr>
          <p:cNvPr id="400" name="Rounded Rectangular Callout 10"/>
          <p:cNvSpPr/>
          <p:nvPr/>
        </p:nvSpPr>
        <p:spPr>
          <a:xfrm>
            <a:off x="301600" y="651000"/>
            <a:ext cx="1666800" cy="634800"/>
          </a:xfrm>
          <a:prstGeom prst="wedgeRoundRectCallout">
            <a:avLst>
              <a:gd name="adj1" fmla="val 128879"/>
              <a:gd name="adj2" fmla="val 62754"/>
              <a:gd name="adj3" fmla="val 16667"/>
            </a:avLst>
          </a:prstGeom>
          <a:solidFill>
            <a:srgbClr val="FFFF00"/>
          </a:solidFill>
          <a:ln w="1260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 anchor="ctr">
            <a:no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333" spc="-1">
                <a:solidFill>
                  <a:srgbClr val="1713CB"/>
                </a:solidFill>
                <a:latin typeface="Times New Roman"/>
                <a:ea typeface="Times New Roman"/>
              </a:rPr>
              <a:t>Nhịp</a:t>
            </a:r>
            <a:endParaRPr lang="en-US" sz="3333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8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301" y="1752600"/>
            <a:ext cx="622699" cy="622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V.A – Đàn Gà Con (mp3cut.net).mp3"/>
          <p:cNvPicPr/>
          <p:nvPr/>
        </p:nvPicPr>
        <p:blipFill>
          <a:blip r:embed="rId2"/>
          <a:stretch/>
        </p:blipFill>
        <p:spPr>
          <a:xfrm>
            <a:off x="2381200" y="2476600"/>
            <a:ext cx="405600" cy="338400"/>
          </a:xfrm>
          <a:prstGeom prst="rect">
            <a:avLst/>
          </a:prstGeom>
          <a:ln w="0">
            <a:noFill/>
          </a:ln>
        </p:spPr>
      </p:pic>
      <p:pic>
        <p:nvPicPr>
          <p:cNvPr id="402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580800" y="777800"/>
            <a:ext cx="1199600" cy="913600"/>
          </a:xfrm>
          <a:prstGeom prst="rect">
            <a:avLst/>
          </a:prstGeom>
          <a:ln w="0">
            <a:noFill/>
          </a:ln>
        </p:spPr>
      </p:pic>
      <p:sp>
        <p:nvSpPr>
          <p:cNvPr id="404" name="Rectangle 63"/>
          <p:cNvSpPr/>
          <p:nvPr/>
        </p:nvSpPr>
        <p:spPr>
          <a:xfrm rot="5400000">
            <a:off x="1865200" y="5675400"/>
            <a:ext cx="1032000" cy="19040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Rectangle 63"/>
          <p:cNvSpPr/>
          <p:nvPr/>
        </p:nvSpPr>
        <p:spPr>
          <a:xfrm rot="5400000">
            <a:off x="8056400" y="983400"/>
            <a:ext cx="1032000" cy="19040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6" name="Group 5"/>
          <p:cNvPicPr/>
          <p:nvPr/>
        </p:nvPicPr>
        <p:blipFill>
          <a:blip r:embed="rId4"/>
          <a:stretch/>
        </p:blipFill>
        <p:spPr>
          <a:xfrm>
            <a:off x="3034000" y="6189400"/>
            <a:ext cx="6916000" cy="873200"/>
          </a:xfrm>
          <a:prstGeom prst="rect">
            <a:avLst/>
          </a:prstGeom>
          <a:ln w="0">
            <a:noFill/>
          </a:ln>
        </p:spPr>
      </p:pic>
      <p:grpSp>
        <p:nvGrpSpPr>
          <p:cNvPr id="407" name="AutoShape 17"/>
          <p:cNvGrpSpPr/>
          <p:nvPr/>
        </p:nvGrpSpPr>
        <p:grpSpPr>
          <a:xfrm>
            <a:off x="603200" y="-116600"/>
            <a:ext cx="11183200" cy="1219200"/>
            <a:chOff x="542880" y="237960"/>
            <a:chExt cx="10064880" cy="1097280"/>
          </a:xfrm>
        </p:grpSpPr>
        <p:pic>
          <p:nvPicPr>
            <p:cNvPr id="408" name="AutoShape 17"/>
            <p:cNvPicPr/>
            <p:nvPr/>
          </p:nvPicPr>
          <p:blipFill>
            <a:blip r:embed="rId5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09" name="Freeform 408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410" name="Group 27"/>
          <p:cNvGrpSpPr/>
          <p:nvPr/>
        </p:nvGrpSpPr>
        <p:grpSpPr>
          <a:xfrm>
            <a:off x="1714400" y="6117000"/>
            <a:ext cx="1323200" cy="1033600"/>
            <a:chOff x="1542960" y="5848200"/>
            <a:chExt cx="1190880" cy="930240"/>
          </a:xfrm>
        </p:grpSpPr>
        <p:sp>
          <p:nvSpPr>
            <p:cNvPr id="411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2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20" name="Text Box 26"/>
          <p:cNvSpPr/>
          <p:nvPr/>
        </p:nvSpPr>
        <p:spPr>
          <a:xfrm>
            <a:off x="936800" y="95401"/>
            <a:ext cx="10556800" cy="7205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0000" tIns="52000" rIns="100000" bIns="520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000" spc="-1">
                <a:solidFill>
                  <a:srgbClr val="0000FF"/>
                </a:solidFill>
                <a:latin typeface="Times New Roman"/>
                <a:ea typeface="Times New Roman"/>
              </a:rPr>
              <a:t>Cảm nhận về giai điệu và nội dung bài hát?</a:t>
            </a:r>
            <a:endParaRPr lang="en-US" sz="40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1" name="Rectangle 122"/>
          <p:cNvSpPr/>
          <p:nvPr/>
        </p:nvSpPr>
        <p:spPr>
          <a:xfrm>
            <a:off x="1714400" y="996600"/>
            <a:ext cx="9048800" cy="49724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22" name="Group 79"/>
          <p:cNvGrpSpPr/>
          <p:nvPr/>
        </p:nvGrpSpPr>
        <p:grpSpPr>
          <a:xfrm>
            <a:off x="2000400" y="1056600"/>
            <a:ext cx="8477200" cy="4674400"/>
            <a:chOff x="1800360" y="1293840"/>
            <a:chExt cx="7629480" cy="4206960"/>
          </a:xfrm>
        </p:grpSpPr>
        <p:sp>
          <p:nvSpPr>
            <p:cNvPr id="423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24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425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426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427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428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9" name="Freeform 428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0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1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432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4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4" name="Freeform 433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5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6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437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438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9" name="Freeform 438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0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1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442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4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4" name="Freeform 443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5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46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447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448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9" name="Freeform 448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0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1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452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45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4" name="Freeform 453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55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56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457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458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59" name="Freeform 458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0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1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462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46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4" name="Freeform 463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65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66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467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468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0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1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472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47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75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76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477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478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0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481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482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483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4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85" name="Freeform 484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86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87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488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489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0" name="Freeform 489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1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2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93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4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95" name="Freeform 494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96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97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98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499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0" name="Freeform 499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1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2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503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50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05" name="Freeform 504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06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07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508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509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10" name="Freeform 509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11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2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513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51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15" name="Freeform 514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16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17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518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519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20" name="Freeform 519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21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22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523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52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25" name="Freeform 524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26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27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528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529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30" name="Freeform 529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31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32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533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53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35" name="Freeform 534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36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sp>
        <p:nvSpPr>
          <p:cNvPr id="545" name="AutoShape 151"/>
          <p:cNvSpPr/>
          <p:nvPr/>
        </p:nvSpPr>
        <p:spPr>
          <a:xfrm>
            <a:off x="6055600" y="-541400"/>
            <a:ext cx="407200" cy="33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46" name="Picture 2" descr="Trường Tiểu học Thị Trấn khai giảng năm học mới - Website của Trường Tiểu  học Thị trấn"/>
          <p:cNvPicPr/>
          <p:nvPr/>
        </p:nvPicPr>
        <p:blipFill>
          <a:blip r:embed="rId8">
            <a:lum contrast="20000"/>
          </a:blip>
          <a:stretch/>
        </p:blipFill>
        <p:spPr>
          <a:xfrm>
            <a:off x="2003600" y="1285800"/>
            <a:ext cx="8493200" cy="444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V.A – Đàn Gà Con (mp3cut.net).mp3"/>
          <p:cNvPicPr/>
          <p:nvPr/>
        </p:nvPicPr>
        <p:blipFill>
          <a:blip r:embed="rId2"/>
          <a:stretch/>
        </p:blipFill>
        <p:spPr>
          <a:xfrm>
            <a:off x="2381200" y="2476600"/>
            <a:ext cx="405600" cy="338400"/>
          </a:xfrm>
          <a:prstGeom prst="rect">
            <a:avLst/>
          </a:prstGeom>
          <a:ln w="0">
            <a:noFill/>
          </a:ln>
        </p:spPr>
      </p:pic>
      <p:pic>
        <p:nvPicPr>
          <p:cNvPr id="548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580800" y="777800"/>
            <a:ext cx="1199600" cy="913600"/>
          </a:xfrm>
          <a:prstGeom prst="rect">
            <a:avLst/>
          </a:prstGeom>
          <a:ln w="0">
            <a:noFill/>
          </a:ln>
        </p:spPr>
      </p:pic>
      <p:sp>
        <p:nvSpPr>
          <p:cNvPr id="550" name="Rectangle 63"/>
          <p:cNvSpPr/>
          <p:nvPr/>
        </p:nvSpPr>
        <p:spPr>
          <a:xfrm rot="5400000">
            <a:off x="1865200" y="5675400"/>
            <a:ext cx="1032000" cy="19040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1" name="Rectangle 63"/>
          <p:cNvSpPr/>
          <p:nvPr/>
        </p:nvSpPr>
        <p:spPr>
          <a:xfrm rot="5400000">
            <a:off x="8056400" y="983400"/>
            <a:ext cx="1032000" cy="19040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2" name="Group 5"/>
          <p:cNvPicPr/>
          <p:nvPr/>
        </p:nvPicPr>
        <p:blipFill>
          <a:blip r:embed="rId4"/>
          <a:stretch/>
        </p:blipFill>
        <p:spPr>
          <a:xfrm>
            <a:off x="3034000" y="6189400"/>
            <a:ext cx="6916000" cy="873200"/>
          </a:xfrm>
          <a:prstGeom prst="rect">
            <a:avLst/>
          </a:prstGeom>
          <a:ln w="0">
            <a:noFill/>
          </a:ln>
        </p:spPr>
      </p:pic>
      <p:grpSp>
        <p:nvGrpSpPr>
          <p:cNvPr id="553" name="AutoShape 17"/>
          <p:cNvGrpSpPr/>
          <p:nvPr/>
        </p:nvGrpSpPr>
        <p:grpSpPr>
          <a:xfrm>
            <a:off x="603200" y="-116600"/>
            <a:ext cx="11183200" cy="1219200"/>
            <a:chOff x="542880" y="237960"/>
            <a:chExt cx="10064880" cy="1097280"/>
          </a:xfrm>
        </p:grpSpPr>
        <p:pic>
          <p:nvPicPr>
            <p:cNvPr id="554" name="AutoShape 17"/>
            <p:cNvPicPr/>
            <p:nvPr/>
          </p:nvPicPr>
          <p:blipFill>
            <a:blip r:embed="rId5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55" name="Freeform 554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56" name="Group 27"/>
          <p:cNvGrpSpPr/>
          <p:nvPr/>
        </p:nvGrpSpPr>
        <p:grpSpPr>
          <a:xfrm>
            <a:off x="1714400" y="6117000"/>
            <a:ext cx="1323200" cy="1033600"/>
            <a:chOff x="1542960" y="5848200"/>
            <a:chExt cx="1190880" cy="930240"/>
          </a:xfrm>
        </p:grpSpPr>
        <p:sp>
          <p:nvSpPr>
            <p:cNvPr id="557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8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9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1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3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5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66" name="Text Box 26"/>
          <p:cNvSpPr/>
          <p:nvPr/>
        </p:nvSpPr>
        <p:spPr>
          <a:xfrm>
            <a:off x="936800" y="95400"/>
            <a:ext cx="10556800" cy="6522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0000" tIns="52000" rIns="100000" bIns="520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556" spc="-1" dirty="0">
                <a:solidFill>
                  <a:srgbClr val="0000FF"/>
                </a:solidFill>
                <a:latin typeface="Times New Roman"/>
                <a:ea typeface="Times New Roman"/>
              </a:rPr>
              <a:t>Nghe </a:t>
            </a:r>
            <a:r>
              <a:rPr lang="en-US" sz="3556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âm</a:t>
            </a:r>
            <a:r>
              <a:rPr lang="en-US" sz="3556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556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thanh</a:t>
            </a:r>
            <a:r>
              <a:rPr lang="en-US" sz="3556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556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đoán</a:t>
            </a:r>
            <a:r>
              <a:rPr lang="en-US" sz="3556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556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tên</a:t>
            </a:r>
            <a:r>
              <a:rPr lang="en-US" sz="3556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556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nhạc</a:t>
            </a:r>
            <a:r>
              <a:rPr lang="en-US" sz="3556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3556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cụ</a:t>
            </a:r>
            <a:endParaRPr lang="en-US" sz="3556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7" name="Rectangle 122"/>
          <p:cNvSpPr/>
          <p:nvPr/>
        </p:nvSpPr>
        <p:spPr>
          <a:xfrm>
            <a:off x="1714400" y="996600"/>
            <a:ext cx="9048800" cy="49724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68" name="Group 79"/>
          <p:cNvGrpSpPr/>
          <p:nvPr/>
        </p:nvGrpSpPr>
        <p:grpSpPr>
          <a:xfrm>
            <a:off x="2000400" y="1056600"/>
            <a:ext cx="8477200" cy="4674400"/>
            <a:chOff x="1800360" y="1293840"/>
            <a:chExt cx="7629480" cy="4206960"/>
          </a:xfrm>
        </p:grpSpPr>
        <p:sp>
          <p:nvSpPr>
            <p:cNvPr id="569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0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571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572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573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57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75" name="Freeform 574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76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77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578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57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0" name="Freeform 579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1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2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583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58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85" name="Freeform 584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86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87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588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58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0" name="Freeform 589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1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2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593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59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595" name="Freeform 594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596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597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598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59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0" name="Freeform 599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1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2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603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60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05" name="Freeform 604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06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07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608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60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0" name="Freeform 609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1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2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613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61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15" name="Freeform 614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16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17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618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61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0" name="Freeform 619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1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22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623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62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25" name="Freeform 624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26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627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628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629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63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1" name="Freeform 630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2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3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634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635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36" name="Freeform 635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37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38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639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64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1" name="Freeform 640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2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3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644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645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46" name="Freeform 645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47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48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649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65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1" name="Freeform 650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2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3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654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655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56" name="Freeform 655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57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58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659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66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1" name="Freeform 660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2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3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664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665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66" name="Freeform 665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67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68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669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67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1" name="Freeform 670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2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3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674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675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76" name="Freeform 675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77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678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679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680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681" name="Freeform 680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682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sp>
        <p:nvSpPr>
          <p:cNvPr id="691" name="AutoShape 151"/>
          <p:cNvSpPr/>
          <p:nvPr/>
        </p:nvSpPr>
        <p:spPr>
          <a:xfrm>
            <a:off x="6055600" y="-541400"/>
            <a:ext cx="407200" cy="33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2" name="Picture 9" descr="D:\GIÁO ÁN 1 2020-2021\HÌNH SOẠN GIÁO ÁN\Nhạc cụ\Trống con.jpg"/>
          <p:cNvPicPr/>
          <p:nvPr/>
        </p:nvPicPr>
        <p:blipFill>
          <a:blip r:embed="rId8">
            <a:lum contrast="30000"/>
          </a:blip>
          <a:srcRect l="43543" t="17145" r="42662" b="74509"/>
          <a:stretch/>
        </p:blipFill>
        <p:spPr>
          <a:xfrm>
            <a:off x="4111600" y="1921000"/>
            <a:ext cx="4286400" cy="365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-381000"/>
            <a:ext cx="12192000" cy="7620000"/>
          </a:xfrm>
          <a:prstGeom prst="rect">
            <a:avLst/>
          </a:prstGeom>
          <a:ln w="0">
            <a:noFill/>
          </a:ln>
        </p:spPr>
      </p:pic>
      <p:sp>
        <p:nvSpPr>
          <p:cNvPr id="698" name="Rectangle 7"/>
          <p:cNvSpPr/>
          <p:nvPr/>
        </p:nvSpPr>
        <p:spPr>
          <a:xfrm>
            <a:off x="3556000" y="1127000"/>
            <a:ext cx="5000800" cy="8808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889" b="1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4889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9" name="Text Box 9"/>
          <p:cNvSpPr/>
          <p:nvPr/>
        </p:nvSpPr>
        <p:spPr>
          <a:xfrm>
            <a:off x="460400" y="730200"/>
            <a:ext cx="3333600" cy="6413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>
              <a:spcBef>
                <a:spcPts val="2082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333" b="1" spc="-1">
                <a:solidFill>
                  <a:srgbClr val="1713CB"/>
                </a:solidFill>
                <a:latin typeface="Times New Roman"/>
                <a:ea typeface="Times New Roman"/>
              </a:rPr>
              <a:t>Ôn tập nhạc cụ:</a:t>
            </a:r>
            <a:endParaRPr lang="en-US" sz="3333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00" name="Picture 9" descr="D:\GIÁO ÁN 1 2020-2021\HÌNH SOẠN GIÁO ÁN\Nhạc cụ\Trống con.jpg"/>
          <p:cNvPicPr/>
          <p:nvPr/>
        </p:nvPicPr>
        <p:blipFill>
          <a:blip r:embed="rId3">
            <a:lum contrast="30000"/>
          </a:blip>
          <a:srcRect l="43543" t="17145" r="42662" b="74509"/>
          <a:stretch/>
        </p:blipFill>
        <p:spPr>
          <a:xfrm>
            <a:off x="4111600" y="1921000"/>
            <a:ext cx="4286400" cy="365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-381000"/>
            <a:ext cx="12192000" cy="7620000"/>
          </a:xfrm>
          <a:prstGeom prst="rect">
            <a:avLst/>
          </a:prstGeom>
          <a:ln w="0">
            <a:noFill/>
          </a:ln>
        </p:spPr>
      </p:pic>
      <p:pic>
        <p:nvPicPr>
          <p:cNvPr id="706" name="Picture 10" descr="D:\GIÁO ÁN 1 2020-2021\HÌNH SOẠN GIÁO ÁN\Nhạc cụ\Trống con.jpg"/>
          <p:cNvPicPr/>
          <p:nvPr/>
        </p:nvPicPr>
        <p:blipFill>
          <a:blip r:embed="rId3">
            <a:lum contrast="20000"/>
          </a:blip>
          <a:srcRect l="20634" t="73960" r="19162" b="6189"/>
          <a:stretch/>
        </p:blipFill>
        <p:spPr>
          <a:xfrm>
            <a:off x="857200" y="1127000"/>
            <a:ext cx="10477600" cy="4683200"/>
          </a:xfrm>
          <a:prstGeom prst="rect">
            <a:avLst/>
          </a:prstGeom>
          <a:ln w="0">
            <a:noFill/>
          </a:ln>
        </p:spPr>
      </p:pic>
      <p:sp>
        <p:nvSpPr>
          <p:cNvPr id="707" name="Text Box 9"/>
          <p:cNvSpPr/>
          <p:nvPr/>
        </p:nvSpPr>
        <p:spPr>
          <a:xfrm>
            <a:off x="460400" y="730200"/>
            <a:ext cx="3968800" cy="6413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>
              <a:spcBef>
                <a:spcPts val="2082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333" b="1" spc="-1">
                <a:solidFill>
                  <a:srgbClr val="1713CB"/>
                </a:solidFill>
                <a:latin typeface="Times New Roman"/>
                <a:ea typeface="Times New Roman"/>
              </a:rPr>
              <a:t>Cách gõ trống con:</a:t>
            </a:r>
            <a:endParaRPr lang="en-US" sz="3333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Picture 6" descr="ag00373_"/>
          <p:cNvPicPr/>
          <p:nvPr/>
        </p:nvPicPr>
        <p:blipFill>
          <a:blip r:embed="rId2"/>
          <a:stretch/>
        </p:blipFill>
        <p:spPr>
          <a:xfrm rot="19965000">
            <a:off x="7616400" y="4598200"/>
            <a:ext cx="2753600" cy="1892400"/>
          </a:xfrm>
          <a:prstGeom prst="rect">
            <a:avLst/>
          </a:prstGeom>
          <a:ln w="0">
            <a:noFill/>
          </a:ln>
        </p:spPr>
      </p:pic>
      <p:pic>
        <p:nvPicPr>
          <p:cNvPr id="710" name="Picture 1"/>
          <p:cNvPicPr/>
          <p:nvPr/>
        </p:nvPicPr>
        <p:blipFill>
          <a:blip r:embed="rId3"/>
          <a:stretch/>
        </p:blipFill>
        <p:spPr>
          <a:xfrm>
            <a:off x="1324800" y="4790600"/>
            <a:ext cx="3014400" cy="1614000"/>
          </a:xfrm>
          <a:prstGeom prst="rect">
            <a:avLst/>
          </a:prstGeom>
          <a:ln w="0">
            <a:noFill/>
          </a:ln>
        </p:spPr>
      </p:pic>
      <p:sp>
        <p:nvSpPr>
          <p:cNvPr id="711" name="Rectangle 1"/>
          <p:cNvSpPr/>
          <p:nvPr/>
        </p:nvSpPr>
        <p:spPr>
          <a:xfrm>
            <a:off x="1417161" y="2635401"/>
            <a:ext cx="9080479" cy="16332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889" b="1" spc="-1">
                <a:solidFill>
                  <a:srgbClr val="0000FF"/>
                </a:solidFill>
                <a:latin typeface="Times New Roman"/>
                <a:ea typeface="Times New Roman"/>
              </a:rPr>
              <a:t>HÁT VÀ GÕ ĐỆM THEO NHỊP</a:t>
            </a:r>
            <a:endParaRPr lang="en-US" sz="4889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889" b="1" spc="-1">
                <a:solidFill>
                  <a:srgbClr val="0000FF"/>
                </a:solidFill>
                <a:latin typeface="Times New Roman"/>
                <a:ea typeface="Times New Roman"/>
              </a:rPr>
              <a:t>TỔ QUỐC TA </a:t>
            </a:r>
            <a:endParaRPr lang="en-US" sz="4889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6" name="Rectangle 7"/>
          <p:cNvSpPr/>
          <p:nvPr/>
        </p:nvSpPr>
        <p:spPr>
          <a:xfrm>
            <a:off x="4270400" y="651001"/>
            <a:ext cx="3651200" cy="675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556" b="1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3556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Rectangle 7"/>
          <p:cNvSpPr/>
          <p:nvPr/>
        </p:nvSpPr>
        <p:spPr>
          <a:xfrm>
            <a:off x="3124200" y="44882"/>
            <a:ext cx="6553200" cy="10313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200" b="1" spc="-1" dirty="0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spc="-1" dirty="0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vi-VN" sz="2667" b="1" i="1" spc="-1" dirty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lang="en-US" sz="2667" b="1" i="1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Mộng</a:t>
            </a:r>
            <a:r>
              <a:rPr lang="en-US" sz="2667" b="1" i="1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67" b="1" i="1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Lân</a:t>
            </a:r>
            <a:endParaRPr lang="en-US" sz="2667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22" name="Picture 2" descr="D:\GIÁO ÁN 1 2020-2021\HÌNH SOẠN GIÁO ÁN\Nhạc cụ\Trống con - Copy.jpg"/>
          <p:cNvPicPr/>
          <p:nvPr/>
        </p:nvPicPr>
        <p:blipFill>
          <a:blip r:embed="rId4">
            <a:lum contrast="20000"/>
          </a:blip>
          <a:srcRect b="4005"/>
          <a:stretch/>
        </p:blipFill>
        <p:spPr>
          <a:xfrm>
            <a:off x="698400" y="1143000"/>
            <a:ext cx="11033200" cy="5486400"/>
          </a:xfrm>
          <a:prstGeom prst="rect">
            <a:avLst/>
          </a:prstGeom>
          <a:ln w="0">
            <a:noFill/>
          </a:ln>
        </p:spPr>
      </p:pic>
      <p:pic>
        <p:nvPicPr>
          <p:cNvPr id="8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8000" y="105267"/>
            <a:ext cx="677333" cy="67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Picture 6" descr="ag00373_"/>
          <p:cNvPicPr/>
          <p:nvPr/>
        </p:nvPicPr>
        <p:blipFill>
          <a:blip r:embed="rId2"/>
          <a:stretch/>
        </p:blipFill>
        <p:spPr>
          <a:xfrm rot="19965000">
            <a:off x="7616400" y="4598200"/>
            <a:ext cx="2753600" cy="1892400"/>
          </a:xfrm>
          <a:prstGeom prst="rect">
            <a:avLst/>
          </a:prstGeom>
          <a:ln w="0">
            <a:noFill/>
          </a:ln>
        </p:spPr>
      </p:pic>
      <p:pic>
        <p:nvPicPr>
          <p:cNvPr id="725" name="Picture 1"/>
          <p:cNvPicPr/>
          <p:nvPr/>
        </p:nvPicPr>
        <p:blipFill>
          <a:blip r:embed="rId3"/>
          <a:stretch/>
        </p:blipFill>
        <p:spPr>
          <a:xfrm>
            <a:off x="1324800" y="4790600"/>
            <a:ext cx="3014400" cy="1614000"/>
          </a:xfrm>
          <a:prstGeom prst="rect">
            <a:avLst/>
          </a:prstGeom>
          <a:ln w="0">
            <a:noFill/>
          </a:ln>
        </p:spPr>
      </p:pic>
      <p:sp>
        <p:nvSpPr>
          <p:cNvPr id="726" name="Rectangle 1"/>
          <p:cNvSpPr/>
          <p:nvPr/>
        </p:nvSpPr>
        <p:spPr>
          <a:xfrm>
            <a:off x="2447971" y="2555801"/>
            <a:ext cx="7514859" cy="16332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889" b="1" spc="-1">
                <a:solidFill>
                  <a:srgbClr val="0000FF"/>
                </a:solidFill>
                <a:latin typeface="Times New Roman"/>
                <a:ea typeface="Times New Roman"/>
              </a:rPr>
              <a:t>HÁT VÀ GÕ ĐỆM THEO </a:t>
            </a:r>
            <a:endParaRPr lang="en-US" sz="4889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889" b="1" spc="-1">
                <a:solidFill>
                  <a:srgbClr val="0000FF"/>
                </a:solidFill>
                <a:latin typeface="Times New Roman"/>
                <a:ea typeface="Times New Roman"/>
              </a:rPr>
              <a:t>SẮC THÁI TO – NHỎ</a:t>
            </a:r>
            <a:endParaRPr lang="en-US" sz="4889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1" name="Rectangle 7"/>
          <p:cNvSpPr/>
          <p:nvPr/>
        </p:nvSpPr>
        <p:spPr>
          <a:xfrm>
            <a:off x="4270400" y="651001"/>
            <a:ext cx="3651200" cy="675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556" b="1" spc="-1">
                <a:solidFill>
                  <a:srgbClr val="FF0000"/>
                </a:solidFill>
                <a:latin typeface="Times New Roman"/>
                <a:ea typeface="Times New Roman"/>
              </a:rPr>
              <a:t>TRỐNG CON</a:t>
            </a:r>
            <a:endParaRPr lang="en-US" sz="3556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7"/>
          <p:cNvSpPr/>
          <p:nvPr/>
        </p:nvSpPr>
        <p:spPr>
          <a:xfrm>
            <a:off x="2286000" y="152400"/>
            <a:ext cx="6270800" cy="10313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200" b="1" spc="-1" dirty="0">
                <a:solidFill>
                  <a:srgbClr val="FF0000"/>
                </a:solidFill>
                <a:latin typeface="Times New Roman"/>
                <a:ea typeface="Times New Roman"/>
              </a:rPr>
              <a:t>TỔ QUỐC TA</a:t>
            </a:r>
            <a:endParaRPr lang="en-US" sz="3200" spc="-1" dirty="0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2667" b="1" i="1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Mộng</a:t>
            </a:r>
            <a:r>
              <a:rPr lang="en-US" sz="2667" b="1" i="1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667" b="1" i="1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Lân</a:t>
            </a:r>
            <a:endParaRPr lang="en-US" sz="2667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37" name="Picture 2" descr="D:\GIÁO ÁN 1 2020-2021\HÌNH SOẠN GIÁO ÁN\Nhạc cụ\Trống con - Copy.jpg"/>
          <p:cNvPicPr/>
          <p:nvPr/>
        </p:nvPicPr>
        <p:blipFill>
          <a:blip r:embed="rId4">
            <a:lum contrast="20000"/>
          </a:blip>
          <a:srcRect b="4005"/>
          <a:stretch/>
        </p:blipFill>
        <p:spPr>
          <a:xfrm>
            <a:off x="1371600" y="1066800"/>
            <a:ext cx="9921600" cy="5486400"/>
          </a:xfrm>
          <a:prstGeom prst="rect">
            <a:avLst/>
          </a:prstGeom>
          <a:ln w="0">
            <a:noFill/>
          </a:ln>
        </p:spPr>
      </p:pic>
      <p:pic>
        <p:nvPicPr>
          <p:cNvPr id="7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257600" y="2115000"/>
            <a:ext cx="763600" cy="1111200"/>
          </a:xfrm>
          <a:prstGeom prst="rect">
            <a:avLst/>
          </a:prstGeom>
          <a:ln w="0">
            <a:noFill/>
          </a:ln>
        </p:spPr>
      </p:pic>
      <p:pic>
        <p:nvPicPr>
          <p:cNvPr id="7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336800" y="968200"/>
            <a:ext cx="679200" cy="626400"/>
          </a:xfrm>
          <a:prstGeom prst="rect">
            <a:avLst/>
          </a:prstGeom>
          <a:ln w="0">
            <a:noFill/>
          </a:ln>
        </p:spPr>
      </p:pic>
      <p:pic>
        <p:nvPicPr>
          <p:cNvPr id="7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257600" y="5210600"/>
            <a:ext cx="763600" cy="1111200"/>
          </a:xfrm>
          <a:prstGeom prst="rect">
            <a:avLst/>
          </a:prstGeom>
          <a:ln w="0">
            <a:noFill/>
          </a:ln>
        </p:spPr>
      </p:pic>
      <p:pic>
        <p:nvPicPr>
          <p:cNvPr id="741" name="Picture 10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336800" y="3984600"/>
            <a:ext cx="679200" cy="626400"/>
          </a:xfrm>
          <a:prstGeom prst="rect">
            <a:avLst/>
          </a:prstGeom>
          <a:ln w="0">
            <a:noFill/>
          </a:ln>
        </p:spPr>
      </p:pic>
      <p:pic>
        <p:nvPicPr>
          <p:cNvPr id="12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5134" y="3347167"/>
            <a:ext cx="516466" cy="516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41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"/>
          <p:cNvSpPr/>
          <p:nvPr/>
        </p:nvSpPr>
        <p:spPr>
          <a:xfrm>
            <a:off x="4508400" y="333401"/>
            <a:ext cx="3870000" cy="9834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5556" b="1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556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174800" y="2000200"/>
            <a:ext cx="10001200" cy="20777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endParaRPr lang="en-US" sz="2000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10667" b="1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6000" b="1" i="1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6000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2"/>
          <a:stretch/>
        </p:blipFill>
        <p:spPr>
          <a:xfrm>
            <a:off x="2095600" y="4778200"/>
            <a:ext cx="927600" cy="190520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3"/>
          <a:stretch/>
        </p:blipFill>
        <p:spPr>
          <a:xfrm rot="14504400">
            <a:off x="7187600" y="5213400"/>
            <a:ext cx="823600" cy="85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381200" y="2476600"/>
            <a:ext cx="405600" cy="33840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580800" y="777800"/>
            <a:ext cx="1199600" cy="91360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865200" y="5675400"/>
            <a:ext cx="1032000" cy="19040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8056400" y="983400"/>
            <a:ext cx="1032000" cy="19040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4"/>
          <a:stretch/>
        </p:blipFill>
        <p:spPr>
          <a:xfrm>
            <a:off x="3034000" y="6189400"/>
            <a:ext cx="6916000" cy="87320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603200" y="-116600"/>
            <a:ext cx="11183200" cy="121920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5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714400" y="6117000"/>
            <a:ext cx="1323200" cy="103360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936800" y="95400"/>
            <a:ext cx="10556800" cy="6522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0000" tIns="52000" rIns="100000" bIns="520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556" spc="-1">
                <a:solidFill>
                  <a:srgbClr val="0000FF"/>
                </a:solidFill>
                <a:latin typeface="Times New Roman"/>
                <a:ea typeface="Times New Roman"/>
              </a:rPr>
              <a:t>Bài hát được hát trong giờ chào cờ mỗi sáng thứ 2?</a:t>
            </a:r>
            <a:endParaRPr lang="en-US" sz="3556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016000" y="996600"/>
            <a:ext cx="10447600" cy="51184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270000" y="1056600"/>
            <a:ext cx="9906000" cy="492560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sp>
        <p:nvSpPr>
          <p:cNvPr id="210" name="AutoShape 151"/>
          <p:cNvSpPr/>
          <p:nvPr/>
        </p:nvSpPr>
        <p:spPr>
          <a:xfrm>
            <a:off x="6055600" y="-541400"/>
            <a:ext cx="407200" cy="33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48" descr="D:\GIÁO ÁN 1 2020-2021\HÌNH SOẠN GIÁO ÁN\Nghe nhạc\Nghe nhạc Quốc ca - Copy.jpg"/>
          <p:cNvPicPr/>
          <p:nvPr/>
        </p:nvPicPr>
        <p:blipFill>
          <a:blip r:embed="rId8">
            <a:lum contrast="30000"/>
          </a:blip>
          <a:srcRect b="3533"/>
          <a:stretch/>
        </p:blipFill>
        <p:spPr>
          <a:xfrm>
            <a:off x="1849600" y="1407631"/>
            <a:ext cx="8256256" cy="453636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-381000"/>
            <a:ext cx="12192000" cy="7620000"/>
          </a:xfrm>
          <a:prstGeom prst="rect">
            <a:avLst/>
          </a:prstGeom>
          <a:ln w="0">
            <a:noFill/>
          </a:ln>
        </p:spPr>
      </p:pic>
      <p:sp>
        <p:nvSpPr>
          <p:cNvPr id="747" name="Rectangle 3"/>
          <p:cNvSpPr/>
          <p:nvPr/>
        </p:nvSpPr>
        <p:spPr>
          <a:xfrm>
            <a:off x="5222800" y="-134199"/>
            <a:ext cx="1619200" cy="675643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 defTabSz="507995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  <a:defRPr/>
            </a:pPr>
            <a:r>
              <a:rPr lang="en-US" sz="3556" b="1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556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48" name="Picture 148" descr="D:\GIÁO ÁN 1 2020-2021\HÌNH SOẠN GIÁO ÁN\Nghe nhạc\Nghe nhạc Quốc ca - Copy.jpg"/>
          <p:cNvPicPr/>
          <p:nvPr/>
        </p:nvPicPr>
        <p:blipFill>
          <a:blip r:embed="rId3">
            <a:lum contrast="30000"/>
          </a:blip>
          <a:srcRect b="3533"/>
          <a:stretch/>
        </p:blipFill>
        <p:spPr>
          <a:xfrm>
            <a:off x="539600" y="968200"/>
            <a:ext cx="9366400" cy="4748400"/>
          </a:xfrm>
          <a:prstGeom prst="rect">
            <a:avLst/>
          </a:prstGeom>
          <a:ln w="0">
            <a:noFill/>
          </a:ln>
        </p:spPr>
      </p:pic>
      <p:sp>
        <p:nvSpPr>
          <p:cNvPr id="749" name="Text Box 9"/>
          <p:cNvSpPr/>
          <p:nvPr/>
        </p:nvSpPr>
        <p:spPr>
          <a:xfrm>
            <a:off x="4445200" y="1047801"/>
            <a:ext cx="2698400" cy="53887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defTabSz="507995">
              <a:spcBef>
                <a:spcPts val="1667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  <a:defRPr/>
            </a:pPr>
            <a:r>
              <a:rPr lang="en-US" sz="2667" b="1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2667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0" name="Text Box 10"/>
          <p:cNvSpPr/>
          <p:nvPr/>
        </p:nvSpPr>
        <p:spPr>
          <a:xfrm>
            <a:off x="6508800" y="1444601"/>
            <a:ext cx="4206800" cy="6071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 defTabSz="507995">
              <a:spcBef>
                <a:spcPts val="1943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  <a:defRPr/>
            </a:pPr>
            <a:r>
              <a:rPr lang="en-US" sz="3111" b="1" spc="-1">
                <a:solidFill>
                  <a:srgbClr val="000000"/>
                </a:solidFill>
                <a:latin typeface="Times New Roman"/>
              </a:rPr>
              <a:t>QUỐC CA</a:t>
            </a:r>
            <a:endParaRPr lang="en-US" sz="3111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1" name="Text Box 9"/>
          <p:cNvSpPr/>
          <p:nvPr/>
        </p:nvSpPr>
        <p:spPr>
          <a:xfrm>
            <a:off x="4445200" y="2317801"/>
            <a:ext cx="3254000" cy="53887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defTabSz="507995">
              <a:spcBef>
                <a:spcPts val="1667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  <a:defRPr/>
            </a:pPr>
            <a:r>
              <a:rPr lang="en-US" sz="2667" b="1" spc="-1">
                <a:solidFill>
                  <a:srgbClr val="1713CB"/>
                </a:solidFill>
                <a:latin typeface="Times New Roman"/>
                <a:ea typeface="Times New Roman"/>
              </a:rPr>
              <a:t>Ôn tập nhạc cụ:</a:t>
            </a:r>
            <a:endParaRPr lang="en-US" sz="2667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2" name="Text Box 10"/>
          <p:cNvSpPr/>
          <p:nvPr/>
        </p:nvSpPr>
        <p:spPr>
          <a:xfrm>
            <a:off x="6588000" y="2952601"/>
            <a:ext cx="4207200" cy="6071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 algn="ctr" defTabSz="507995">
              <a:spcBef>
                <a:spcPts val="1943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  <a:defRPr/>
            </a:pPr>
            <a:r>
              <a:rPr lang="en-US" sz="3111" b="1" spc="-1">
                <a:solidFill>
                  <a:srgbClr val="000000"/>
                </a:solidFill>
                <a:latin typeface="Times New Roman"/>
              </a:rPr>
              <a:t>TRỐNG CON</a:t>
            </a:r>
            <a:endParaRPr lang="en-US" sz="3111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47572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148" descr="D:\GIÁO ÁN 1 2020-2021\HÌNH SOẠN GIÁO ÁN\Nghe nhạc\Nghe nhạc Quốc ca - Copy.jpg"/>
          <p:cNvPicPr/>
          <p:nvPr/>
        </p:nvPicPr>
        <p:blipFill>
          <a:blip r:embed="rId2">
            <a:lum contrast="30000"/>
          </a:blip>
          <a:srcRect b="3533"/>
          <a:stretch/>
        </p:blipFill>
        <p:spPr>
          <a:xfrm>
            <a:off x="222400" y="127001"/>
            <a:ext cx="5450267" cy="5437212"/>
          </a:xfrm>
          <a:prstGeom prst="rect">
            <a:avLst/>
          </a:prstGeom>
          <a:ln w="0">
            <a:noFill/>
          </a:ln>
        </p:spPr>
      </p:pic>
      <p:sp>
        <p:nvSpPr>
          <p:cNvPr id="218" name="Text Box 10"/>
          <p:cNvSpPr/>
          <p:nvPr/>
        </p:nvSpPr>
        <p:spPr>
          <a:xfrm>
            <a:off x="2709333" y="1285801"/>
            <a:ext cx="3048000" cy="72693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6800" tIns="63600" rIns="126800" bIns="63600">
            <a:spAutoFit/>
          </a:bodyPr>
          <a:lstStyle/>
          <a:p>
            <a:pPr algn="ctr">
              <a:spcBef>
                <a:spcPts val="2429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889" b="1" spc="-1" dirty="0">
                <a:solidFill>
                  <a:srgbClr val="000000"/>
                </a:solidFill>
                <a:latin typeface="Times New Roman"/>
              </a:rPr>
              <a:t>QUỐC CA</a:t>
            </a:r>
            <a:endParaRPr lang="en-US" sz="3889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9"/>
          <p:cNvSpPr/>
          <p:nvPr/>
        </p:nvSpPr>
        <p:spPr>
          <a:xfrm>
            <a:off x="2762400" y="730200"/>
            <a:ext cx="2698800" cy="6413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800" tIns="63600" rIns="126800" bIns="63600">
            <a:spAutoFit/>
          </a:bodyPr>
          <a:lstStyle/>
          <a:p>
            <a:pPr>
              <a:spcBef>
                <a:spcPts val="2082"/>
              </a:spcBef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333" b="1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333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11" descr="D:\GIÁO ÁN 1 2020-2021\HÌNH SOẠN GIÁO ÁN\Nghe nhạc\Quoc ca.PNG"/>
          <p:cNvPicPr/>
          <p:nvPr/>
        </p:nvPicPr>
        <p:blipFill>
          <a:blip r:embed="rId3"/>
          <a:stretch/>
        </p:blipFill>
        <p:spPr>
          <a:xfrm>
            <a:off x="5943600" y="259670"/>
            <a:ext cx="6026000" cy="636973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Văn Cao – bậc tài danh sống mãi trong hồn dân tộc | Tạp chí Quê Hương  Online | Ủy ban Nhà nước về người Việt Nam ở nước ngoài"/>
          <p:cNvPicPr/>
          <p:nvPr/>
        </p:nvPicPr>
        <p:blipFill>
          <a:blip r:embed="rId2"/>
          <a:stretch/>
        </p:blipFill>
        <p:spPr>
          <a:xfrm>
            <a:off x="431800" y="152400"/>
            <a:ext cx="11328400" cy="691726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148" descr="D:\GIÁO ÁN 1 2020-2021\HÌNH SOẠN GIÁO ÁN\Nghe nhạc\Nghe nhạc Quốc ca - Copy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018" b="3533"/>
          <a:stretch/>
        </p:blipFill>
        <p:spPr>
          <a:xfrm>
            <a:off x="0" y="0"/>
            <a:ext cx="5588000" cy="685800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8" descr="D:\GIÁO ÁN 1 2020-2021\HÌNH SOẠN GIÁO ÁN\Nghe nhạc\Nghe nhạc Quốc ca - Copy (2).jpg"/>
          <p:cNvPicPr/>
          <p:nvPr/>
        </p:nvPicPr>
        <p:blipFill>
          <a:blip r:embed="rId6">
            <a:lum contrast="20000"/>
          </a:blip>
          <a:stretch/>
        </p:blipFill>
        <p:spPr>
          <a:xfrm>
            <a:off x="6111975" y="152400"/>
            <a:ext cx="5857626" cy="657860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2286000" y="95401"/>
            <a:ext cx="3725333" cy="675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556" b="1" spc="-1" dirty="0">
                <a:solidFill>
                  <a:srgbClr val="FF0000"/>
                </a:solidFill>
                <a:latin typeface="Times New Roman"/>
                <a:ea typeface="Times New Roman"/>
              </a:rPr>
              <a:t>Nghe </a:t>
            </a:r>
            <a:r>
              <a:rPr lang="en-US" sz="3556" b="1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nhạc</a:t>
            </a:r>
            <a:endParaRPr lang="en-US" sz="3556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64667" y="1566334"/>
            <a:ext cx="677333" cy="677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V.A – Đàn Gà Con (mp3cut.net).mp3"/>
          <p:cNvPicPr/>
          <p:nvPr/>
        </p:nvPicPr>
        <p:blipFill>
          <a:blip r:embed="rId2"/>
          <a:stretch/>
        </p:blipFill>
        <p:spPr>
          <a:xfrm>
            <a:off x="2381200" y="2476600"/>
            <a:ext cx="405600" cy="338400"/>
          </a:xfrm>
          <a:prstGeom prst="rect">
            <a:avLst/>
          </a:prstGeom>
          <a:ln w="0">
            <a:noFill/>
          </a:ln>
        </p:spPr>
      </p:pic>
      <p:pic>
        <p:nvPicPr>
          <p:cNvPr id="234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580800" y="777800"/>
            <a:ext cx="1199600" cy="91360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63"/>
          <p:cNvSpPr/>
          <p:nvPr/>
        </p:nvSpPr>
        <p:spPr>
          <a:xfrm rot="5400000">
            <a:off x="1865200" y="5675400"/>
            <a:ext cx="1032000" cy="19040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Rectangle 63"/>
          <p:cNvSpPr/>
          <p:nvPr/>
        </p:nvSpPr>
        <p:spPr>
          <a:xfrm rot="5400000">
            <a:off x="8056400" y="983400"/>
            <a:ext cx="1032000" cy="19040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8" name="Group 5"/>
          <p:cNvPicPr/>
          <p:nvPr/>
        </p:nvPicPr>
        <p:blipFill>
          <a:blip r:embed="rId4"/>
          <a:stretch/>
        </p:blipFill>
        <p:spPr>
          <a:xfrm>
            <a:off x="3116000" y="6001000"/>
            <a:ext cx="6956800" cy="873200"/>
          </a:xfrm>
          <a:prstGeom prst="rect">
            <a:avLst/>
          </a:prstGeom>
          <a:ln w="0">
            <a:noFill/>
          </a:ln>
        </p:spPr>
      </p:pic>
      <p:grpSp>
        <p:nvGrpSpPr>
          <p:cNvPr id="239" name="AutoShape 17"/>
          <p:cNvGrpSpPr/>
          <p:nvPr/>
        </p:nvGrpSpPr>
        <p:grpSpPr>
          <a:xfrm>
            <a:off x="904900" y="36201"/>
            <a:ext cx="10874200" cy="1012199"/>
            <a:chOff x="542880" y="237960"/>
            <a:chExt cx="10064880" cy="1097280"/>
          </a:xfrm>
        </p:grpSpPr>
        <p:pic>
          <p:nvPicPr>
            <p:cNvPr id="240" name="AutoShape 17"/>
            <p:cNvPicPr/>
            <p:nvPr/>
          </p:nvPicPr>
          <p:blipFill>
            <a:blip r:embed="rId5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1" name="Freeform 240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42" name="Group 27"/>
          <p:cNvGrpSpPr/>
          <p:nvPr/>
        </p:nvGrpSpPr>
        <p:grpSpPr>
          <a:xfrm>
            <a:off x="1874000" y="5973000"/>
            <a:ext cx="1323200" cy="1033600"/>
            <a:chOff x="1542960" y="5848200"/>
            <a:chExt cx="1190880" cy="930240"/>
          </a:xfrm>
        </p:grpSpPr>
        <p:sp>
          <p:nvSpPr>
            <p:cNvPr id="243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9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0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52" name="Text Box 26"/>
          <p:cNvSpPr/>
          <p:nvPr/>
        </p:nvSpPr>
        <p:spPr>
          <a:xfrm>
            <a:off x="936800" y="59801"/>
            <a:ext cx="10556800" cy="7205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0000" tIns="52000" rIns="100000" bIns="520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40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Tư</a:t>
            </a:r>
            <a:r>
              <a:rPr lang="en-US" sz="40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thế</a:t>
            </a:r>
            <a:r>
              <a:rPr lang="en-US" sz="40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đứng</a:t>
            </a:r>
            <a:r>
              <a:rPr lang="en-US" sz="40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trong</a:t>
            </a:r>
            <a:r>
              <a:rPr lang="en-US" sz="40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lễ</a:t>
            </a:r>
            <a:r>
              <a:rPr lang="en-US" sz="40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chào</a:t>
            </a:r>
            <a:r>
              <a:rPr lang="en-US" sz="40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cờ</a:t>
            </a:r>
            <a:r>
              <a:rPr lang="en-US" sz="40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có</a:t>
            </a:r>
            <a:r>
              <a:rPr lang="en-US" sz="40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hát</a:t>
            </a:r>
            <a:r>
              <a:rPr lang="en-US" sz="4000" spc="-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sz="4000" spc="-1" dirty="0" err="1">
                <a:solidFill>
                  <a:srgbClr val="0000FF"/>
                </a:solidFill>
                <a:latin typeface="Times New Roman"/>
                <a:ea typeface="Times New Roman"/>
              </a:rPr>
              <a:t>Quốc</a:t>
            </a:r>
            <a:r>
              <a:rPr lang="en-US" sz="4000" spc="-1" dirty="0">
                <a:solidFill>
                  <a:srgbClr val="0000FF"/>
                </a:solidFill>
                <a:latin typeface="Times New Roman"/>
                <a:ea typeface="Times New Roman"/>
              </a:rPr>
              <a:t> ca</a:t>
            </a:r>
            <a:endParaRPr lang="en-US" sz="40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Rectangle 122"/>
          <p:cNvSpPr/>
          <p:nvPr/>
        </p:nvSpPr>
        <p:spPr>
          <a:xfrm>
            <a:off x="1714400" y="996600"/>
            <a:ext cx="9048800" cy="49724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54" name="Group 79"/>
          <p:cNvGrpSpPr/>
          <p:nvPr/>
        </p:nvGrpSpPr>
        <p:grpSpPr>
          <a:xfrm>
            <a:off x="2000400" y="1056600"/>
            <a:ext cx="8477200" cy="4674400"/>
            <a:chOff x="1800360" y="1293840"/>
            <a:chExt cx="7629480" cy="4206960"/>
          </a:xfrm>
        </p:grpSpPr>
        <p:sp>
          <p:nvSpPr>
            <p:cNvPr id="255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56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257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258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259" name="Freeform 149"/>
                  <p:cNvGrpSpPr/>
                  <p:nvPr/>
                </p:nvGrpSpPr>
                <p:grpSpPr>
                  <a:xfrm>
                    <a:off x="9162720" y="1546560"/>
                    <a:ext cx="181440" cy="100440"/>
                    <a:chOff x="9162720" y="1546560"/>
                    <a:chExt cx="181440" cy="100440"/>
                  </a:xfrm>
                </p:grpSpPr>
                <p:pic>
                  <p:nvPicPr>
                    <p:cNvPr id="260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9162720" y="1546560"/>
                      <a:ext cx="18144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1" name="Freeform 260"/>
                    <p:cNvSpPr/>
                    <p:nvPr/>
                  </p:nvSpPr>
                  <p:spPr>
                    <a:xfrm>
                      <a:off x="9177480" y="1564200"/>
                      <a:ext cx="15192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2" name="Freeform 191"/>
                  <p:cNvSpPr/>
                  <p:nvPr/>
                </p:nvSpPr>
                <p:spPr>
                  <a:xfrm>
                    <a:off x="890316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3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264" name="Freeform 149"/>
                  <p:cNvGrpSpPr/>
                  <p:nvPr/>
                </p:nvGrpSpPr>
                <p:grpSpPr>
                  <a:xfrm>
                    <a:off x="8802720" y="1546560"/>
                    <a:ext cx="199080" cy="100440"/>
                    <a:chOff x="8802720" y="1546560"/>
                    <a:chExt cx="199080" cy="100440"/>
                  </a:xfrm>
                </p:grpSpPr>
                <p:pic>
                  <p:nvPicPr>
                    <p:cNvPr id="26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802720" y="1546560"/>
                      <a:ext cx="1990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66" name="Freeform 265"/>
                    <p:cNvSpPr/>
                    <p:nvPr/>
                  </p:nvSpPr>
                  <p:spPr>
                    <a:xfrm>
                      <a:off x="8821440" y="1564200"/>
                      <a:ext cx="1616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67" name="Freeform 191"/>
                  <p:cNvSpPr/>
                  <p:nvPr/>
                </p:nvSpPr>
                <p:spPr>
                  <a:xfrm>
                    <a:off x="8579160" y="1296720"/>
                    <a:ext cx="45864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68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269" name="Freeform 149"/>
                  <p:cNvGrpSpPr/>
                  <p:nvPr/>
                </p:nvGrpSpPr>
                <p:grpSpPr>
                  <a:xfrm>
                    <a:off x="8490240" y="1546560"/>
                    <a:ext cx="178200" cy="100440"/>
                    <a:chOff x="8490240" y="1546560"/>
                    <a:chExt cx="178200" cy="100440"/>
                  </a:xfrm>
                </p:grpSpPr>
                <p:pic>
                  <p:nvPicPr>
                    <p:cNvPr id="270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8490240" y="1546560"/>
                      <a:ext cx="17820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1" name="Freeform 270"/>
                    <p:cNvSpPr/>
                    <p:nvPr/>
                  </p:nvSpPr>
                  <p:spPr>
                    <a:xfrm>
                      <a:off x="8504640" y="1564200"/>
                      <a:ext cx="14904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2" name="Freeform 191"/>
                  <p:cNvSpPr/>
                  <p:nvPr/>
                </p:nvSpPr>
                <p:spPr>
                  <a:xfrm>
                    <a:off x="824940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3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274" name="Freeform 149"/>
                  <p:cNvGrpSpPr/>
                  <p:nvPr/>
                </p:nvGrpSpPr>
                <p:grpSpPr>
                  <a:xfrm>
                    <a:off x="8180640" y="1546560"/>
                    <a:ext cx="197280" cy="100440"/>
                    <a:chOff x="8180640" y="1546560"/>
                    <a:chExt cx="197280" cy="100440"/>
                  </a:xfrm>
                </p:grpSpPr>
                <p:pic>
                  <p:nvPicPr>
                    <p:cNvPr id="27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180640" y="1546560"/>
                      <a:ext cx="19728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76" name="Freeform 275"/>
                    <p:cNvSpPr/>
                    <p:nvPr/>
                  </p:nvSpPr>
                  <p:spPr>
                    <a:xfrm>
                      <a:off x="8199000" y="1564200"/>
                      <a:ext cx="16020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77" name="Freeform 191"/>
                  <p:cNvSpPr/>
                  <p:nvPr/>
                </p:nvSpPr>
                <p:spPr>
                  <a:xfrm>
                    <a:off x="7922160" y="1296720"/>
                    <a:ext cx="44460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78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279" name="Freeform 149"/>
                  <p:cNvGrpSpPr/>
                  <p:nvPr/>
                </p:nvGrpSpPr>
                <p:grpSpPr>
                  <a:xfrm>
                    <a:off x="7845840" y="1546560"/>
                    <a:ext cx="183960" cy="100440"/>
                    <a:chOff x="7845840" y="1546560"/>
                    <a:chExt cx="183960" cy="100440"/>
                  </a:xfrm>
                </p:grpSpPr>
                <p:pic>
                  <p:nvPicPr>
                    <p:cNvPr id="280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845840" y="1546560"/>
                      <a:ext cx="183960" cy="1004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1" name="Freeform 280"/>
                    <p:cNvSpPr/>
                    <p:nvPr/>
                  </p:nvSpPr>
                  <p:spPr>
                    <a:xfrm>
                      <a:off x="7860600" y="1564200"/>
                      <a:ext cx="154080" cy="66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2" name="Freeform 191"/>
                  <p:cNvSpPr/>
                  <p:nvPr/>
                </p:nvSpPr>
                <p:spPr>
                  <a:xfrm>
                    <a:off x="7598520" y="1296720"/>
                    <a:ext cx="455760" cy="314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3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284" name="Freeform 149"/>
                  <p:cNvGrpSpPr/>
                  <p:nvPr/>
                </p:nvGrpSpPr>
                <p:grpSpPr>
                  <a:xfrm>
                    <a:off x="7509240" y="1544760"/>
                    <a:ext cx="212040" cy="101880"/>
                    <a:chOff x="7509240" y="1544760"/>
                    <a:chExt cx="212040" cy="101880"/>
                  </a:xfrm>
                </p:grpSpPr>
                <p:pic>
                  <p:nvPicPr>
                    <p:cNvPr id="28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509240" y="1544760"/>
                      <a:ext cx="212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86" name="Freeform 285"/>
                    <p:cNvSpPr/>
                    <p:nvPr/>
                  </p:nvSpPr>
                  <p:spPr>
                    <a:xfrm>
                      <a:off x="7528680" y="1562760"/>
                      <a:ext cx="172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87" name="Freeform 191"/>
                  <p:cNvSpPr/>
                  <p:nvPr/>
                </p:nvSpPr>
                <p:spPr>
                  <a:xfrm>
                    <a:off x="7265520" y="1293840"/>
                    <a:ext cx="422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88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289" name="Freeform 149"/>
                  <p:cNvGrpSpPr/>
                  <p:nvPr/>
                </p:nvGrpSpPr>
                <p:grpSpPr>
                  <a:xfrm>
                    <a:off x="7191360" y="1544760"/>
                    <a:ext cx="169920" cy="101880"/>
                    <a:chOff x="7191360" y="1544760"/>
                    <a:chExt cx="169920" cy="101880"/>
                  </a:xfrm>
                </p:grpSpPr>
                <p:pic>
                  <p:nvPicPr>
                    <p:cNvPr id="290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1913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1" name="Freeform 290"/>
                    <p:cNvSpPr/>
                    <p:nvPr/>
                  </p:nvSpPr>
                  <p:spPr>
                    <a:xfrm>
                      <a:off x="72046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2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3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294" name="Freeform 149"/>
                  <p:cNvGrpSpPr/>
                  <p:nvPr/>
                </p:nvGrpSpPr>
                <p:grpSpPr>
                  <a:xfrm>
                    <a:off x="6846480" y="1544760"/>
                    <a:ext cx="166320" cy="101880"/>
                    <a:chOff x="6846480" y="1544760"/>
                    <a:chExt cx="166320" cy="101880"/>
                  </a:xfrm>
                </p:grpSpPr>
                <p:pic>
                  <p:nvPicPr>
                    <p:cNvPr id="29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84648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96" name="Freeform 295"/>
                    <p:cNvSpPr/>
                    <p:nvPr/>
                  </p:nvSpPr>
                  <p:spPr>
                    <a:xfrm>
                      <a:off x="686160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97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298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299" name="Freeform 149"/>
                  <p:cNvGrpSpPr/>
                  <p:nvPr/>
                </p:nvGrpSpPr>
                <p:grpSpPr>
                  <a:xfrm>
                    <a:off x="6540480" y="1544760"/>
                    <a:ext cx="203040" cy="101880"/>
                    <a:chOff x="6540480" y="1544760"/>
                    <a:chExt cx="203040" cy="101880"/>
                  </a:xfrm>
                </p:grpSpPr>
                <p:pic>
                  <p:nvPicPr>
                    <p:cNvPr id="300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6540480" y="1544760"/>
                      <a:ext cx="2030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1" name="Freeform 300"/>
                    <p:cNvSpPr/>
                    <p:nvPr/>
                  </p:nvSpPr>
                  <p:spPr>
                    <a:xfrm>
                      <a:off x="6556320" y="1562760"/>
                      <a:ext cx="1699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2" name="Freeform 191"/>
                  <p:cNvSpPr/>
                  <p:nvPr/>
                </p:nvSpPr>
                <p:spPr>
                  <a:xfrm>
                    <a:off x="6287760" y="129384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3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04" name="Freeform 149"/>
                  <p:cNvGrpSpPr/>
                  <p:nvPr/>
                </p:nvGrpSpPr>
                <p:grpSpPr>
                  <a:xfrm>
                    <a:off x="6198120" y="1544760"/>
                    <a:ext cx="221400" cy="101880"/>
                    <a:chOff x="6198120" y="1544760"/>
                    <a:chExt cx="221400" cy="101880"/>
                  </a:xfrm>
                </p:grpSpPr>
                <p:pic>
                  <p:nvPicPr>
                    <p:cNvPr id="30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198120" y="1544760"/>
                      <a:ext cx="2214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06" name="Freeform 305"/>
                    <p:cNvSpPr/>
                    <p:nvPr/>
                  </p:nvSpPr>
                  <p:spPr>
                    <a:xfrm>
                      <a:off x="6217920" y="1562760"/>
                      <a:ext cx="179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07" name="Freeform 191"/>
                  <p:cNvSpPr/>
                  <p:nvPr/>
                </p:nvSpPr>
                <p:spPr>
                  <a:xfrm>
                    <a:off x="5963760" y="1293840"/>
                    <a:ext cx="444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08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09" name="Freeform 149"/>
                  <p:cNvGrpSpPr/>
                  <p:nvPr/>
                </p:nvGrpSpPr>
                <p:grpSpPr>
                  <a:xfrm>
                    <a:off x="5875920" y="1544760"/>
                    <a:ext cx="216720" cy="101880"/>
                    <a:chOff x="5875920" y="1544760"/>
                    <a:chExt cx="216720" cy="101880"/>
                  </a:xfrm>
                </p:grpSpPr>
                <p:pic>
                  <p:nvPicPr>
                    <p:cNvPr id="310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875920" y="1544760"/>
                      <a:ext cx="2167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1" name="Freeform 310"/>
                    <p:cNvSpPr/>
                    <p:nvPr/>
                  </p:nvSpPr>
                  <p:spPr>
                    <a:xfrm>
                      <a:off x="5892480" y="1562760"/>
                      <a:ext cx="1814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2" name="Freeform 191"/>
                  <p:cNvSpPr/>
                  <p:nvPr/>
                </p:nvSpPr>
                <p:spPr>
                  <a:xfrm>
                    <a:off x="5636880" y="1293840"/>
                    <a:ext cx="415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13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14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15" name="Freeform 149"/>
                  <p:cNvGrpSpPr/>
                  <p:nvPr/>
                </p:nvGrpSpPr>
                <p:grpSpPr>
                  <a:xfrm>
                    <a:off x="5598720" y="1544760"/>
                    <a:ext cx="218160" cy="101520"/>
                    <a:chOff x="5598720" y="1544760"/>
                    <a:chExt cx="218160" cy="101520"/>
                  </a:xfrm>
                </p:grpSpPr>
                <p:pic>
                  <p:nvPicPr>
                    <p:cNvPr id="3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598720" y="1544760"/>
                      <a:ext cx="2181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17" name="Freeform 316"/>
                    <p:cNvSpPr/>
                    <p:nvPr/>
                  </p:nvSpPr>
                  <p:spPr>
                    <a:xfrm>
                      <a:off x="5619240" y="1562400"/>
                      <a:ext cx="177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18" name="Freeform 191"/>
                  <p:cNvSpPr/>
                  <p:nvPr/>
                </p:nvSpPr>
                <p:spPr>
                  <a:xfrm>
                    <a:off x="5361120" y="1296360"/>
                    <a:ext cx="4413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19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20" name="Freeform 149"/>
                  <p:cNvGrpSpPr/>
                  <p:nvPr/>
                </p:nvGrpSpPr>
                <p:grpSpPr>
                  <a:xfrm>
                    <a:off x="5294880" y="1544760"/>
                    <a:ext cx="200880" cy="101520"/>
                    <a:chOff x="5294880" y="1544760"/>
                    <a:chExt cx="200880" cy="101520"/>
                  </a:xfrm>
                </p:grpSpPr>
                <p:pic>
                  <p:nvPicPr>
                    <p:cNvPr id="321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529488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2" name="Freeform 321"/>
                    <p:cNvSpPr/>
                    <p:nvPr/>
                  </p:nvSpPr>
                  <p:spPr>
                    <a:xfrm>
                      <a:off x="5311080" y="1562400"/>
                      <a:ext cx="1681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3" name="Freeform 191"/>
                  <p:cNvSpPr/>
                  <p:nvPr/>
                </p:nvSpPr>
                <p:spPr>
                  <a:xfrm>
                    <a:off x="5037120" y="1296360"/>
                    <a:ext cx="3819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4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325" name="Freeform 149"/>
                  <p:cNvGrpSpPr/>
                  <p:nvPr/>
                </p:nvGrpSpPr>
                <p:grpSpPr>
                  <a:xfrm>
                    <a:off x="4977000" y="1544760"/>
                    <a:ext cx="185760" cy="101520"/>
                    <a:chOff x="4977000" y="1544760"/>
                    <a:chExt cx="185760" cy="101520"/>
                  </a:xfrm>
                </p:grpSpPr>
                <p:pic>
                  <p:nvPicPr>
                    <p:cNvPr id="3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977000" y="1544760"/>
                      <a:ext cx="18576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27" name="Freeform 326"/>
                    <p:cNvSpPr/>
                    <p:nvPr/>
                  </p:nvSpPr>
                  <p:spPr>
                    <a:xfrm>
                      <a:off x="4994280" y="1562400"/>
                      <a:ext cx="150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28" name="Freeform 191"/>
                  <p:cNvSpPr/>
                  <p:nvPr/>
                </p:nvSpPr>
                <p:spPr>
                  <a:xfrm>
                    <a:off x="4707360" y="1296360"/>
                    <a:ext cx="45576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29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330" name="Freeform 149"/>
                  <p:cNvGrpSpPr/>
                  <p:nvPr/>
                </p:nvGrpSpPr>
                <p:grpSpPr>
                  <a:xfrm>
                    <a:off x="4642560" y="1544760"/>
                    <a:ext cx="193320" cy="101520"/>
                    <a:chOff x="4642560" y="1544760"/>
                    <a:chExt cx="193320" cy="101520"/>
                  </a:xfrm>
                </p:grpSpPr>
                <p:pic>
                  <p:nvPicPr>
                    <p:cNvPr id="331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4642560" y="1544760"/>
                      <a:ext cx="19332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2" name="Freeform 331"/>
                    <p:cNvSpPr/>
                    <p:nvPr/>
                  </p:nvSpPr>
                  <p:spPr>
                    <a:xfrm>
                      <a:off x="4658040" y="1562400"/>
                      <a:ext cx="1616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3" name="Freeform 191"/>
                  <p:cNvSpPr/>
                  <p:nvPr/>
                </p:nvSpPr>
                <p:spPr>
                  <a:xfrm>
                    <a:off x="4380120" y="1296360"/>
                    <a:ext cx="41220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4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335" name="Freeform 149"/>
                  <p:cNvGrpSpPr/>
                  <p:nvPr/>
                </p:nvGrpSpPr>
                <p:grpSpPr>
                  <a:xfrm>
                    <a:off x="4311360" y="1544760"/>
                    <a:ext cx="200880" cy="101520"/>
                    <a:chOff x="4311360" y="1544760"/>
                    <a:chExt cx="200880" cy="101520"/>
                  </a:xfrm>
                </p:grpSpPr>
                <p:pic>
                  <p:nvPicPr>
                    <p:cNvPr id="3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311360" y="1544760"/>
                      <a:ext cx="200880" cy="101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7" name="Freeform 336"/>
                    <p:cNvSpPr/>
                    <p:nvPr/>
                  </p:nvSpPr>
                  <p:spPr>
                    <a:xfrm>
                      <a:off x="4329720" y="1562400"/>
                      <a:ext cx="163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8" name="Freeform 191"/>
                  <p:cNvSpPr/>
                  <p:nvPr/>
                </p:nvSpPr>
                <p:spPr>
                  <a:xfrm>
                    <a:off x="4056480" y="1296360"/>
                    <a:ext cx="417240" cy="315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9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340" name="Freeform 149"/>
                  <p:cNvGrpSpPr/>
                  <p:nvPr/>
                </p:nvGrpSpPr>
                <p:grpSpPr>
                  <a:xfrm>
                    <a:off x="3999600" y="1543320"/>
                    <a:ext cx="179640" cy="102960"/>
                    <a:chOff x="3999600" y="1543320"/>
                    <a:chExt cx="179640" cy="102960"/>
                  </a:xfrm>
                </p:grpSpPr>
                <p:pic>
                  <p:nvPicPr>
                    <p:cNvPr id="341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999600" y="1543320"/>
                      <a:ext cx="179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2" name="Freeform 341"/>
                    <p:cNvSpPr/>
                    <p:nvPr/>
                  </p:nvSpPr>
                  <p:spPr>
                    <a:xfrm>
                      <a:off x="4013640" y="1560960"/>
                      <a:ext cx="150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3" name="Freeform 191"/>
                  <p:cNvSpPr/>
                  <p:nvPr/>
                </p:nvSpPr>
                <p:spPr>
                  <a:xfrm>
                    <a:off x="3723480" y="1293840"/>
                    <a:ext cx="370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4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345" name="Freeform 149"/>
                  <p:cNvGrpSpPr/>
                  <p:nvPr/>
                </p:nvGrpSpPr>
                <p:grpSpPr>
                  <a:xfrm>
                    <a:off x="3648600" y="1543320"/>
                    <a:ext cx="203760" cy="102960"/>
                    <a:chOff x="3648600" y="1543320"/>
                    <a:chExt cx="203760" cy="102960"/>
                  </a:xfrm>
                </p:grpSpPr>
                <p:pic>
                  <p:nvPicPr>
                    <p:cNvPr id="34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648600" y="1543320"/>
                      <a:ext cx="2037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7" name="Freeform 346"/>
                    <p:cNvSpPr/>
                    <p:nvPr/>
                  </p:nvSpPr>
                  <p:spPr>
                    <a:xfrm>
                      <a:off x="3667320" y="1560960"/>
                      <a:ext cx="1656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8" name="Freeform 191"/>
                  <p:cNvSpPr/>
                  <p:nvPr/>
                </p:nvSpPr>
                <p:spPr>
                  <a:xfrm>
                    <a:off x="3396600" y="1293840"/>
                    <a:ext cx="396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9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350" name="Freeform 149"/>
                  <p:cNvGrpSpPr/>
                  <p:nvPr/>
                </p:nvGrpSpPr>
                <p:grpSpPr>
                  <a:xfrm>
                    <a:off x="3329640" y="1543320"/>
                    <a:ext cx="198720" cy="102960"/>
                    <a:chOff x="3329640" y="1543320"/>
                    <a:chExt cx="198720" cy="102960"/>
                  </a:xfrm>
                </p:grpSpPr>
                <p:pic>
                  <p:nvPicPr>
                    <p:cNvPr id="351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3329640" y="1543320"/>
                      <a:ext cx="1987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3345120" y="156096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3" name="Freeform 191"/>
                  <p:cNvSpPr/>
                  <p:nvPr/>
                </p:nvSpPr>
                <p:spPr>
                  <a:xfrm>
                    <a:off x="3072600" y="1293840"/>
                    <a:ext cx="4060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4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355" name="Freeform 149"/>
                  <p:cNvGrpSpPr/>
                  <p:nvPr/>
                </p:nvGrpSpPr>
                <p:grpSpPr>
                  <a:xfrm>
                    <a:off x="3017880" y="1543320"/>
                    <a:ext cx="183600" cy="102960"/>
                    <a:chOff x="3017880" y="1543320"/>
                    <a:chExt cx="183600" cy="102960"/>
                  </a:xfrm>
                </p:grpSpPr>
                <p:pic>
                  <p:nvPicPr>
                    <p:cNvPr id="35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017880" y="1543320"/>
                      <a:ext cx="183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3034440" y="1560960"/>
                      <a:ext cx="149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8" name="Freeform 191"/>
                  <p:cNvSpPr/>
                  <p:nvPr/>
                </p:nvSpPr>
                <p:spPr>
                  <a:xfrm>
                    <a:off x="2745720" y="1293840"/>
                    <a:ext cx="435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9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360" name="Freeform 149"/>
                  <p:cNvGrpSpPr/>
                  <p:nvPr/>
                </p:nvGrpSpPr>
                <p:grpSpPr>
                  <a:xfrm>
                    <a:off x="2700360" y="1543320"/>
                    <a:ext cx="177120" cy="102960"/>
                    <a:chOff x="2700360" y="1543320"/>
                    <a:chExt cx="177120" cy="102960"/>
                  </a:xfrm>
                </p:grpSpPr>
                <p:pic>
                  <p:nvPicPr>
                    <p:cNvPr id="361" name="Freeform 149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2700360" y="1543320"/>
                      <a:ext cx="1771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2" name="Freeform 361"/>
                    <p:cNvSpPr/>
                    <p:nvPr/>
                  </p:nvSpPr>
                  <p:spPr>
                    <a:xfrm>
                      <a:off x="2714040" y="1560960"/>
                      <a:ext cx="148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3" name="Freeform 191"/>
                  <p:cNvSpPr/>
                  <p:nvPr/>
                </p:nvSpPr>
                <p:spPr>
                  <a:xfrm>
                    <a:off x="2421720" y="1293840"/>
                    <a:ext cx="4392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4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365" name="Freeform 149"/>
                  <p:cNvGrpSpPr/>
                  <p:nvPr/>
                </p:nvGrpSpPr>
                <p:grpSpPr>
                  <a:xfrm>
                    <a:off x="2361240" y="1543320"/>
                    <a:ext cx="189360" cy="102960"/>
                    <a:chOff x="2361240" y="1543320"/>
                    <a:chExt cx="189360" cy="102960"/>
                  </a:xfrm>
                </p:grpSpPr>
                <p:pic>
                  <p:nvPicPr>
                    <p:cNvPr id="36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361240" y="1543320"/>
                      <a:ext cx="189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7" name="Freeform 366"/>
                    <p:cNvSpPr/>
                    <p:nvPr/>
                  </p:nvSpPr>
                  <p:spPr>
                    <a:xfrm>
                      <a:off x="2378160" y="1560960"/>
                      <a:ext cx="1537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8" name="Freeform 191"/>
                  <p:cNvSpPr/>
                  <p:nvPr/>
                </p:nvSpPr>
                <p:spPr>
                  <a:xfrm>
                    <a:off x="2094840" y="1293840"/>
                    <a:ext cx="4248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sp>
        <p:nvSpPr>
          <p:cNvPr id="377" name="AutoShape 151"/>
          <p:cNvSpPr/>
          <p:nvPr/>
        </p:nvSpPr>
        <p:spPr>
          <a:xfrm>
            <a:off x="6055600" y="-541400"/>
            <a:ext cx="407200" cy="33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8" name="Picture 148" descr="D:\GIÁO ÁN 1 2020-2021\HÌNH SOẠN GIÁO ÁN\Nghe nhạc\Nghe nhạc Quốc ca - Copy.jpg"/>
          <p:cNvPicPr/>
          <p:nvPr/>
        </p:nvPicPr>
        <p:blipFill>
          <a:blip r:embed="rId8">
            <a:lum contrast="30000"/>
          </a:blip>
          <a:srcRect b="3533"/>
          <a:stretch/>
        </p:blipFill>
        <p:spPr>
          <a:xfrm>
            <a:off x="3046400" y="1533000"/>
            <a:ext cx="6508400" cy="4192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148" descr="D:\GIÁO ÁN 1 2020-2021\HÌNH SOẠN GIÁO ÁN\Nghe nhạc\Nghe nhạc Quốc ca - Copy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018" b="3533"/>
          <a:stretch/>
        </p:blipFill>
        <p:spPr>
          <a:xfrm>
            <a:off x="423333" y="95400"/>
            <a:ext cx="5588000" cy="688080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8" descr="D:\GIÁO ÁN 1 2020-2021\HÌNH SOẠN GIÁO ÁN\Nghe nhạc\Nghe nhạc Quốc ca - Copy (2).jpg"/>
          <p:cNvPicPr/>
          <p:nvPr/>
        </p:nvPicPr>
        <p:blipFill>
          <a:blip r:embed="rId6">
            <a:lum contrast="20000"/>
          </a:blip>
          <a:stretch/>
        </p:blipFill>
        <p:spPr>
          <a:xfrm>
            <a:off x="6111975" y="19533"/>
            <a:ext cx="5857626" cy="6711467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2286000" y="95401"/>
            <a:ext cx="3725333" cy="675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6800" tIns="63600" rIns="126800" bIns="63600">
            <a:spAutoFit/>
          </a:bodyPr>
          <a:lstStyle/>
          <a:p>
            <a:pPr algn="ctr">
              <a:tabLst>
                <a:tab pos="0" algn="l"/>
                <a:tab pos="1015990" algn="l"/>
                <a:tab pos="2031980" algn="l"/>
                <a:tab pos="3047970" algn="l"/>
                <a:tab pos="4063959" algn="l"/>
                <a:tab pos="5079949" algn="l"/>
                <a:tab pos="6095939" algn="l"/>
                <a:tab pos="7111929" algn="l"/>
                <a:tab pos="8127919" algn="l"/>
                <a:tab pos="9143909" algn="l"/>
                <a:tab pos="10159898" algn="l"/>
                <a:tab pos="11175888" algn="l"/>
              </a:tabLst>
            </a:pPr>
            <a:r>
              <a:rPr lang="en-US" sz="3556" b="1" spc="-1" dirty="0">
                <a:solidFill>
                  <a:srgbClr val="FF0000"/>
                </a:solidFill>
                <a:latin typeface="Times New Roman"/>
                <a:ea typeface="Times New Roman"/>
              </a:rPr>
              <a:t>Nghe </a:t>
            </a:r>
            <a:r>
              <a:rPr lang="en-US" sz="3556" b="1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nhạc</a:t>
            </a:r>
            <a:endParaRPr lang="en-US" sz="3556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NGHE NHẠC QUỐC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64667" y="1566334"/>
            <a:ext cx="677333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582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7485</TotalTime>
  <Words>137</Words>
  <Application>Microsoft Office PowerPoint</Application>
  <PresentationFormat>Widescreen</PresentationFormat>
  <Paragraphs>37</Paragraphs>
  <Slides>19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Constantia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Hello</cp:lastModifiedBy>
  <cp:revision>598</cp:revision>
  <dcterms:created xsi:type="dcterms:W3CDTF">2010-04-30T20:19:48Z</dcterms:created>
  <dcterms:modified xsi:type="dcterms:W3CDTF">2024-10-18T16:09:28Z</dcterms:modified>
  <dc:language>en-US</dc:language>
</cp:coreProperties>
</file>