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0" r:id="rId2"/>
  </p:sldMasterIdLst>
  <p:notesMasterIdLst>
    <p:notesMasterId r:id="rId20"/>
  </p:notesMasterIdLst>
  <p:sldIdLst>
    <p:sldId id="288" r:id="rId3"/>
    <p:sldId id="290" r:id="rId4"/>
    <p:sldId id="292" r:id="rId5"/>
    <p:sldId id="293" r:id="rId6"/>
    <p:sldId id="294" r:id="rId7"/>
    <p:sldId id="295" r:id="rId8"/>
    <p:sldId id="297" r:id="rId9"/>
    <p:sldId id="298" r:id="rId10"/>
    <p:sldId id="300" r:id="rId11"/>
    <p:sldId id="302" r:id="rId12"/>
    <p:sldId id="303" r:id="rId13"/>
    <p:sldId id="307" r:id="rId14"/>
    <p:sldId id="308" r:id="rId15"/>
    <p:sldId id="309" r:id="rId16"/>
    <p:sldId id="310" r:id="rId17"/>
    <p:sldId id="311" r:id="rId18"/>
    <p:sldId id="28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59073E"/>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7" autoAdjust="0"/>
    <p:restoredTop sz="94660"/>
  </p:normalViewPr>
  <p:slideViewPr>
    <p:cSldViewPr snapToGrid="0">
      <p:cViewPr varScale="1">
        <p:scale>
          <a:sx n="76" d="100"/>
          <a:sy n="76" d="100"/>
        </p:scale>
        <p:origin x="18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DE1700-524B-47CE-80BF-8F47F993F39D}"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ABE92-A9EB-4DCF-9F4B-53A776D88E38}" type="slidenum">
              <a:rPr lang="en-US" smtClean="0"/>
              <a:t>‹#›</a:t>
            </a:fld>
            <a:endParaRPr lang="en-US"/>
          </a:p>
        </p:txBody>
      </p:sp>
    </p:spTree>
    <p:extLst>
      <p:ext uri="{BB962C8B-B14F-4D97-AF65-F5344CB8AC3E}">
        <p14:creationId xmlns:p14="http://schemas.microsoft.com/office/powerpoint/2010/main" val="91995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1/30/2024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46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1/30/2024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499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1/30/2024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0958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1089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9754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5821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3343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8740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053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017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021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1/30/2024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2649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4655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1716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895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1/30/2024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126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1/30/2024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726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1/30/2024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822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1/30/2024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9366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1/30/2024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771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1/30/2024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45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1/30/2024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2854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1/30/2024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202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172865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7.mp3"/><Relationship Id="rId7" Type="http://schemas.openxmlformats.org/officeDocument/2006/relationships/image" Target="../media/image2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1.jpg"/><Relationship Id="rId5" Type="http://schemas.openxmlformats.org/officeDocument/2006/relationships/slideLayout" Target="../slideLayouts/slideLayout7.xml"/><Relationship Id="rId4" Type="http://schemas.openxmlformats.org/officeDocument/2006/relationships/audio" Target="../media/media7.mp3"/><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audio" Target="../media/media9.mp3"/><Relationship Id="rId13" Type="http://schemas.openxmlformats.org/officeDocument/2006/relationships/image" Target="../media/image6.png"/><Relationship Id="rId3" Type="http://schemas.microsoft.com/office/2007/relationships/media" Target="../media/media7.mp3"/><Relationship Id="rId7" Type="http://schemas.microsoft.com/office/2007/relationships/media" Target="../media/media9.mp3"/><Relationship Id="rId12" Type="http://schemas.openxmlformats.org/officeDocument/2006/relationships/image" Target="../media/image2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22.png"/><Relationship Id="rId5" Type="http://schemas.microsoft.com/office/2007/relationships/media" Target="../media/media8.mp3"/><Relationship Id="rId10" Type="http://schemas.openxmlformats.org/officeDocument/2006/relationships/image" Target="../media/image21.jpg"/><Relationship Id="rId4" Type="http://schemas.openxmlformats.org/officeDocument/2006/relationships/audio" Target="../media/media7.mp3"/><Relationship Id="rId9"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7.gif"/><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7.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3"/><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6.png"/><Relationship Id="rId12"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4.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5.mp3"/><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jpg"/><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audio" Target="../media/media5.mp3"/><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6217" y="29960"/>
            <a:ext cx="3089307" cy="523220"/>
          </a:xfrm>
          <a:prstGeom prst="rect">
            <a:avLst/>
          </a:prstGeom>
        </p:spPr>
        <p:txBody>
          <a:bodyPr wrap="none">
            <a:spAutoFit/>
          </a:bodyPr>
          <a:lstStyle/>
          <a:p>
            <a:r>
              <a:rPr lang="pt-BR" sz="2800" b="1" dirty="0">
                <a:effectLst/>
                <a:latin typeface="Times New Roman" panose="02020603050405020304" pitchFamily="18" charset="0"/>
                <a:ea typeface="Calibri" panose="020F0502020204030204" pitchFamily="34" charset="0"/>
                <a:cs typeface="Times New Roman" panose="02020603050405020304" pitchFamily="18" charset="0"/>
              </a:rPr>
              <a:t>H</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oạt 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Mở đầu</a:t>
            </a:r>
            <a:endParaRPr lang="en-US" sz="3600" dirty="0">
              <a:latin typeface="Times New Roman" panose="02020603050405020304" pitchFamily="18" charset="0"/>
              <a:cs typeface="Times New Roman" panose="02020603050405020304" pitchFamily="18" charset="0"/>
            </a:endParaRPr>
          </a:p>
        </p:txBody>
      </p:sp>
      <p:sp>
        <p:nvSpPr>
          <p:cNvPr id="3" name="Rectangle 2"/>
          <p:cNvSpPr/>
          <p:nvPr/>
        </p:nvSpPr>
        <p:spPr>
          <a:xfrm>
            <a:off x="2559632" y="547034"/>
            <a:ext cx="6702476" cy="417871"/>
          </a:xfrm>
          <a:prstGeom prst="rect">
            <a:avLst/>
          </a:prstGeom>
        </p:spPr>
        <p:txBody>
          <a:bodyPr wrap="none">
            <a:spAutoFit/>
          </a:bodyPr>
          <a:lstStyle/>
          <a:p>
            <a:pPr algn="just">
              <a:lnSpc>
                <a:spcPct val="115000"/>
              </a:lnSpc>
              <a:spcAft>
                <a:spcPts val="80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uy định nốt nhạc </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Đồ đến Si </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 một số bộ phận trên cơ thể.</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75" y="1230782"/>
            <a:ext cx="3462325" cy="5152722"/>
          </a:xfrm>
          <a:prstGeom prst="rect">
            <a:avLst/>
          </a:prstGeom>
        </p:spPr>
      </p:pic>
      <p:sp>
        <p:nvSpPr>
          <p:cNvPr id="15" name="TextBox 14"/>
          <p:cNvSpPr txBox="1"/>
          <p:nvPr/>
        </p:nvSpPr>
        <p:spPr>
          <a:xfrm>
            <a:off x="4366217" y="5872787"/>
            <a:ext cx="65151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Đồ </a:t>
            </a:r>
          </a:p>
        </p:txBody>
      </p:sp>
      <p:sp>
        <p:nvSpPr>
          <p:cNvPr id="18" name="TextBox 17"/>
          <p:cNvSpPr txBox="1"/>
          <p:nvPr/>
        </p:nvSpPr>
        <p:spPr>
          <a:xfrm>
            <a:off x="3967643" y="2226279"/>
            <a:ext cx="65151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Si </a:t>
            </a:r>
          </a:p>
        </p:txBody>
      </p:sp>
      <p:sp>
        <p:nvSpPr>
          <p:cNvPr id="20" name="TextBox 19"/>
          <p:cNvSpPr txBox="1"/>
          <p:nvPr/>
        </p:nvSpPr>
        <p:spPr>
          <a:xfrm>
            <a:off x="3426728" y="2578434"/>
            <a:ext cx="65151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La </a:t>
            </a:r>
          </a:p>
        </p:txBody>
      </p:sp>
      <p:sp>
        <p:nvSpPr>
          <p:cNvPr id="21" name="TextBox 20"/>
          <p:cNvSpPr txBox="1"/>
          <p:nvPr/>
        </p:nvSpPr>
        <p:spPr>
          <a:xfrm>
            <a:off x="3798228" y="3030766"/>
            <a:ext cx="81534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Son</a:t>
            </a:r>
          </a:p>
        </p:txBody>
      </p:sp>
      <p:sp>
        <p:nvSpPr>
          <p:cNvPr id="22" name="TextBox 21"/>
          <p:cNvSpPr txBox="1"/>
          <p:nvPr/>
        </p:nvSpPr>
        <p:spPr>
          <a:xfrm>
            <a:off x="3798228" y="3938522"/>
            <a:ext cx="65151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Pha </a:t>
            </a:r>
          </a:p>
        </p:txBody>
      </p:sp>
      <p:sp>
        <p:nvSpPr>
          <p:cNvPr id="23" name="TextBox 22"/>
          <p:cNvSpPr txBox="1"/>
          <p:nvPr/>
        </p:nvSpPr>
        <p:spPr>
          <a:xfrm>
            <a:off x="3773462" y="4423090"/>
            <a:ext cx="65151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Mi </a:t>
            </a:r>
          </a:p>
        </p:txBody>
      </p:sp>
      <p:sp>
        <p:nvSpPr>
          <p:cNvPr id="24" name="TextBox 23"/>
          <p:cNvSpPr txBox="1"/>
          <p:nvPr/>
        </p:nvSpPr>
        <p:spPr>
          <a:xfrm>
            <a:off x="3783332" y="4884755"/>
            <a:ext cx="65151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Rê </a:t>
            </a:r>
          </a:p>
        </p:txBody>
      </p:sp>
      <p:cxnSp>
        <p:nvCxnSpPr>
          <p:cNvPr id="25" name="Straight Arrow Connector 24"/>
          <p:cNvCxnSpPr/>
          <p:nvPr/>
        </p:nvCxnSpPr>
        <p:spPr>
          <a:xfrm flipH="1">
            <a:off x="1911410" y="4692271"/>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7" name="Rectangle 26"/>
          <p:cNvSpPr/>
          <p:nvPr/>
        </p:nvSpPr>
        <p:spPr>
          <a:xfrm>
            <a:off x="5670505" y="1100633"/>
            <a:ext cx="6521495" cy="1200329"/>
          </a:xfrm>
          <a:prstGeom prst="rect">
            <a:avLst/>
          </a:prstGeom>
        </p:spPr>
        <p:txBody>
          <a:bodyPr wrap="square">
            <a:spAutoFit/>
          </a:bodyPr>
          <a:lstStyle/>
          <a:p>
            <a:pPr algn="just"/>
            <a:r>
              <a:rPr lang="en-US" sz="2400" i="1" dirty="0">
                <a:solidFill>
                  <a:srgbClr val="000000"/>
                </a:solidFill>
                <a:latin typeface="Times New Roman" panose="02020603050405020304" pitchFamily="18" charset="0"/>
                <a:ea typeface="Calibri" panose="020F0502020204030204" pitchFamily="34" charset="0"/>
              </a:rPr>
              <a:t>Đ</a:t>
            </a:r>
            <a:r>
              <a:rPr lang="vi-VN" sz="2400" i="1" dirty="0">
                <a:solidFill>
                  <a:srgbClr val="000000"/>
                </a:solidFill>
                <a:latin typeface="Times New Roman" panose="02020603050405020304" pitchFamily="18" charset="0"/>
                <a:ea typeface="Calibri" panose="020F0502020204030204" pitchFamily="34" charset="0"/>
              </a:rPr>
              <a:t>ọc theo thứ tự thang âm từ Đ</a:t>
            </a:r>
            <a:r>
              <a:rPr lang="en-US" sz="2400" i="1" dirty="0">
                <a:solidFill>
                  <a:srgbClr val="000000"/>
                </a:solidFill>
                <a:latin typeface="Times New Roman" panose="02020603050405020304" pitchFamily="18" charset="0"/>
                <a:ea typeface="Calibri" panose="020F0502020204030204" pitchFamily="34" charset="0"/>
              </a:rPr>
              <a:t>ồ</a:t>
            </a:r>
            <a:r>
              <a:rPr lang="vi-VN" sz="2400" i="1" dirty="0">
                <a:solidFill>
                  <a:srgbClr val="000000"/>
                </a:solidFill>
                <a:latin typeface="Times New Roman" panose="02020603050405020304" pitchFamily="18" charset="0"/>
                <a:ea typeface="Calibri" panose="020F0502020204030204" pitchFamily="34" charset="0"/>
              </a:rPr>
              <a:t> đến Si</a:t>
            </a:r>
            <a:r>
              <a:rPr lang="en-US" sz="2400" i="1" dirty="0">
                <a:solidFill>
                  <a:srgbClr val="000000"/>
                </a:solidFill>
                <a:latin typeface="Times New Roman" panose="02020603050405020304" pitchFamily="18" charset="0"/>
                <a:ea typeface="Calibri" panose="020F0502020204030204" pitchFamily="34" charset="0"/>
              </a:rPr>
              <a:t> học sinh chỉ vào các bộ phận sau đó đảo vị trí các nốt và đọc nhanh dần</a:t>
            </a:r>
            <a:r>
              <a:rPr lang="vi-VN" sz="2400" i="1" dirty="0">
                <a:solidFill>
                  <a:srgbClr val="000000"/>
                </a:solidFill>
                <a:latin typeface="Times New Roman" panose="02020603050405020304" pitchFamily="18" charset="0"/>
                <a:ea typeface="Calibri" panose="020F0502020204030204" pitchFamily="34" charset="0"/>
              </a:rPr>
              <a:t> </a:t>
            </a:r>
            <a:r>
              <a:rPr lang="en-US" sz="2400" i="1" dirty="0">
                <a:solidFill>
                  <a:srgbClr val="000000"/>
                </a:solidFill>
                <a:latin typeface="Times New Roman" panose="02020603050405020304" pitchFamily="18" charset="0"/>
                <a:ea typeface="Calibri" panose="020F0502020204030204" pitchFamily="34" charset="0"/>
              </a:rPr>
              <a:t>các bạn chỉ các bộ phận theo tên nốt</a:t>
            </a:r>
            <a:endParaRPr lang="en-US" sz="2400" i="1" dirty="0"/>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330" y="3457823"/>
            <a:ext cx="2678351" cy="3400177"/>
          </a:xfrm>
          <a:prstGeom prst="rect">
            <a:avLst/>
          </a:prstGeom>
        </p:spPr>
      </p:pic>
      <p:cxnSp>
        <p:nvCxnSpPr>
          <p:cNvPr id="30" name="Straight Arrow Connector 29"/>
          <p:cNvCxnSpPr/>
          <p:nvPr/>
        </p:nvCxnSpPr>
        <p:spPr>
          <a:xfrm flipH="1">
            <a:off x="2464637" y="6256020"/>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flipH="1">
            <a:off x="1826028" y="4205953"/>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flipH="1">
            <a:off x="1858285" y="3289117"/>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flipH="1">
            <a:off x="1896514" y="5132486"/>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flipH="1">
            <a:off x="1407587" y="2878347"/>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Straight Arrow Connector 34"/>
          <p:cNvCxnSpPr/>
          <p:nvPr/>
        </p:nvCxnSpPr>
        <p:spPr>
          <a:xfrm flipH="1">
            <a:off x="2067835" y="2504399"/>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81360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720" y="3431406"/>
            <a:ext cx="1186415" cy="2853253"/>
          </a:xfrm>
          <a:prstGeom prst="rect">
            <a:avLst/>
          </a:prstGeom>
        </p:spPr>
      </p:pic>
      <p:sp>
        <p:nvSpPr>
          <p:cNvPr id="2" name="Rectangle 1"/>
          <p:cNvSpPr/>
          <p:nvPr/>
        </p:nvSpPr>
        <p:spPr>
          <a:xfrm>
            <a:off x="2781701" y="189612"/>
            <a:ext cx="7863840" cy="1657890"/>
          </a:xfrm>
          <a:prstGeom prst="rect">
            <a:avLst/>
          </a:prstGeom>
        </p:spPr>
        <p:txBody>
          <a:bodyPr wrap="square">
            <a:spAutoFit/>
          </a:bodyPr>
          <a:lstStyle/>
          <a:p>
            <a:pPr algn="just" fontAlgn="base">
              <a:lnSpc>
                <a:spcPct val="115000"/>
              </a:lnSpc>
              <a:spcAft>
                <a:spcPts val="800"/>
              </a:spcAft>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ghe nhạc cụ</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vi-ô-lông, tem-bơ-rin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fontAlgn="base">
              <a:lnSpc>
                <a:spcPct val="115000"/>
              </a:lnSpc>
              <a:spcAft>
                <a:spcPts val="800"/>
              </a:spcAft>
            </a:pPr>
            <a:r>
              <a:rPr lang="vi-VN"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Em thấy nhạc cụ</a:t>
            </a:r>
            <a:r>
              <a:rPr lang="en-US"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nào phát ra âm thanh cao hơn và ngược lại?</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2614411" y="1874259"/>
            <a:ext cx="1809278" cy="584775"/>
          </a:xfrm>
          <a:prstGeom prst="rect">
            <a:avLst/>
          </a:prstGeom>
        </p:spPr>
        <p:txBody>
          <a:bodyPr wrap="none">
            <a:spAutoFit/>
          </a:bodyPr>
          <a:lstStyle/>
          <a:p>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i-ô-lông</a:t>
            </a:r>
            <a:endParaRPr lang="en-US" sz="3200" b="1" dirty="0">
              <a:solidFill>
                <a:srgbClr val="FFFF00"/>
              </a:solidFill>
            </a:endParaRPr>
          </a:p>
        </p:txBody>
      </p:sp>
      <p:sp>
        <p:nvSpPr>
          <p:cNvPr id="6" name="Rectangle 5"/>
          <p:cNvSpPr/>
          <p:nvPr/>
        </p:nvSpPr>
        <p:spPr>
          <a:xfrm>
            <a:off x="8412480" y="1874259"/>
            <a:ext cx="2233061" cy="523220"/>
          </a:xfrm>
          <a:prstGeom prst="rect">
            <a:avLst/>
          </a:prstGeom>
        </p:spPr>
        <p:txBody>
          <a:bodyPr wrap="square">
            <a:spAutoFit/>
          </a:bodyPr>
          <a:lstStyle/>
          <a:p>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em-bơ-rin</a:t>
            </a:r>
            <a:endParaRPr lang="en-US" sz="2800" b="1" dirty="0">
              <a:solidFill>
                <a:srgbClr val="FFFF00"/>
              </a:solidFill>
            </a:endParaRPr>
          </a:p>
        </p:txBody>
      </p:sp>
      <p:pic>
        <p:nvPicPr>
          <p:cNvPr id="8" name="AM SAC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14250" y="2518525"/>
            <a:ext cx="609600" cy="609600"/>
          </a:xfrm>
          <a:prstGeom prst="rect">
            <a:avLst/>
          </a:prstGeom>
        </p:spPr>
      </p:pic>
      <p:pic>
        <p:nvPicPr>
          <p:cNvPr id="10" name="am sac tem temp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33486" y="2492206"/>
            <a:ext cx="609600" cy="609600"/>
          </a:xfrm>
          <a:prstGeom prst="rect">
            <a:avLst/>
          </a:prstGeom>
        </p:spPr>
      </p:pic>
      <p:sp>
        <p:nvSpPr>
          <p:cNvPr id="13" name="Rectangle 12"/>
          <p:cNvSpPr/>
          <p:nvPr/>
        </p:nvSpPr>
        <p:spPr>
          <a:xfrm>
            <a:off x="3455469" y="3593810"/>
            <a:ext cx="6538749"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800" dirty="0">
                <a:latin typeface="Times New Roman" panose="02020603050405020304" pitchFamily="18" charset="0"/>
                <a:ea typeface="Times New Roman" panose="02020603050405020304" pitchFamily="18" charset="0"/>
                <a:cs typeface="Times New Roman" panose="02020603050405020304" pitchFamily="18" charset="0"/>
              </a:rPr>
              <a:t>Âm thanhV</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i-ô-lông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cao, Tem-bơ-rin thấp</a:t>
            </a:r>
            <a:endParaRPr lang="en-US" sz="2800" dirty="0"/>
          </a:p>
        </p:txBody>
      </p:sp>
    </p:spTree>
    <p:extLst>
      <p:ext uri="{BB962C8B-B14F-4D97-AF65-F5344CB8AC3E}">
        <p14:creationId xmlns:p14="http://schemas.microsoft.com/office/powerpoint/2010/main" val="3781613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6953" fill="hold"/>
                                        <p:tgtEl>
                                          <p:spTgt spid="8"/>
                                        </p:tgtEl>
                                      </p:cBhvr>
                                    </p:cmd>
                                  </p:childTnLst>
                                </p:cTn>
                              </p:par>
                            </p:childTnLst>
                          </p:cTn>
                        </p:par>
                      </p:childTnLst>
                    </p:cTn>
                  </p:par>
                </p:childTnLst>
              </p:cTn>
              <p:nextCondLst>
                <p:cond evt="onClick" delay="0">
                  <p:tgtEl>
                    <p:spTgt spid="8"/>
                  </p:tgtEl>
                </p:cond>
              </p:nextCondLst>
            </p:seq>
            <p:audio>
              <p:cMediaNode vol="8000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343" fill="hold"/>
                                        <p:tgtEl>
                                          <p:spTgt spid="10"/>
                                        </p:tgtEl>
                                      </p:cBhvr>
                                    </p:cmd>
                                  </p:childTnLst>
                                </p:cTn>
                              </p:par>
                            </p:childTnLst>
                          </p:cTn>
                        </p:par>
                      </p:childTnLst>
                    </p:cTn>
                  </p:par>
                </p:childTnLst>
              </p:cTn>
              <p:nextCondLst>
                <p:cond evt="onClick" delay="0">
                  <p:tgtEl>
                    <p:spTgt spid="10"/>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2139" y="3915207"/>
            <a:ext cx="1762914" cy="2877954"/>
          </a:xfrm>
          <a:prstGeom prst="rect">
            <a:avLst/>
          </a:prstGeom>
        </p:spPr>
      </p:pic>
      <p:sp>
        <p:nvSpPr>
          <p:cNvPr id="5" name="Rectangle 4"/>
          <p:cNvSpPr/>
          <p:nvPr/>
        </p:nvSpPr>
        <p:spPr>
          <a:xfrm>
            <a:off x="562027" y="2401406"/>
            <a:ext cx="1742785" cy="461665"/>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n-US" sz="2400" b="1" dirty="0">
                <a:solidFill>
                  <a:schemeClr val="bg1"/>
                </a:solidFill>
                <a:latin typeface="Times New Roman" panose="02020603050405020304" pitchFamily="18" charset="0"/>
                <a:cs typeface="Times New Roman" panose="02020603050405020304" pitchFamily="18" charset="0"/>
              </a:rPr>
              <a:t>Âm thanh 1</a:t>
            </a:r>
            <a:endParaRPr lang="en-US" sz="2400" b="1" dirty="0">
              <a:solidFill>
                <a:schemeClr val="bg1"/>
              </a:solidFill>
            </a:endParaRPr>
          </a:p>
        </p:txBody>
      </p:sp>
      <p:pic>
        <p:nvPicPr>
          <p:cNvPr id="8" name="AM SAC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804" y="3001386"/>
            <a:ext cx="609600" cy="609600"/>
          </a:xfrm>
          <a:prstGeom prst="rect">
            <a:avLst/>
          </a:prstGeom>
        </p:spPr>
      </p:pic>
      <p:pic>
        <p:nvPicPr>
          <p:cNvPr id="12" name="am sac tem temp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419411" y="3024304"/>
            <a:ext cx="609600" cy="609600"/>
          </a:xfrm>
          <a:prstGeom prst="rect">
            <a:avLst/>
          </a:prstGeom>
        </p:spPr>
      </p:pic>
      <p:pic>
        <p:nvPicPr>
          <p:cNvPr id="3" name="piano chuc mug nam mno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995377" y="3013150"/>
            <a:ext cx="609600" cy="609600"/>
          </a:xfrm>
          <a:prstGeom prst="rect">
            <a:avLst/>
          </a:prstGeom>
        </p:spPr>
      </p:pic>
      <p:sp>
        <p:nvSpPr>
          <p:cNvPr id="4" name="Rectangle 3"/>
          <p:cNvSpPr/>
          <p:nvPr/>
        </p:nvSpPr>
        <p:spPr>
          <a:xfrm>
            <a:off x="327258" y="843768"/>
            <a:ext cx="11727209" cy="1043619"/>
          </a:xfrm>
          <a:prstGeom prst="rect">
            <a:avLst/>
          </a:prstGeom>
        </p:spPr>
        <p:txBody>
          <a:bodyPr wrap="square">
            <a:spAutoFit/>
          </a:bodyPr>
          <a:lstStyle/>
          <a:p>
            <a:pPr algn="just" fontAlgn="base">
              <a:lnSpc>
                <a:spcPct val="115000"/>
              </a:lnSpc>
              <a:spcAft>
                <a:spcPts val="800"/>
              </a:spcAft>
            </a:pP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Có </a:t>
            </a:r>
            <a:r>
              <a:rPr lang="vi-VN"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4 câu nhạc bao gồm 2 câu của nhạc cụ vi-ô-lông, 1 câu của nhạc cụ pi-a-nô, 1 câu của nhạc cụ tem-bơ-rin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FF00"/>
                </a:solidFill>
                <a:latin typeface="Times New Roman" panose="02020603050405020304" pitchFamily="18" charset="0"/>
                <a:cs typeface="Times New Roman" panose="02020603050405020304" pitchFamily="18" charset="0"/>
              </a:rPr>
              <a:t>để cả lớp thực hành nghe và phân biệt. </a:t>
            </a:r>
            <a:endPar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9942897" y="2329601"/>
            <a:ext cx="1874461" cy="461665"/>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Âm thanh 4</a:t>
            </a:r>
            <a:endParaRPr lang="en-US" sz="2400" b="1" dirty="0">
              <a:solidFill>
                <a:schemeClr val="bg1"/>
              </a:solidFill>
            </a:endParaRPr>
          </a:p>
        </p:txBody>
      </p:sp>
      <p:sp>
        <p:nvSpPr>
          <p:cNvPr id="17" name="Rectangle 16"/>
          <p:cNvSpPr/>
          <p:nvPr/>
        </p:nvSpPr>
        <p:spPr>
          <a:xfrm>
            <a:off x="6791181" y="2413632"/>
            <a:ext cx="2057762" cy="461665"/>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Âm thanh 3</a:t>
            </a:r>
            <a:endParaRPr lang="en-US" sz="2400" b="1" dirty="0">
              <a:solidFill>
                <a:schemeClr val="bg1"/>
              </a:solidFill>
            </a:endParaRPr>
          </a:p>
        </p:txBody>
      </p:sp>
      <p:sp>
        <p:nvSpPr>
          <p:cNvPr id="18" name="Rectangle 17"/>
          <p:cNvSpPr/>
          <p:nvPr/>
        </p:nvSpPr>
        <p:spPr>
          <a:xfrm>
            <a:off x="3712420" y="2422698"/>
            <a:ext cx="1742785" cy="461665"/>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en-US" sz="2400" b="1" dirty="0">
                <a:solidFill>
                  <a:schemeClr val="bg1"/>
                </a:solidFill>
                <a:latin typeface="Times New Roman" panose="02020603050405020304" pitchFamily="18" charset="0"/>
                <a:cs typeface="Times New Roman" panose="02020603050405020304" pitchFamily="18" charset="0"/>
              </a:rPr>
              <a:t>Âm thanh 2</a:t>
            </a:r>
            <a:endParaRPr lang="en-US" sz="2400" b="1" dirty="0">
              <a:solidFill>
                <a:schemeClr val="bg1"/>
              </a:solidFill>
            </a:endParaRPr>
          </a:p>
        </p:txBody>
      </p:sp>
      <p:pic>
        <p:nvPicPr>
          <p:cNvPr id="7" name="violong 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456734" y="3024747"/>
            <a:ext cx="609600" cy="609600"/>
          </a:xfrm>
          <a:prstGeom prst="rect">
            <a:avLst/>
          </a:prstGeom>
        </p:spPr>
      </p:pic>
      <p:sp>
        <p:nvSpPr>
          <p:cNvPr id="20" name="Rectangle 19"/>
          <p:cNvSpPr/>
          <p:nvPr/>
        </p:nvSpPr>
        <p:spPr>
          <a:xfrm>
            <a:off x="3268568" y="48430"/>
            <a:ext cx="6044540" cy="646331"/>
          </a:xfrm>
          <a:prstGeom prst="rect">
            <a:avLst/>
          </a:prstGeom>
        </p:spPr>
        <p:txBody>
          <a:bodyPr wrap="none">
            <a:spAutoFit/>
          </a:bodyPr>
          <a:lstStyle/>
          <a:p>
            <a:pPr algn="just">
              <a:lnSpc>
                <a:spcPct val="150000"/>
              </a:lnSpc>
            </a:pPr>
            <a:r>
              <a:rPr lang="en-US" sz="2400" b="1" dirty="0">
                <a:solidFill>
                  <a:schemeClr val="bg1"/>
                </a:solidFill>
                <a:latin typeface="Times New Roman"/>
                <a:ea typeface="Arial"/>
              </a:rPr>
              <a:t>HOẠT ĐỘNG VẬN DỤNG TRẢI NGHIỆM</a:t>
            </a:r>
            <a:endParaRPr lang="en-US" sz="2400" dirty="0">
              <a:solidFill>
                <a:schemeClr val="bg1"/>
              </a:solidFill>
              <a:latin typeface="Times New Roman"/>
              <a:ea typeface="Calibri"/>
            </a:endParaRPr>
          </a:p>
        </p:txBody>
      </p:sp>
    </p:spTree>
    <p:extLst>
      <p:ext uri="{BB962C8B-B14F-4D97-AF65-F5344CB8AC3E}">
        <p14:creationId xmlns:p14="http://schemas.microsoft.com/office/powerpoint/2010/main" val="2197521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43"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506"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404"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1" y="3352198"/>
            <a:ext cx="1879187" cy="2067106"/>
          </a:xfrm>
          <a:prstGeom prst="rect">
            <a:avLst/>
          </a:prstGeom>
        </p:spPr>
      </p:pic>
      <p:sp>
        <p:nvSpPr>
          <p:cNvPr id="15" name="Rectangle 14"/>
          <p:cNvSpPr/>
          <p:nvPr/>
        </p:nvSpPr>
        <p:spPr>
          <a:xfrm>
            <a:off x="290725" y="1092650"/>
            <a:ext cx="5145201" cy="38536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 DUNG </a:t>
            </a:r>
            <a:r>
              <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NGHE NHẠC</a:t>
            </a:r>
            <a:r>
              <a:rPr kumimoji="0" lang="en-US" b="1" i="0" u="none" strike="noStrike" kern="1200" cap="none" spc="0" normalizeH="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BÀI MÙA XUÂN ƠI</a:t>
            </a:r>
            <a:endPar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725" y="188627"/>
            <a:ext cx="1505755" cy="669555"/>
          </a:xfrm>
          <a:prstGeom prst="rect">
            <a:avLst/>
          </a:prstGeom>
        </p:spPr>
      </p:pic>
      <p:pic>
        <p:nvPicPr>
          <p:cNvPr id="17" name="Picture 16" descr="Hình ảnh mùa xuân đẹp nhất tại Việt Nam, trên thế giới 202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9466" y="1135599"/>
            <a:ext cx="5869110" cy="44331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6480" y="3429000"/>
            <a:ext cx="3839329" cy="3412272"/>
          </a:xfrm>
          <a:prstGeom prst="rect">
            <a:avLst/>
          </a:prstGeom>
        </p:spPr>
      </p:pic>
      <p:sp>
        <p:nvSpPr>
          <p:cNvPr id="2" name="TextBox 1"/>
          <p:cNvSpPr txBox="1"/>
          <p:nvPr/>
        </p:nvSpPr>
        <p:spPr>
          <a:xfrm>
            <a:off x="962440" y="1986919"/>
            <a:ext cx="447348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Đây là hình ảnh mùa nào?</a:t>
            </a:r>
          </a:p>
        </p:txBody>
      </p:sp>
      <p:sp>
        <p:nvSpPr>
          <p:cNvPr id="20" name="TextBox 19"/>
          <p:cNvSpPr txBox="1"/>
          <p:nvPr/>
        </p:nvSpPr>
        <p:spPr>
          <a:xfrm>
            <a:off x="3460797" y="2778212"/>
            <a:ext cx="231866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Mùa xuân</a:t>
            </a:r>
          </a:p>
        </p:txBody>
      </p:sp>
      <p:sp>
        <p:nvSpPr>
          <p:cNvPr id="21" name="Rectangle 20"/>
          <p:cNvSpPr/>
          <p:nvPr/>
        </p:nvSpPr>
        <p:spPr>
          <a:xfrm>
            <a:off x="3120548" y="266317"/>
            <a:ext cx="6110904" cy="579967"/>
          </a:xfrm>
          <a:prstGeom prst="rect">
            <a:avLst/>
          </a:prstGeom>
        </p:spPr>
        <p:txBody>
          <a:bodyPr wrap="none">
            <a:spAutoFit/>
          </a:bodyPr>
          <a:lstStyle/>
          <a:p>
            <a:pPr marL="381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Arial"/>
                <a:cs typeface="Times New Roman" panose="02020603050405020304" pitchFamily="18" charset="0"/>
              </a:rPr>
              <a:t>HOẠT ĐỘNG HÌNH THÀNH KIẾN THỨC </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16768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3861" y="-299959"/>
            <a:ext cx="1879187" cy="2067106"/>
          </a:xfrm>
          <a:prstGeom prst="rect">
            <a:avLst/>
          </a:prstGeom>
        </p:spPr>
      </p:pic>
      <p:sp>
        <p:nvSpPr>
          <p:cNvPr id="11" name="TextBox 10"/>
          <p:cNvSpPr txBox="1"/>
          <p:nvPr/>
        </p:nvSpPr>
        <p:spPr>
          <a:xfrm>
            <a:off x="2849079" y="167091"/>
            <a:ext cx="61505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Giới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thiệu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phẩm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3" name="Rectangle 2"/>
          <p:cNvSpPr/>
          <p:nvPr/>
        </p:nvSpPr>
        <p:spPr>
          <a:xfrm>
            <a:off x="221381" y="733594"/>
            <a:ext cx="8181474" cy="2606676"/>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Nguyễn Ngọc Thiện (sinh năm 1951) là một nhạc sĩ Việt Nam. Nhạc ông mang phong cách trẻ trung, nhẹ nhàng, trữ tình thường nói về tình yêu và tuổi trẻ. Ngoài ra, ông còn là một nha sĩ, được Nhà nước Việt Nam phong tặng danh hiệu "Thầy thuốc ưu tú" Các ca khúc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thiếu nhi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của ông </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ơi cuộc sống mến thương, bông hồng tặng mẹ và cô...</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descr="C:\Users\ADMIN\Desktop\nguyen-ngoc-thien.jpg"/>
          <p:cNvPicPr/>
          <p:nvPr/>
        </p:nvPicPr>
        <p:blipFill>
          <a:blip r:embed="rId5">
            <a:extLst>
              <a:ext uri="{28A0092B-C50C-407E-A947-70E740481C1C}">
                <a14:useLocalDpi xmlns:a14="http://schemas.microsoft.com/office/drawing/2010/main" val="0"/>
              </a:ext>
            </a:extLst>
          </a:blip>
          <a:srcRect/>
          <a:stretch>
            <a:fillRect/>
          </a:stretch>
        </p:blipFill>
        <p:spPr bwMode="auto">
          <a:xfrm>
            <a:off x="8749364" y="1444767"/>
            <a:ext cx="3036935" cy="3407344"/>
          </a:xfrm>
          <a:prstGeom prst="ellipse">
            <a:avLst/>
          </a:prstGeom>
          <a:ln>
            <a:noFill/>
          </a:ln>
          <a:effectLst>
            <a:softEdge rad="112500"/>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53" y="4774131"/>
            <a:ext cx="2752826" cy="2425585"/>
          </a:xfrm>
          <a:prstGeom prst="rect">
            <a:avLst/>
          </a:prstGeom>
        </p:spPr>
      </p:pic>
      <p:sp>
        <p:nvSpPr>
          <p:cNvPr id="4" name="Rectangle 3"/>
          <p:cNvSpPr/>
          <p:nvPr/>
        </p:nvSpPr>
        <p:spPr>
          <a:xfrm>
            <a:off x="192505" y="3265782"/>
            <a:ext cx="8248851" cy="1332481"/>
          </a:xfrm>
          <a:prstGeom prst="rect">
            <a:avLst/>
          </a:prstGeom>
        </p:spPr>
        <p:txBody>
          <a:bodyPr wrap="square">
            <a:spAutoFit/>
          </a:bodyPr>
          <a:lstStyle/>
          <a:p>
            <a:pPr algn="just">
              <a:lnSpc>
                <a:spcPct val="115000"/>
              </a:lnSpc>
              <a:spcAft>
                <a:spcPts val="10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“Mùa xuân ơi”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là một bài hát đã ghi lại cảm xúc v</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u</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i sướng gập tràn khi mùa xuân về đ</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ể</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mọi người cùng đón giao thừa ngày tết và chúc cho nhau luôn bình a</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hạnh</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phúc</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2439E19-7B44-152A-8DC6-6A4623E06513}"/>
              </a:ext>
            </a:extLst>
          </p:cNvPr>
          <p:cNvSpPr txBox="1"/>
          <p:nvPr/>
        </p:nvSpPr>
        <p:spPr>
          <a:xfrm>
            <a:off x="8749364" y="5413233"/>
            <a:ext cx="303693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dirty="0" err="1">
                <a:latin typeface="Times New Roman" panose="02020603050405020304" pitchFamily="18" charset="0"/>
                <a:cs typeface="Times New Roman" panose="02020603050405020304" pitchFamily="18" charset="0"/>
              </a:rPr>
              <a:t>Nhạc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sĩ</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Nguyễn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838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340994"/>
            <a:ext cx="2618072" cy="2538932"/>
          </a:xfrm>
          <a:prstGeom prst="rect">
            <a:avLst/>
          </a:prstGeom>
        </p:spPr>
      </p:pic>
      <p:sp>
        <p:nvSpPr>
          <p:cNvPr id="28" name="Rectangle 27"/>
          <p:cNvSpPr/>
          <p:nvPr/>
        </p:nvSpPr>
        <p:spPr>
          <a:xfrm>
            <a:off x="13044" y="-24796"/>
            <a:ext cx="305404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2000" noProof="0" dirty="0">
                <a:solidFill>
                  <a:prstClr val="black"/>
                </a:solidFill>
                <a:latin typeface="Times New Roman"/>
                <a:ea typeface="Calibri"/>
              </a:rPr>
              <a:t>Xem, nghe bài Mùa xuân ơi</a:t>
            </a:r>
            <a:endParaRPr kumimoji="0" lang="en-US" sz="2000" b="0" i="0"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6945" y="1057878"/>
            <a:ext cx="8213841" cy="4197515"/>
          </a:xfrm>
          <a:prstGeom prst="rect">
            <a:avLst/>
          </a:prstGeom>
        </p:spPr>
      </p:pic>
    </p:spTree>
    <p:extLst>
      <p:ext uri="{BB962C8B-B14F-4D97-AF65-F5344CB8AC3E}">
        <p14:creationId xmlns:p14="http://schemas.microsoft.com/office/powerpoint/2010/main" val="3488260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064" y="3532626"/>
            <a:ext cx="950889" cy="1045978"/>
          </a:xfrm>
          <a:prstGeom prst="rect">
            <a:avLst/>
          </a:prstGeom>
        </p:spPr>
      </p:pic>
      <p:sp>
        <p:nvSpPr>
          <p:cNvPr id="28" name="Rectangle 27"/>
          <p:cNvSpPr/>
          <p:nvPr/>
        </p:nvSpPr>
        <p:spPr>
          <a:xfrm>
            <a:off x="107026" y="1002"/>
            <a:ext cx="168405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2000" noProof="0" dirty="0">
                <a:solidFill>
                  <a:prstClr val="black"/>
                </a:solidFill>
                <a:latin typeface="Times New Roman"/>
                <a:ea typeface="Calibri"/>
              </a:rPr>
              <a:t>Trả lời câu hỏi</a:t>
            </a:r>
            <a:endParaRPr kumimoji="0" lang="en-US" sz="2000" b="0" i="0"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4" name="Rectangle 3"/>
          <p:cNvSpPr/>
          <p:nvPr/>
        </p:nvSpPr>
        <p:spPr>
          <a:xfrm>
            <a:off x="1588168" y="682758"/>
            <a:ext cx="8280407" cy="1435778"/>
          </a:xfrm>
          <a:prstGeom prst="rect">
            <a:avLst/>
          </a:prstGeom>
        </p:spPr>
        <p:txBody>
          <a:bodyPr wrap="square">
            <a:spAutoFit/>
          </a:bodyPr>
          <a:lstStyle/>
          <a:p>
            <a:pPr algn="just">
              <a:lnSpc>
                <a:spcPct val="150000"/>
              </a:lnSpc>
              <a:spcAft>
                <a:spcPts val="10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Em cảm nhận như thế nào khi nghe bài hát?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Khi nghe bài hát này, em nhớ tới điều gì?</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274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6064" y="3532626"/>
            <a:ext cx="950889" cy="1045978"/>
          </a:xfrm>
          <a:prstGeom prst="rect">
            <a:avLst/>
          </a:prstGeom>
        </p:spPr>
      </p:pic>
      <p:sp>
        <p:nvSpPr>
          <p:cNvPr id="2" name="Rectangle 1"/>
          <p:cNvSpPr/>
          <p:nvPr/>
        </p:nvSpPr>
        <p:spPr>
          <a:xfrm>
            <a:off x="263953" y="253131"/>
            <a:ext cx="4633000"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Vận động theo nhịp điệu của bài hát</a:t>
            </a:r>
            <a:endParaRPr lang="en-US" sz="3200" dirty="0"/>
          </a:p>
        </p:txBody>
      </p:sp>
      <p:pic>
        <p:nvPicPr>
          <p:cNvPr id="3" name="Mùa Xuân Ơi - Hoa Mặt Trời Kids - Nhạc Tết Thiếu Nhi Sôi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49270" y="1168942"/>
            <a:ext cx="609600" cy="609600"/>
          </a:xfrm>
          <a:prstGeom prst="rect">
            <a:avLst/>
          </a:prstGeom>
        </p:spPr>
      </p:pic>
    </p:spTree>
    <p:extLst>
      <p:ext uri="{BB962C8B-B14F-4D97-AF65-F5344CB8AC3E}">
        <p14:creationId xmlns:p14="http://schemas.microsoft.com/office/powerpoint/2010/main" val="2496374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747020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8" name="Rectangle 7"/>
          <p:cNvSpPr/>
          <p:nvPr/>
        </p:nvSpPr>
        <p:spPr>
          <a:xfrm>
            <a:off x="4505954" y="512328"/>
            <a:ext cx="6006270"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Calibri"/>
                <a:cs typeface="+mn-cs"/>
              </a:rPr>
              <a:t>Luyện cao độ và thế tay, tiết</a:t>
            </a:r>
            <a:r>
              <a:rPr kumimoji="0" lang="en-US" sz="2400" b="0" i="0" u="none" strike="noStrike" kern="1200" cap="none" spc="0" normalizeH="0" noProof="0" dirty="0">
                <a:ln>
                  <a:noFill/>
                </a:ln>
                <a:solidFill>
                  <a:prstClr val="white"/>
                </a:solidFill>
                <a:effectLst/>
                <a:uLnTx/>
                <a:uFillTx/>
                <a:latin typeface="Times New Roman"/>
                <a:ea typeface="Calibri"/>
                <a:cs typeface="+mn-cs"/>
              </a:rPr>
              <a:t> tấu</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267" y="1290800"/>
            <a:ext cx="10453558" cy="2104009"/>
          </a:xfrm>
          <a:prstGeom prst="rect">
            <a:avLst/>
          </a:prstGeom>
        </p:spPr>
      </p:pic>
      <p:pic>
        <p:nvPicPr>
          <p:cNvPr id="10"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80492" y="2189314"/>
            <a:ext cx="609600" cy="609600"/>
          </a:xfrm>
          <a:prstGeom prst="rect">
            <a:avLst/>
          </a:prstGeom>
        </p:spPr>
      </p:pic>
      <p:sp>
        <p:nvSpPr>
          <p:cNvPr id="11" name="Rectangle 10"/>
          <p:cNvSpPr/>
          <p:nvPr/>
        </p:nvSpPr>
        <p:spPr>
          <a:xfrm>
            <a:off x="191125" y="120618"/>
            <a:ext cx="4001734" cy="41088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NỘI DUNG ÔN ĐỌC NHẠC BÀI SỐ 3</a:t>
            </a:r>
            <a:endParaRPr kumimoji="0" lang="en-US"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775" y="3394809"/>
            <a:ext cx="10433049" cy="2074346"/>
          </a:xfrm>
          <a:prstGeom prst="rect">
            <a:avLst/>
          </a:prstGeom>
        </p:spPr>
      </p:pic>
      <p:pic>
        <p:nvPicPr>
          <p:cNvPr id="14" name="LUYEN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117746" y="7020422"/>
            <a:ext cx="609600" cy="609600"/>
          </a:xfrm>
          <a:prstGeom prst="rect">
            <a:avLst/>
          </a:prstGeom>
        </p:spPr>
      </p:pic>
      <p:pic>
        <p:nvPicPr>
          <p:cNvPr id="15" name="LUYEN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330851" y="4676614"/>
            <a:ext cx="609600" cy="609600"/>
          </a:xfrm>
          <a:prstGeom prst="rect">
            <a:avLst/>
          </a:prstGeom>
        </p:spPr>
      </p:pic>
      <p:sp>
        <p:nvSpPr>
          <p:cNvPr id="16" name="Rectangle 15"/>
          <p:cNvSpPr/>
          <p:nvPr/>
        </p:nvSpPr>
        <p:spPr>
          <a:xfrm>
            <a:off x="4307951" y="60250"/>
            <a:ext cx="60891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a:ea typeface="Arial"/>
                <a:cs typeface="+mn-cs"/>
              </a:rPr>
              <a:t>HOẠT ĐỘNG THỰC HÀNH LUYỆN TẬP </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31176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130" fill="hold"/>
                                        <p:tgtEl>
                                          <p:spTgt spid="10"/>
                                        </p:tgtEl>
                                      </p:cBhvr>
                                    </p:cmd>
                                  </p:childTnLst>
                                </p:cTn>
                              </p:par>
                            </p:childTnLst>
                          </p:cTn>
                        </p:par>
                      </p:childTnLst>
                    </p:cTn>
                  </p:par>
                </p:childTnLst>
              </p:cTn>
              <p:nextCondLst>
                <p:cond evt="onClick" delay="0">
                  <p:tgtEl>
                    <p:spTgt spid="10"/>
                  </p:tgtEl>
                </p:cond>
              </p:nextCondLst>
            </p:seq>
            <p:audio>
              <p:cMediaNode vol="80000">
                <p:cTn id="16" fill="hold" display="0">
                  <p:stCondLst>
                    <p:cond delay="indefinite"/>
                  </p:stCondLst>
                  <p:endCondLst>
                    <p:cond evt="onStopAudio" delay="0">
                      <p:tgtEl>
                        <p:sldTgt/>
                      </p:tgtEl>
                    </p:cond>
                  </p:endCondLst>
                </p:cTn>
                <p:tgtEl>
                  <p:spTgt spid="10"/>
                </p:tgtEl>
              </p:cMediaNode>
            </p:audio>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642" fill="hold"/>
                                        <p:tgtEl>
                                          <p:spTgt spid="14"/>
                                        </p:tgtEl>
                                      </p:cBhvr>
                                    </p:cmd>
                                  </p:childTnLst>
                                </p:cTn>
                              </p:par>
                            </p:childTnLst>
                          </p:cTn>
                        </p:par>
                      </p:childTnLst>
                    </p:cTn>
                  </p:par>
                </p:childTnLst>
              </p:cTn>
              <p:nextCondLst>
                <p:cond evt="onClick" delay="0">
                  <p:tgtEl>
                    <p:spTgt spid="14"/>
                  </p:tgtEl>
                </p:cond>
              </p:nextCondLst>
            </p:seq>
            <p:audio>
              <p:cMediaNode vol="80000">
                <p:cTn id="22" fill="hold" display="0">
                  <p:stCondLst>
                    <p:cond delay="indefinite"/>
                  </p:stCondLst>
                  <p:endCondLst>
                    <p:cond evt="onStopAudio" delay="0">
                      <p:tgtEl>
                        <p:sldTgt/>
                      </p:tgtEl>
                    </p:cond>
                  </p:endCondLst>
                </p:cTn>
                <p:tgtEl>
                  <p:spTgt spid="14"/>
                </p:tgtEl>
              </p:cMediaNode>
            </p:audio>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42" fill="hold"/>
                                        <p:tgtEl>
                                          <p:spTgt spid="15"/>
                                        </p:tgtEl>
                                      </p:cBhvr>
                                    </p:cmd>
                                  </p:childTnLst>
                                </p:cTn>
                              </p:par>
                            </p:childTnLst>
                          </p:cTn>
                        </p:par>
                      </p:childTnLst>
                    </p:cTn>
                  </p:par>
                </p:childTnLst>
              </p:cTn>
              <p:nextCondLst>
                <p:cond evt="onClick" delay="0">
                  <p:tgtEl>
                    <p:spTgt spid="15"/>
                  </p:tgtEl>
                </p:cond>
              </p:nextCondLst>
            </p:seq>
            <p:audio>
              <p:cMediaNode vol="80000">
                <p:cTn id="28" fill="hold" display="0">
                  <p:stCondLst>
                    <p:cond delay="indefinite"/>
                  </p:stCondLst>
                  <p:endCondLst>
                    <p:cond evt="onStopAudio" delay="0">
                      <p:tgtEl>
                        <p:sldTgt/>
                      </p:tgtEl>
                    </p:cond>
                  </p:endCondLst>
                </p:cTn>
                <p:tgtEl>
                  <p:spTgt spid="15"/>
                </p:tgtEl>
              </p:cMediaNode>
            </p:audio>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7" name="Rectangle 6"/>
          <p:cNvSpPr/>
          <p:nvPr/>
        </p:nvSpPr>
        <p:spPr>
          <a:xfrm>
            <a:off x="3619098" y="300079"/>
            <a:ext cx="510138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white"/>
                </a:solidFill>
                <a:latin typeface="Times New Roman" panose="02020603050405020304" pitchFamily="18" charset="0"/>
                <a:cs typeface="Times New Roman" panose="02020603050405020304" pitchFamily="18" charset="0"/>
              </a:rPr>
              <a:t>Ôn</a:t>
            </a:r>
            <a:r>
              <a:rPr lang="en-US" sz="3600" b="1" noProof="0"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Đọc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nhạc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Bài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số</a:t>
            </a:r>
            <a:r>
              <a:rPr lang="en-US" sz="3600" b="1" dirty="0">
                <a:solidFill>
                  <a:prstClr val="white"/>
                </a:solidFill>
                <a:latin typeface="Times New Roman" panose="02020603050405020304" pitchFamily="18" charset="0"/>
                <a:cs typeface="Times New Roman" panose="02020603050405020304" pitchFamily="18" charset="0"/>
              </a:rPr>
              <a:t> 3</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73535"/>
            <a:ext cx="2403566" cy="178446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897" y="1550692"/>
            <a:ext cx="10348205" cy="3405674"/>
          </a:xfrm>
          <a:prstGeom prst="rect">
            <a:avLst/>
          </a:prstGeom>
        </p:spPr>
      </p:pic>
      <p:pic>
        <p:nvPicPr>
          <p:cNvPr id="12"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9255" y="1418060"/>
            <a:ext cx="609600" cy="609600"/>
          </a:xfrm>
          <a:prstGeom prst="rect">
            <a:avLst/>
          </a:prstGeom>
        </p:spPr>
      </p:pic>
    </p:spTree>
    <p:extLst>
      <p:ext uri="{BB962C8B-B14F-4D97-AF65-F5344CB8AC3E}">
        <p14:creationId xmlns:p14="http://schemas.microsoft.com/office/powerpoint/2010/main" val="399625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7" name="Rectangle 6"/>
          <p:cNvSpPr/>
          <p:nvPr/>
        </p:nvSpPr>
        <p:spPr>
          <a:xfrm>
            <a:off x="2834845" y="249958"/>
            <a:ext cx="747387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Times New Roman" panose="02020603050405020304" pitchFamily="18" charset="0"/>
                <a:cs typeface="Times New Roman" panose="02020603050405020304" pitchFamily="18" charset="0"/>
              </a:rPr>
              <a:t>Ôn </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nhạc ký hiệu bàn tay</a:t>
            </a: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8502"/>
          </a:xfrm>
          <a:prstGeom prst="rect">
            <a:avLst/>
          </a:prstGeom>
        </p:spPr>
      </p:pic>
      <p:pic>
        <p:nvPicPr>
          <p:cNvPr id="36"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415" y="1404338"/>
            <a:ext cx="609600" cy="609600"/>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6323" y="5403959"/>
            <a:ext cx="536449" cy="254509"/>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7932" y="5403960"/>
            <a:ext cx="536449" cy="254509"/>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8323" y="3986180"/>
            <a:ext cx="536449" cy="254509"/>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6157" y="3999864"/>
            <a:ext cx="536449" cy="254509"/>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2595" y="3933848"/>
            <a:ext cx="536449" cy="254509"/>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0325" y="5332000"/>
            <a:ext cx="504445" cy="426721"/>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1889" y="5296200"/>
            <a:ext cx="504445" cy="42672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9774" y="3900073"/>
            <a:ext cx="504445" cy="42672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1919" y="5332000"/>
            <a:ext cx="504445" cy="426721"/>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04245" y="3913261"/>
            <a:ext cx="579027" cy="371568"/>
          </a:xfrm>
          <a:prstGeom prst="rect">
            <a:avLst/>
          </a:prstGeom>
        </p:spPr>
      </p:pic>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7265" y="3941334"/>
            <a:ext cx="579027" cy="371568"/>
          </a:xfrm>
          <a:prstGeom prst="rect">
            <a:avLst/>
          </a:prstGeom>
        </p:spPr>
      </p:pic>
      <p:pic>
        <p:nvPicPr>
          <p:cNvPr id="49" name="Pictur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93293" y="5312130"/>
            <a:ext cx="579027" cy="371568"/>
          </a:xfrm>
          <a:prstGeom prst="rect">
            <a:avLst/>
          </a:prstGeom>
        </p:spPr>
      </p:pic>
      <p:pic>
        <p:nvPicPr>
          <p:cNvPr id="50" name="Picture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4845" y="5312130"/>
            <a:ext cx="579027" cy="371568"/>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4815" y="5323776"/>
            <a:ext cx="579027" cy="371568"/>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1503" y="3958401"/>
            <a:ext cx="504445" cy="426721"/>
          </a:xfrm>
          <a:prstGeom prst="rect">
            <a:avLst/>
          </a:prstGeom>
        </p:spPr>
      </p:pic>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71765" y="4068943"/>
            <a:ext cx="489205" cy="294133"/>
          </a:xfrm>
          <a:prstGeom prst="rect">
            <a:avLst/>
          </a:prstGeom>
        </p:spPr>
      </p:pic>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97092" y="3958401"/>
            <a:ext cx="489205" cy="294133"/>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8034" y="5397607"/>
            <a:ext cx="536449" cy="254509"/>
          </a:xfrm>
          <a:prstGeom prst="rect">
            <a:avLst/>
          </a:prstGeom>
        </p:spPr>
      </p:pic>
      <p:pic>
        <p:nvPicPr>
          <p:cNvPr id="57" name="Pictur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32407" y="3823357"/>
            <a:ext cx="454153" cy="475489"/>
          </a:xfrm>
          <a:prstGeom prst="rect">
            <a:avLst/>
          </a:prstGeom>
        </p:spPr>
      </p:pic>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71502" y="3999864"/>
            <a:ext cx="472441" cy="382525"/>
          </a:xfrm>
          <a:prstGeom prst="rect">
            <a:avLst/>
          </a:prstGeom>
        </p:spPr>
      </p:pic>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48323" y="5421701"/>
            <a:ext cx="568202" cy="333256"/>
          </a:xfrm>
          <a:prstGeom prst="rect">
            <a:avLst/>
          </a:prstGeom>
        </p:spPr>
      </p:pic>
      <p:pic>
        <p:nvPicPr>
          <p:cNvPr id="60" name="Picture 5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39023" y="5342341"/>
            <a:ext cx="549505" cy="406038"/>
          </a:xfrm>
          <a:prstGeom prst="rect">
            <a:avLst/>
          </a:prstGeom>
        </p:spPr>
      </p:pic>
    </p:spTree>
    <p:extLst>
      <p:ext uri="{BB962C8B-B14F-4D97-AF65-F5344CB8AC3E}">
        <p14:creationId xmlns:p14="http://schemas.microsoft.com/office/powerpoint/2010/main" val="2121249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36"/>
                                        </p:tgtEl>
                                      </p:cBhvr>
                                    </p:cmd>
                                  </p:childTnLst>
                                </p:cTn>
                              </p:par>
                            </p:childTnLst>
                          </p:cTn>
                        </p:par>
                      </p:childTnLst>
                    </p:cTn>
                  </p:par>
                </p:childTnLst>
              </p:cTn>
              <p:nextCondLst>
                <p:cond evt="onClick" delay="0">
                  <p:tgtEl>
                    <p:spTgt spid="36"/>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0280"/>
          </a:xfrm>
          <a:prstGeom prst="rect">
            <a:avLst/>
          </a:prstGeom>
        </p:spPr>
      </p:pic>
      <p:sp>
        <p:nvSpPr>
          <p:cNvPr id="26" name="Rectangle 25"/>
          <p:cNvSpPr/>
          <p:nvPr/>
        </p:nvSpPr>
        <p:spPr>
          <a:xfrm>
            <a:off x="2319454" y="105520"/>
            <a:ext cx="6211230"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prstClr val="white"/>
                </a:solidFill>
                <a:latin typeface="Times New Roman"/>
                <a:ea typeface="Calibri"/>
              </a:rPr>
              <a:t>Ôn </a:t>
            </a:r>
            <a:r>
              <a:rPr kumimoji="0" lang="en-US" sz="2400" b="1" i="0" u="none" strike="noStrike" kern="1200" cap="none" spc="0" normalizeH="0" baseline="0" noProof="0" dirty="0">
                <a:ln>
                  <a:noFill/>
                </a:ln>
                <a:solidFill>
                  <a:prstClr val="white"/>
                </a:solidFill>
                <a:effectLst/>
                <a:uLnTx/>
                <a:uFillTx/>
                <a:latin typeface="Times New Roman"/>
                <a:ea typeface="Calibri"/>
                <a:cs typeface="+mn-cs"/>
              </a:rPr>
              <a:t>Đọc nhạc vỗ tay hoặc gõ đêm theo phách</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3113" y="21181"/>
            <a:ext cx="3310184" cy="1993331"/>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7785" y="3932363"/>
            <a:ext cx="346726" cy="346726"/>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78390" y="3928415"/>
            <a:ext cx="346726" cy="346726"/>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3449" y="3962445"/>
            <a:ext cx="346726" cy="346726"/>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776" y="3946624"/>
            <a:ext cx="346726" cy="346726"/>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2103" y="3948882"/>
            <a:ext cx="346726" cy="346726"/>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2533" y="3947667"/>
            <a:ext cx="346726" cy="34672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7355" y="3928415"/>
            <a:ext cx="346726" cy="346726"/>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7994" y="5373413"/>
            <a:ext cx="346726" cy="346726"/>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9599" y="5273587"/>
            <a:ext cx="346726" cy="346726"/>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4904" y="5233503"/>
            <a:ext cx="346726" cy="346726"/>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4720" y="3918479"/>
            <a:ext cx="346726" cy="346726"/>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096" y="5282209"/>
            <a:ext cx="346726" cy="346726"/>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1525" y="5252226"/>
            <a:ext cx="346726" cy="346726"/>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5040" y="5271073"/>
            <a:ext cx="346726" cy="346726"/>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9170" y="5291322"/>
            <a:ext cx="346726" cy="346726"/>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2553" y="5351111"/>
            <a:ext cx="346726" cy="346726"/>
          </a:xfrm>
          <a:prstGeom prst="rect">
            <a:avLst/>
          </a:prstGeom>
        </p:spPr>
      </p:pic>
      <p:pic>
        <p:nvPicPr>
          <p:cNvPr id="44"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04651" y="5697837"/>
            <a:ext cx="609600" cy="609600"/>
          </a:xfrm>
          <a:prstGeom prst="rect">
            <a:avLst/>
          </a:prstGeom>
        </p:spPr>
      </p:pic>
    </p:spTree>
    <p:extLst>
      <p:ext uri="{BB962C8B-B14F-4D97-AF65-F5344CB8AC3E}">
        <p14:creationId xmlns:p14="http://schemas.microsoft.com/office/powerpoint/2010/main" val="322602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0280"/>
          </a:xfrm>
          <a:prstGeom prst="rect">
            <a:avLst/>
          </a:prstGeom>
        </p:spPr>
      </p:pic>
      <p:sp>
        <p:nvSpPr>
          <p:cNvPr id="26" name="Rectangle 25"/>
          <p:cNvSpPr/>
          <p:nvPr/>
        </p:nvSpPr>
        <p:spPr>
          <a:xfrm>
            <a:off x="4109149" y="132046"/>
            <a:ext cx="3512633"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a:ea typeface="Calibri"/>
                <a:cs typeface="+mn-cs"/>
              </a:rPr>
              <a:t>Đọc và gõ đêm theo nhịp</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3113" y="21181"/>
            <a:ext cx="3310184" cy="1993331"/>
          </a:xfrm>
          <a:prstGeom prst="rect">
            <a:avLst/>
          </a:prstGeom>
        </p:spPr>
      </p:pic>
      <p:pic>
        <p:nvPicPr>
          <p:cNvPr id="44"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04651" y="5697837"/>
            <a:ext cx="609600" cy="609600"/>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5195" y="4016297"/>
            <a:ext cx="455341" cy="45534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4902" y="5519720"/>
            <a:ext cx="455341" cy="45534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7204" y="4096213"/>
            <a:ext cx="455341" cy="455341"/>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9859" y="4016297"/>
            <a:ext cx="455341" cy="455341"/>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4245" y="4096213"/>
            <a:ext cx="455341" cy="455341"/>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97804" y="5493862"/>
            <a:ext cx="455341" cy="455341"/>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0251" y="5517014"/>
            <a:ext cx="455341" cy="455341"/>
          </a:xfrm>
          <a:prstGeom prst="rect">
            <a:avLst/>
          </a:prstGeom>
        </p:spPr>
      </p:pic>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5012" y="5493862"/>
            <a:ext cx="455341" cy="455341"/>
          </a:xfrm>
          <a:prstGeom prst="rect">
            <a:avLst/>
          </a:prstGeom>
        </p:spPr>
      </p:pic>
    </p:spTree>
    <p:extLst>
      <p:ext uri="{BB962C8B-B14F-4D97-AF65-F5344CB8AC3E}">
        <p14:creationId xmlns:p14="http://schemas.microsoft.com/office/powerpoint/2010/main" val="1120208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59" y="2052568"/>
            <a:ext cx="1863117" cy="4220156"/>
          </a:xfrm>
          <a:prstGeom prst="rect">
            <a:avLst/>
          </a:prstGeom>
        </p:spPr>
      </p:pic>
      <p:sp>
        <p:nvSpPr>
          <p:cNvPr id="8" name="Rectangle 7"/>
          <p:cNvSpPr/>
          <p:nvPr/>
        </p:nvSpPr>
        <p:spPr>
          <a:xfrm>
            <a:off x="3998933" y="268647"/>
            <a:ext cx="5400020" cy="823752"/>
          </a:xfrm>
          <a:prstGeom prst="rect">
            <a:avLst/>
          </a:prstGeom>
        </p:spPr>
        <p:txBody>
          <a:bodyPr wrap="square">
            <a:spAutoFit/>
          </a:bodyPr>
          <a:lstStyle/>
          <a:p>
            <a:pPr algn="ctr">
              <a:lnSpc>
                <a:spcPct val="150000"/>
              </a:lnSpc>
            </a:pPr>
            <a:r>
              <a:rPr lang="en-US" sz="3600" b="1" dirty="0">
                <a:solidFill>
                  <a:srgbClr val="FFFF00"/>
                </a:solidFill>
                <a:latin typeface="Times New Roman"/>
                <a:ea typeface="Calibri"/>
              </a:rPr>
              <a:t>Giới thiệu đàn Vi-ô-lông</a:t>
            </a: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1509" y="1335306"/>
            <a:ext cx="9326718" cy="4220156"/>
          </a:xfrm>
          <a:prstGeom prst="rect">
            <a:avLst/>
          </a:prstGeom>
        </p:spPr>
      </p:pic>
      <p:pic>
        <p:nvPicPr>
          <p:cNvPr id="6" name="GIO THIEU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01694" y="6115522"/>
            <a:ext cx="609600" cy="609600"/>
          </a:xfrm>
          <a:prstGeom prst="rect">
            <a:avLst/>
          </a:prstGeom>
        </p:spPr>
      </p:pic>
      <p:sp>
        <p:nvSpPr>
          <p:cNvPr id="7" name="TextBox 6"/>
          <p:cNvSpPr txBox="1"/>
          <p:nvPr/>
        </p:nvSpPr>
        <p:spPr>
          <a:xfrm>
            <a:off x="1732546" y="5650826"/>
            <a:ext cx="2369253" cy="369332"/>
          </a:xfrm>
          <a:prstGeom prst="rect">
            <a:avLst/>
          </a:prstGeom>
          <a:noFill/>
        </p:spPr>
        <p:txBody>
          <a:bodyPr wrap="square" rtlCol="0">
            <a:spAutoFit/>
          </a:bodyPr>
          <a:lstStyle/>
          <a:p>
            <a:r>
              <a:rPr lang="en-US" i="1" dirty="0">
                <a:solidFill>
                  <a:srgbClr val="FF0000"/>
                </a:solidFill>
                <a:latin typeface="Times New Roman" panose="02020603050405020304" pitchFamily="18" charset="0"/>
                <a:cs typeface="Times New Roman" panose="02020603050405020304" pitchFamily="18" charset="0"/>
              </a:rPr>
              <a:t>File giới thiệu có lời</a:t>
            </a:r>
          </a:p>
        </p:txBody>
      </p:sp>
      <p:sp>
        <p:nvSpPr>
          <p:cNvPr id="17" name="TextBox 16"/>
          <p:cNvSpPr txBox="1"/>
          <p:nvPr/>
        </p:nvSpPr>
        <p:spPr>
          <a:xfrm>
            <a:off x="9406485" y="5835492"/>
            <a:ext cx="2722834" cy="369332"/>
          </a:xfrm>
          <a:prstGeom prst="rect">
            <a:avLst/>
          </a:prstGeom>
          <a:noFill/>
        </p:spPr>
        <p:txBody>
          <a:bodyPr wrap="square" rtlCol="0">
            <a:spAutoFit/>
          </a:bodyPr>
          <a:lstStyle/>
          <a:p>
            <a:r>
              <a:rPr lang="en-US" i="1" dirty="0">
                <a:solidFill>
                  <a:srgbClr val="FF0000"/>
                </a:solidFill>
                <a:latin typeface="Times New Roman" panose="02020603050405020304" pitchFamily="18" charset="0"/>
                <a:cs typeface="Times New Roman" panose="02020603050405020304" pitchFamily="18" charset="0"/>
              </a:rPr>
              <a:t>File nhạc nền giới thiệu</a:t>
            </a:r>
          </a:p>
        </p:txBody>
      </p:sp>
      <p:pic>
        <p:nvPicPr>
          <p:cNvPr id="9" name="NHAC NEN GIOI THIÊU NHAC C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455570" y="6115522"/>
            <a:ext cx="609600" cy="609600"/>
          </a:xfrm>
          <a:prstGeom prst="rect">
            <a:avLst/>
          </a:prstGeom>
        </p:spPr>
      </p:pic>
    </p:spTree>
    <p:extLst>
      <p:ext uri="{BB962C8B-B14F-4D97-AF65-F5344CB8AC3E}">
        <p14:creationId xmlns:p14="http://schemas.microsoft.com/office/powerpoint/2010/main" val="117384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427"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971" y="3104696"/>
            <a:ext cx="1807714" cy="3619099"/>
          </a:xfrm>
          <a:prstGeom prst="rect">
            <a:avLst/>
          </a:prstGeom>
        </p:spPr>
      </p:pic>
      <p:sp>
        <p:nvSpPr>
          <p:cNvPr id="10" name="Rectangle 9"/>
          <p:cNvSpPr/>
          <p:nvPr/>
        </p:nvSpPr>
        <p:spPr>
          <a:xfrm>
            <a:off x="4158114" y="0"/>
            <a:ext cx="4677878" cy="742511"/>
          </a:xfrm>
          <a:prstGeom prst="rect">
            <a:avLst/>
          </a:prstGeom>
        </p:spPr>
        <p:txBody>
          <a:bodyPr wrap="square">
            <a:spAutoFit/>
          </a:bodyPr>
          <a:lstStyle/>
          <a:p>
            <a:pPr algn="just">
              <a:lnSpc>
                <a:spcPct val="150000"/>
              </a:lnSpc>
            </a:pPr>
            <a:r>
              <a:rPr lang="en-US" sz="3200" b="1" dirty="0" err="1">
                <a:solidFill>
                  <a:srgbClr val="FFFF00"/>
                </a:solidFill>
                <a:latin typeface="Times New Roman"/>
                <a:ea typeface="Calibri"/>
              </a:rPr>
              <a:t>Cấu</a:t>
            </a:r>
            <a:r>
              <a:rPr lang="en-US" sz="3200" b="1" dirty="0">
                <a:solidFill>
                  <a:srgbClr val="FFFF00"/>
                </a:solidFill>
                <a:latin typeface="Times New Roman"/>
                <a:ea typeface="Calibri"/>
              </a:rPr>
              <a:t> tạo đàn Vi-Ô-Lông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5656" y="1145406"/>
            <a:ext cx="7883911" cy="5578389"/>
          </a:xfrm>
          <a:prstGeom prst="rect">
            <a:avLst/>
          </a:prstGeom>
        </p:spPr>
      </p:pic>
    </p:spTree>
    <p:extLst>
      <p:ext uri="{BB962C8B-B14F-4D97-AF65-F5344CB8AC3E}">
        <p14:creationId xmlns:p14="http://schemas.microsoft.com/office/powerpoint/2010/main" val="3552116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1269"/>
            <a:ext cx="12192000" cy="249749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424" y="3928981"/>
            <a:ext cx="1186415" cy="2678072"/>
          </a:xfrm>
          <a:prstGeom prst="rect">
            <a:avLst/>
          </a:prstGeom>
        </p:spPr>
      </p:pic>
      <p:sp>
        <p:nvSpPr>
          <p:cNvPr id="10" name="Rectangle 9"/>
          <p:cNvSpPr/>
          <p:nvPr/>
        </p:nvSpPr>
        <p:spPr>
          <a:xfrm>
            <a:off x="1690599" y="163351"/>
            <a:ext cx="3904763" cy="579967"/>
          </a:xfrm>
          <a:prstGeom prst="rect">
            <a:avLst/>
          </a:prstGeom>
        </p:spPr>
        <p:txBody>
          <a:bodyPr wrap="square">
            <a:spAutoFit/>
          </a:bodyPr>
          <a:lstStyle/>
          <a:p>
            <a:pPr algn="just">
              <a:lnSpc>
                <a:spcPct val="150000"/>
              </a:lnSpc>
            </a:pPr>
            <a:r>
              <a:rPr lang="en-US" sz="2400" dirty="0">
                <a:latin typeface="Times New Roman"/>
                <a:ea typeface="Calibri"/>
              </a:rPr>
              <a:t>Trả lời câu hỏi</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114" y="743318"/>
            <a:ext cx="10730333" cy="2605696"/>
          </a:xfrm>
          <a:prstGeom prst="rect">
            <a:avLst/>
          </a:prstGeom>
        </p:spPr>
      </p:pic>
      <p:sp>
        <p:nvSpPr>
          <p:cNvPr id="5" name="TextBox 4"/>
          <p:cNvSpPr txBox="1"/>
          <p:nvPr/>
        </p:nvSpPr>
        <p:spPr>
          <a:xfrm>
            <a:off x="1690599" y="3898838"/>
            <a:ext cx="7020264"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i="1" dirty="0">
                <a:latin typeface="Times New Roman" panose="02020603050405020304" pitchFamily="18" charset="0"/>
                <a:cs typeface="Times New Roman" panose="02020603050405020304" pitchFamily="18" charset="0"/>
              </a:rPr>
              <a:t>Cần đàn, dây đàn, hộp đàn, ngựa đàn, vĩ đàn</a:t>
            </a:r>
          </a:p>
        </p:txBody>
      </p:sp>
      <p:sp>
        <p:nvSpPr>
          <p:cNvPr id="6" name="Rectangle 5"/>
          <p:cNvSpPr/>
          <p:nvPr/>
        </p:nvSpPr>
        <p:spPr>
          <a:xfrm>
            <a:off x="1690599" y="4829106"/>
            <a:ext cx="991746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800" i="1" dirty="0">
                <a:latin typeface="Times New Roman" panose="02020603050405020304" pitchFamily="18" charset="0"/>
                <a:cs typeface="Times New Roman" panose="02020603050405020304" pitchFamily="18" charset="0"/>
              </a:rPr>
              <a:t>Âm sắc mà vĩ cầm phát ra  </a:t>
            </a:r>
            <a:r>
              <a:rPr lang="en-US" sz="2800" i="1" dirty="0" err="1">
                <a:latin typeface="Times New Roman" panose="02020603050405020304" pitchFamily="18" charset="0"/>
                <a:cs typeface="Times New Roman" panose="02020603050405020304" pitchFamily="18" charset="0"/>
              </a:rPr>
              <a:t>mềm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tao</a:t>
            </a:r>
            <a:r>
              <a:rPr lang="en-US" sz="2800" i="1" dirty="0">
                <a:latin typeface="Times New Roman" panose="02020603050405020304" pitchFamily="18" charset="0"/>
                <a:cs typeface="Times New Roman" panose="02020603050405020304" pitchFamily="18" charset="0"/>
              </a:rPr>
              <a:t>, khi thì cao vút khi thì da diết những nốt trung trầm ấm</a:t>
            </a:r>
          </a:p>
        </p:txBody>
      </p:sp>
    </p:spTree>
    <p:extLst>
      <p:ext uri="{BB962C8B-B14F-4D97-AF65-F5344CB8AC3E}">
        <p14:creationId xmlns:p14="http://schemas.microsoft.com/office/powerpoint/2010/main" val="3932671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1368</TotalTime>
  <Words>492</Words>
  <Application>Microsoft Office PowerPoint</Application>
  <PresentationFormat>Widescreen</PresentationFormat>
  <Paragraphs>50</Paragraphs>
  <Slides>17</Slides>
  <Notes>0</Notes>
  <HiddenSlides>0</HiddenSlides>
  <MMClips>16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#9Slide05 Dancing Script</vt:lpstr>
      <vt:lpstr>Arial</vt:lpstr>
      <vt:lpstr>Calibri</vt:lpstr>
      <vt:lpstr>Times New Roman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137</cp:revision>
  <dcterms:created xsi:type="dcterms:W3CDTF">2020-10-25T06:17:09Z</dcterms:created>
  <dcterms:modified xsi:type="dcterms:W3CDTF">2024-01-30T05:41:35Z</dcterms:modified>
</cp:coreProperties>
</file>