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sldIdLst>
    <p:sldId id="350" r:id="rId4"/>
    <p:sldId id="354" r:id="rId5"/>
    <p:sldId id="352" r:id="rId6"/>
    <p:sldId id="368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29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62" d="100"/>
          <a:sy n="62" d="100"/>
        </p:scale>
        <p:origin x="92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5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3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90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426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631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17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980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275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247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636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006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97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31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338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722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943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826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1999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30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0850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7584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070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121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5662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360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9735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7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0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8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5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2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7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8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2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75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5.gif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3.mp3"/><Relationship Id="rId7" Type="http://schemas.openxmlformats.org/officeDocument/2006/relationships/image" Target="../media/image1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jpg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17.png"/><Relationship Id="rId4" Type="http://schemas.openxmlformats.org/officeDocument/2006/relationships/audio" Target="../media/media3.mp3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2" y="39999"/>
            <a:ext cx="12192000" cy="6858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5" y="0"/>
            <a:ext cx="3435207" cy="11247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3368" y="371576"/>
            <a:ext cx="7128792" cy="3489472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2004749"/>
                <a:gd name="adj2" fmla="val 46177"/>
              </a:avLst>
            </a:prstTxWarp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</a:rPr>
              <a:t>Chào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mừng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quý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thầy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cô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các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bạn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học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sinh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đến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với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tiết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âm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nhạc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675" y="62849"/>
            <a:ext cx="714820" cy="714820"/>
          </a:xfrm>
          <a:prstGeom prst="rect">
            <a:avLst/>
          </a:prstGeom>
        </p:spPr>
      </p:pic>
      <p:pic>
        <p:nvPicPr>
          <p:cNvPr id="8" name="nhac tap chung xuat s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31704" y="5157192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840" y="2221906"/>
            <a:ext cx="858120" cy="758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2060848"/>
            <a:ext cx="858120" cy="7580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97" y="6616527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8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6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67808" y="1556792"/>
            <a:ext cx="19495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rgbClr val="0070C0"/>
                </a:solidFill>
              </a:rPr>
              <a:t>Câu</a:t>
            </a:r>
            <a:r>
              <a:rPr lang="en-US" sz="6000" b="1" dirty="0">
                <a:solidFill>
                  <a:srgbClr val="0070C0"/>
                </a:solidFill>
              </a:rPr>
              <a:t> 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11" y="5733256"/>
            <a:ext cx="301199" cy="2414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91545" y="2890391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400" i="1">
                <a:solidFill>
                  <a:prstClr val="black"/>
                </a:solidFill>
                <a:latin typeface="Times New Roman"/>
                <a:ea typeface="Times New Roman"/>
              </a:rPr>
              <a:t>A! Hè vui, hè vui mà vẫn chăm ngoan.</a:t>
            </a:r>
            <a:endParaRPr lang="en-US" sz="54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4" name="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22304" y="4869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9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71864" y="1691174"/>
            <a:ext cx="19495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rgbClr val="0070C0"/>
                </a:solidFill>
              </a:rPr>
              <a:t>Câu</a:t>
            </a:r>
            <a:r>
              <a:rPr lang="en-US" sz="6000" b="1" dirty="0">
                <a:solidFill>
                  <a:srgbClr val="0070C0"/>
                </a:solidFill>
              </a:rPr>
              <a:t> 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183" y="5681140"/>
            <a:ext cx="420054" cy="3367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63552" y="2890391"/>
            <a:ext cx="82076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400" i="1">
                <a:solidFill>
                  <a:prstClr val="black"/>
                </a:solidFill>
                <a:latin typeface="Times New Roman"/>
                <a:ea typeface="Times New Roman"/>
              </a:rPr>
              <a:t>Các bạn ơi, nào ta cùng múa liên hoan.</a:t>
            </a:r>
            <a:endParaRPr lang="en-US" sz="54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4" name="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48420" y="48282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3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95800" y="1136065"/>
            <a:ext cx="27222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rgbClr val="0070C0"/>
                </a:solidFill>
              </a:rPr>
              <a:t>Câu</a:t>
            </a:r>
            <a:r>
              <a:rPr lang="en-US" sz="6000" b="1" dirty="0">
                <a:solidFill>
                  <a:srgbClr val="0070C0"/>
                </a:solidFill>
              </a:rPr>
              <a:t> 3+4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65" y="5680783"/>
            <a:ext cx="301199" cy="2414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35561" y="2151728"/>
            <a:ext cx="79256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i="1">
                <a:solidFill>
                  <a:prstClr val="black"/>
                </a:solidFill>
                <a:latin typeface="Times New Roman"/>
                <a:ea typeface="Times New Roman"/>
              </a:rPr>
              <a:t>A! Hè vui, hè vui mà vẫn chăm ngoan.</a:t>
            </a:r>
            <a:r>
              <a:rPr lang="en-US" sz="480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4800" i="1">
                <a:solidFill>
                  <a:prstClr val="black"/>
                </a:solidFill>
                <a:latin typeface="Times New Roman"/>
                <a:ea typeface="Times New Roman"/>
              </a:rPr>
              <a:t>Các bạn ơi, nào ta cùng múa liên hoan.</a:t>
            </a:r>
            <a:endParaRPr lang="en-US" sz="48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5" name="c3+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87270" y="47971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0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36616" y="14648"/>
            <a:ext cx="59038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err="1">
                <a:solidFill>
                  <a:srgbClr val="FF0000"/>
                </a:solidFill>
              </a:rPr>
              <a:t>Hát</a:t>
            </a:r>
            <a:r>
              <a:rPr lang="en-US" sz="4000">
                <a:solidFill>
                  <a:srgbClr val="FF0000"/>
                </a:solidFill>
              </a:rPr>
              <a:t> cả bài với </a:t>
            </a:r>
            <a:r>
              <a:rPr lang="en-US" sz="4000" err="1">
                <a:solidFill>
                  <a:srgbClr val="FF0000"/>
                </a:solidFill>
              </a:rPr>
              <a:t>các</a:t>
            </a:r>
            <a:r>
              <a:rPr lang="en-US" sz="4000">
                <a:solidFill>
                  <a:srgbClr val="FF0000"/>
                </a:solidFill>
              </a:rPr>
              <a:t> </a:t>
            </a:r>
            <a:r>
              <a:rPr lang="en-US" sz="4000" err="1">
                <a:solidFill>
                  <a:srgbClr val="FF0000"/>
                </a:solidFill>
              </a:rPr>
              <a:t>hình</a:t>
            </a:r>
            <a:r>
              <a:rPr lang="en-US" sz="4000">
                <a:solidFill>
                  <a:srgbClr val="FF0000"/>
                </a:solidFill>
              </a:rPr>
              <a:t> </a:t>
            </a:r>
            <a:r>
              <a:rPr lang="en-US" sz="4000" err="1">
                <a:solidFill>
                  <a:srgbClr val="FF0000"/>
                </a:solidFill>
              </a:rPr>
              <a:t>thức</a:t>
            </a:r>
            <a:endParaRPr lang="en-US" sz="4000">
              <a:solidFill>
                <a:srgbClr val="FF0000"/>
              </a:solidFill>
            </a:endParaRPr>
          </a:p>
        </p:txBody>
      </p:sp>
      <p:pic>
        <p:nvPicPr>
          <p:cNvPr id="7" name="ngay he vui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67608" y="730907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802" y="6616526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7818" y="2204865"/>
            <a:ext cx="80935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– GV có thể chia HS thành 3 nhóm hát nối tiếp:</a:t>
            </a:r>
          </a:p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+Nhóm 1 hát câu 1.</a:t>
            </a:r>
          </a:p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+Nhóm 2 hát câu 2.</a:t>
            </a:r>
          </a:p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+Nhóm 3 hát câu 3.</a:t>
            </a:r>
          </a:p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+Câu 4 cả 3 nhóm cùng hát.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67808" y="908720"/>
            <a:ext cx="34547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647" y="5652033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97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23792" y="116633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Hát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gõ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đệm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theo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phách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với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hình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thức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46" y="6521239"/>
            <a:ext cx="420054" cy="336761"/>
          </a:xfrm>
          <a:prstGeom prst="rect">
            <a:avLst/>
          </a:prstGeom>
        </p:spPr>
      </p:pic>
      <p:pic>
        <p:nvPicPr>
          <p:cNvPr id="9" name="ngay he vui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39616" y="6716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5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5620" y="0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497" y="6551392"/>
            <a:ext cx="236963" cy="1899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735" y="5085184"/>
            <a:ext cx="8714689" cy="201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30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83832" y="836712"/>
            <a:ext cx="70496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 rot="10800000" flipV="1">
            <a:off x="2927648" y="395496"/>
            <a:ext cx="2225119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FC330E"/>
                </a:solidFill>
                <a:latin typeface="Times New Roman"/>
                <a:ea typeface="Arial"/>
              </a:rPr>
              <a:t>KHỞI ĐỘNG</a:t>
            </a:r>
            <a:endParaRPr lang="en-US" sz="2000" dirty="0">
              <a:latin typeface="Times New Roman"/>
              <a:ea typeface="Calibri"/>
            </a:endParaRPr>
          </a:p>
        </p:txBody>
      </p:sp>
      <p:pic>
        <p:nvPicPr>
          <p:cNvPr id="3074" name="Picture 2" descr="2021-06-14_1547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2780928"/>
            <a:ext cx="6336703" cy="377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41" y="6439483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09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504" y="4167852"/>
            <a:ext cx="6128497" cy="26901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7848" y="1"/>
            <a:ext cx="5940152" cy="2926895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ÂM NHẠC LỚP 2</a:t>
            </a:r>
          </a:p>
        </p:txBody>
      </p:sp>
      <p:sp>
        <p:nvSpPr>
          <p:cNvPr id="7" name="Rectangle 6"/>
          <p:cNvSpPr/>
          <p:nvPr/>
        </p:nvSpPr>
        <p:spPr>
          <a:xfrm>
            <a:off x="6946986" y="1012715"/>
            <a:ext cx="17716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</a:rPr>
              <a:t>T</a:t>
            </a:r>
            <a:r>
              <a:rPr lang="en-US" sz="4000" b="1">
                <a:solidFill>
                  <a:srgbClr val="FF0000"/>
                </a:solidFill>
              </a:rPr>
              <a:t>IẾT 31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18711" y="2928501"/>
            <a:ext cx="3779912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980" algn="ctr">
              <a:lnSpc>
                <a:spcPct val="150000"/>
              </a:lnSpc>
              <a:tabLst>
                <a:tab pos="906145" algn="l"/>
              </a:tabLst>
            </a:pPr>
            <a:r>
              <a:rPr lang="en-US" b="1">
                <a:latin typeface="Times New Roman"/>
                <a:ea typeface="Calibri"/>
              </a:rPr>
              <a:t>Nhạc và lời: Lê Bùi</a:t>
            </a:r>
            <a:endParaRPr lang="en-US">
              <a:latin typeface="Times New Roman"/>
              <a:ea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1924" y="2014957"/>
            <a:ext cx="5256076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980" algn="ctr">
              <a:lnSpc>
                <a:spcPct val="150000"/>
              </a:lnSpc>
              <a:tabLst>
                <a:tab pos="906145" algn="l"/>
              </a:tabLst>
            </a:pPr>
            <a:r>
              <a:rPr lang="en-US" sz="2800" b="1">
                <a:solidFill>
                  <a:srgbClr val="FC190F"/>
                </a:solidFill>
                <a:latin typeface="Times New Roman"/>
                <a:ea typeface="Arial"/>
              </a:rPr>
              <a:t>HỌC BÀI HÁT </a:t>
            </a:r>
            <a:r>
              <a:rPr lang="en-US" sz="2800" b="1" i="1">
                <a:solidFill>
                  <a:srgbClr val="FC190F"/>
                </a:solidFill>
                <a:latin typeface="Times New Roman"/>
                <a:ea typeface="Arial"/>
              </a:rPr>
              <a:t>NGÀY HÈ VUI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 algn="just">
              <a:lnSpc>
                <a:spcPct val="150000"/>
              </a:lnSpc>
            </a:pPr>
            <a:r>
              <a:rPr lang="en-US" sz="2800" b="1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endParaRPr lang="en-US" sz="28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252" y="4901456"/>
            <a:ext cx="413096" cy="4130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955" y="3436333"/>
            <a:ext cx="708669" cy="625991"/>
          </a:xfrm>
          <a:prstGeom prst="rect">
            <a:avLst/>
          </a:prstGeom>
        </p:spPr>
      </p:pic>
      <p:pic>
        <p:nvPicPr>
          <p:cNvPr id="2050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21" y="3311929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585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31904" y="1412776"/>
            <a:ext cx="633670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b="1" i="1" dirty="0">
                <a:solidFill>
                  <a:srgbClr val="000000"/>
                </a:solidFill>
                <a:latin typeface="Times New Roman"/>
                <a:ea typeface="Calibri"/>
              </a:rPr>
              <a:t>N</a:t>
            </a:r>
            <a:r>
              <a:rPr lang="en-US" sz="2600" b="1" i="1" dirty="0" err="1">
                <a:solidFill>
                  <a:srgbClr val="000000"/>
                </a:solidFill>
                <a:latin typeface="Times New Roman"/>
                <a:ea typeface="Calibri"/>
              </a:rPr>
              <a:t>hạc</a:t>
            </a:r>
            <a:r>
              <a:rPr lang="en-US" sz="2600" b="1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b="1" i="1" dirty="0" err="1">
                <a:solidFill>
                  <a:srgbClr val="000000"/>
                </a:solidFill>
                <a:latin typeface="Times New Roman"/>
                <a:ea typeface="Calibri"/>
              </a:rPr>
              <a:t>sĩ</a:t>
            </a:r>
            <a:r>
              <a:rPr lang="en-US" sz="2600" b="1" i="1" dirty="0">
                <a:solidFill>
                  <a:srgbClr val="000000"/>
                </a:solidFill>
                <a:latin typeface="Times New Roman"/>
                <a:ea typeface="Calibri"/>
              </a:rPr>
              <a:t> Lê Bùi </a:t>
            </a:r>
            <a:r>
              <a:rPr lang="vi-VN" sz="2600" i="1" dirty="0">
                <a:solidFill>
                  <a:srgbClr val="000000"/>
                </a:solidFill>
                <a:latin typeface="Times New Roman"/>
                <a:ea typeface="Calibri"/>
              </a:rPr>
              <a:t>là</a:t>
            </a:r>
            <a:r>
              <a:rPr lang="vi-VN" sz="2600" b="1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một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nhạc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sĩ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mới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cũng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có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đóng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góp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cho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nền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âm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nhạc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nước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vi-VN" sz="2600" i="1" dirty="0">
                <a:solidFill>
                  <a:srgbClr val="000000"/>
                </a:solidFill>
                <a:latin typeface="Times New Roman"/>
                <a:ea typeface="Calibri"/>
              </a:rPr>
              <a:t>nhà.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Bài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hát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Ngày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hè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vui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là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bài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hát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nhanh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vui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nói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về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cảm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xúc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của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các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bạn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HS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sau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1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năm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học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được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nghỉ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hè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được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vui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chơi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thả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diều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được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tham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ra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vào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các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câu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lạc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bộ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bơi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múa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…</a:t>
            </a:r>
            <a:r>
              <a:rPr lang="en-US" sz="2600" dirty="0">
                <a:solidFill>
                  <a:srgbClr val="202124"/>
                </a:solidFill>
                <a:latin typeface="Times New Roman"/>
                <a:ea typeface="Calibri"/>
              </a:rPr>
              <a:t> </a:t>
            </a:r>
            <a:endParaRPr lang="en-US" sz="2600" dirty="0"/>
          </a:p>
        </p:txBody>
      </p:sp>
      <p:sp>
        <p:nvSpPr>
          <p:cNvPr id="4" name="Rectangle 3"/>
          <p:cNvSpPr/>
          <p:nvPr/>
        </p:nvSpPr>
        <p:spPr>
          <a:xfrm>
            <a:off x="3431704" y="476672"/>
            <a:ext cx="5256584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Giới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thiệu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tác giả, tác phẩm  </a:t>
            </a:r>
            <a:endParaRPr lang="en-US" sz="3200" dirty="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3BFDF6-48BA-70A8-9DE2-BB8B226F7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444" y="1552534"/>
            <a:ext cx="3888432" cy="454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44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982" y="3324501"/>
            <a:ext cx="210027" cy="1683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232" y="-7606"/>
            <a:ext cx="694769" cy="6947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43872" y="74725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err="1">
                <a:solidFill>
                  <a:srgbClr val="002060"/>
                </a:solidFill>
              </a:rPr>
              <a:t>Hát</a:t>
            </a:r>
            <a:r>
              <a:rPr lang="en-US" sz="4400">
                <a:solidFill>
                  <a:srgbClr val="002060"/>
                </a:solidFill>
              </a:rPr>
              <a:t> </a:t>
            </a:r>
            <a:r>
              <a:rPr lang="en-US" sz="4400" err="1">
                <a:solidFill>
                  <a:srgbClr val="002060"/>
                </a:solidFill>
              </a:rPr>
              <a:t>mẫu</a:t>
            </a:r>
            <a:endParaRPr lang="en-US" sz="4400">
              <a:solidFill>
                <a:srgbClr val="00206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3" y="74724"/>
            <a:ext cx="301199" cy="241474"/>
          </a:xfrm>
          <a:prstGeom prst="rect">
            <a:avLst/>
          </a:prstGeom>
        </p:spPr>
      </p:pic>
      <p:pic>
        <p:nvPicPr>
          <p:cNvPr id="2" name="NGHE MAU NGAY HE VUI THEO SÁCH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783632" y="539365"/>
            <a:ext cx="609600" cy="609600"/>
          </a:xfrm>
          <a:prstGeom prst="rect">
            <a:avLst/>
          </a:prstGeom>
        </p:spPr>
      </p:pic>
      <p:pic>
        <p:nvPicPr>
          <p:cNvPr id="3" name="ngay he vui bea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513381" y="775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1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9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015880" y="692697"/>
            <a:ext cx="21323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</a:t>
            </a:r>
          </a:p>
        </p:txBody>
      </p:sp>
      <p:sp>
        <p:nvSpPr>
          <p:cNvPr id="3" name="Rectangle 2"/>
          <p:cNvSpPr/>
          <p:nvPr/>
        </p:nvSpPr>
        <p:spPr>
          <a:xfrm>
            <a:off x="2164981" y="1556792"/>
            <a:ext cx="95476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Câu</a:t>
            </a:r>
            <a:r>
              <a:rPr lang="en-US" sz="32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1: </a:t>
            </a:r>
            <a:r>
              <a:rPr lang="en-US" sz="3200" i="1" dirty="0" err="1">
                <a:latin typeface="Times New Roman"/>
                <a:ea typeface="Times New Roman"/>
              </a:rPr>
              <a:t>Hè</a:t>
            </a:r>
            <a:r>
              <a:rPr lang="en-US" sz="3200" i="1" dirty="0"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</a:rPr>
              <a:t>ơi</a:t>
            </a:r>
            <a:r>
              <a:rPr lang="en-US" sz="3200" i="1" dirty="0"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</a:rPr>
              <a:t>sao</a:t>
            </a:r>
            <a:r>
              <a:rPr lang="en-US" sz="3200" i="1" dirty="0"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</a:rPr>
              <a:t>vui</a:t>
            </a:r>
            <a:r>
              <a:rPr lang="en-US" sz="3200" i="1" dirty="0"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</a:rPr>
              <a:t>thế</a:t>
            </a:r>
            <a:r>
              <a:rPr lang="en-US" sz="3200" i="1" dirty="0">
                <a:latin typeface="Times New Roman"/>
                <a:ea typeface="Times New Roman"/>
              </a:rPr>
              <a:t>. </a:t>
            </a:r>
            <a:r>
              <a:rPr lang="en-US" sz="3200" i="1" dirty="0" err="1">
                <a:latin typeface="Times New Roman"/>
                <a:ea typeface="Times New Roman"/>
              </a:rPr>
              <a:t>Chim</a:t>
            </a:r>
            <a:r>
              <a:rPr lang="en-US" sz="3200" i="1" dirty="0"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</a:rPr>
              <a:t>hót</a:t>
            </a:r>
            <a:r>
              <a:rPr lang="en-US" sz="3200" i="1" dirty="0"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</a:rPr>
              <a:t>em</a:t>
            </a:r>
            <a:r>
              <a:rPr lang="en-US" sz="3200" i="1" dirty="0"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</a:rPr>
              <a:t>nghe</a:t>
            </a:r>
            <a:r>
              <a:rPr lang="en-US" sz="3200" i="1" dirty="0">
                <a:latin typeface="Times New Roman"/>
                <a:ea typeface="Times New Roman"/>
              </a:rPr>
              <a:t>.</a:t>
            </a:r>
            <a:endParaRPr lang="en-US" sz="3200" dirty="0">
              <a:latin typeface="Times New Roman"/>
              <a:ea typeface="Calibri"/>
            </a:endParaRPr>
          </a:p>
          <a:p>
            <a:r>
              <a:rPr lang="en-US" sz="32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Câu</a:t>
            </a:r>
            <a:r>
              <a:rPr lang="en-US" sz="32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2: </a:t>
            </a:r>
            <a:r>
              <a:rPr lang="en-US" sz="3200" i="1" dirty="0" err="1">
                <a:latin typeface="Times New Roman"/>
                <a:ea typeface="Times New Roman"/>
              </a:rPr>
              <a:t>Trông</a:t>
            </a:r>
            <a:r>
              <a:rPr lang="en-US" sz="3200" i="1" dirty="0"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</a:rPr>
              <a:t>kìa</a:t>
            </a:r>
            <a:r>
              <a:rPr lang="en-US" sz="3200" i="1" dirty="0"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</a:rPr>
              <a:t>phượng</a:t>
            </a:r>
            <a:r>
              <a:rPr lang="en-US" sz="3200" i="1" dirty="0"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</a:rPr>
              <a:t>vẫy</a:t>
            </a:r>
            <a:r>
              <a:rPr lang="en-US" sz="3200" i="1" dirty="0"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</a:rPr>
              <a:t>áo</a:t>
            </a:r>
            <a:r>
              <a:rPr lang="en-US" sz="3200" i="1" dirty="0"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</a:rPr>
              <a:t>hoa</a:t>
            </a:r>
            <a:r>
              <a:rPr lang="en-US" sz="3200" i="1" dirty="0">
                <a:latin typeface="Times New Roman"/>
                <a:ea typeface="Times New Roman"/>
              </a:rPr>
              <a:t>, </a:t>
            </a:r>
            <a:r>
              <a:rPr lang="en-US" sz="3200" i="1" dirty="0" err="1">
                <a:latin typeface="Times New Roman"/>
                <a:ea typeface="Times New Roman"/>
              </a:rPr>
              <a:t>theo</a:t>
            </a:r>
            <a:r>
              <a:rPr lang="en-US" sz="3200" i="1" dirty="0"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</a:rPr>
              <a:t>bước</a:t>
            </a:r>
            <a:r>
              <a:rPr lang="en-US" sz="3200" i="1" dirty="0"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</a:rPr>
              <a:t>chân</a:t>
            </a:r>
            <a:r>
              <a:rPr lang="en-US" sz="3200" i="1" dirty="0"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</a:rPr>
              <a:t>em</a:t>
            </a:r>
            <a:r>
              <a:rPr lang="en-US" sz="3200" i="1" dirty="0"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</a:rPr>
              <a:t>nhịp</a:t>
            </a:r>
            <a:r>
              <a:rPr lang="en-US" sz="3200" i="1" dirty="0"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</a:rPr>
              <a:t>nhàng</a:t>
            </a:r>
            <a:r>
              <a:rPr lang="en-US" sz="3200" i="1" dirty="0">
                <a:latin typeface="Times New Roman"/>
                <a:ea typeface="Times New Roman"/>
              </a:rPr>
              <a:t>.</a:t>
            </a:r>
            <a:endParaRPr lang="en-US" sz="3200" dirty="0">
              <a:latin typeface="Times New Roman"/>
              <a:ea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64981" y="2996952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Câu</a:t>
            </a:r>
            <a:r>
              <a:rPr lang="en-US" sz="32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3: 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A! </a:t>
            </a:r>
            <a:r>
              <a:rPr lang="en-US" sz="3200" i="1" dirty="0" err="1">
                <a:solidFill>
                  <a:prstClr val="black"/>
                </a:solidFill>
                <a:latin typeface="Times New Roman"/>
                <a:ea typeface="Times New Roman"/>
              </a:rPr>
              <a:t>Hè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/>
                <a:ea typeface="Times New Roman"/>
              </a:rPr>
              <a:t>vui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en-US" sz="3200" i="1" dirty="0" err="1">
                <a:solidFill>
                  <a:prstClr val="black"/>
                </a:solidFill>
                <a:latin typeface="Times New Roman"/>
                <a:ea typeface="Times New Roman"/>
              </a:rPr>
              <a:t>hè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/>
                <a:ea typeface="Times New Roman"/>
              </a:rPr>
              <a:t>vui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/>
                <a:ea typeface="Times New Roman"/>
              </a:rPr>
              <a:t>mà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/>
                <a:ea typeface="Times New Roman"/>
              </a:rPr>
              <a:t>vẫn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/>
                <a:ea typeface="Times New Roman"/>
              </a:rPr>
              <a:t>chăm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/>
                <a:ea typeface="Times New Roman"/>
              </a:rPr>
              <a:t>ngoan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/>
            <a:r>
              <a:rPr lang="en-US" sz="32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Câu</a:t>
            </a:r>
            <a:r>
              <a:rPr lang="en-US" sz="32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4: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/>
                <a:ea typeface="Times New Roman"/>
              </a:rPr>
              <a:t>Các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/>
                <a:ea typeface="Times New Roman"/>
              </a:rPr>
              <a:t>bạn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/>
                <a:ea typeface="Times New Roman"/>
              </a:rPr>
              <a:t>ơi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en-US" sz="3200" i="1" dirty="0" err="1">
                <a:solidFill>
                  <a:prstClr val="black"/>
                </a:solidFill>
                <a:latin typeface="Times New Roman"/>
                <a:ea typeface="Times New Roman"/>
              </a:rPr>
              <a:t>nào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 ta </a:t>
            </a:r>
            <a:r>
              <a:rPr lang="en-US" sz="3200" i="1" dirty="0" err="1">
                <a:solidFill>
                  <a:prstClr val="black"/>
                </a:solidFill>
                <a:latin typeface="Times New Roman"/>
                <a:ea typeface="Times New Roman"/>
              </a:rPr>
              <a:t>cùng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/>
                <a:ea typeface="Times New Roman"/>
              </a:rPr>
              <a:t>múa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/>
                <a:ea typeface="Times New Roman"/>
              </a:rPr>
              <a:t>liên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/>
                <a:ea typeface="Times New Roman"/>
              </a:rPr>
              <a:t>hoan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278" y="6381328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57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8841" y="1696845"/>
            <a:ext cx="15969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err="1">
                <a:solidFill>
                  <a:srgbClr val="0070C0"/>
                </a:solidFill>
              </a:rPr>
              <a:t>Câu</a:t>
            </a:r>
            <a:r>
              <a:rPr lang="en-US" sz="4800" b="1">
                <a:solidFill>
                  <a:srgbClr val="0070C0"/>
                </a:solidFill>
              </a:rPr>
              <a:t>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19736" y="692696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</a:rPr>
              <a:t>Dạy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hát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19536" y="2623388"/>
            <a:ext cx="89289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i="1">
                <a:solidFill>
                  <a:prstClr val="black"/>
                </a:solidFill>
                <a:latin typeface="Times New Roman"/>
                <a:ea typeface="Times New Roman"/>
              </a:rPr>
              <a:t>Hè ơi sao vui thế. Chim hót em nghe.</a:t>
            </a:r>
            <a:endParaRPr lang="en-US" sz="44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6" name="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20336" y="1723340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3" y="6309320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0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11824" y="1285745"/>
            <a:ext cx="19495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rgbClr val="0070C0"/>
                </a:solidFill>
              </a:rPr>
              <a:t>Câu</a:t>
            </a:r>
            <a:r>
              <a:rPr lang="en-US" sz="6000" b="1" dirty="0">
                <a:solidFill>
                  <a:srgbClr val="0070C0"/>
                </a:solidFill>
              </a:rPr>
              <a:t> 2</a:t>
            </a:r>
          </a:p>
        </p:txBody>
      </p:sp>
      <p:sp>
        <p:nvSpPr>
          <p:cNvPr id="4" name="Rectangle 3"/>
          <p:cNvSpPr/>
          <p:nvPr/>
        </p:nvSpPr>
        <p:spPr>
          <a:xfrm>
            <a:off x="1919536" y="2644171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i="1">
                <a:solidFill>
                  <a:prstClr val="black"/>
                </a:solidFill>
                <a:latin typeface="Times New Roman"/>
                <a:ea typeface="Times New Roman"/>
              </a:rPr>
              <a:t>Trông kìa phượng vẫy áo hoa, theo bước chân em nhịp nhàng.</a:t>
            </a:r>
            <a:endParaRPr lang="en-US" sz="40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5" name="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39816" y="4653136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266" y="6309320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7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67808" y="404665"/>
            <a:ext cx="27222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err="1">
                <a:solidFill>
                  <a:srgbClr val="0070C0"/>
                </a:solidFill>
              </a:rPr>
              <a:t>Câu</a:t>
            </a:r>
            <a:r>
              <a:rPr lang="en-US" sz="6000" b="1">
                <a:solidFill>
                  <a:srgbClr val="0070C0"/>
                </a:solidFill>
              </a:rPr>
              <a:t> 1+2</a:t>
            </a:r>
          </a:p>
        </p:txBody>
      </p:sp>
      <p:sp>
        <p:nvSpPr>
          <p:cNvPr id="2" name="Rectangle 1"/>
          <p:cNvSpPr/>
          <p:nvPr/>
        </p:nvSpPr>
        <p:spPr>
          <a:xfrm>
            <a:off x="1847528" y="2151728"/>
            <a:ext cx="84969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i="1">
                <a:solidFill>
                  <a:prstClr val="black"/>
                </a:solidFill>
                <a:latin typeface="Times New Roman"/>
                <a:ea typeface="Times New Roman"/>
              </a:rPr>
              <a:t>Hè ơi sao vui thế. Chim hót em nghe.</a:t>
            </a:r>
            <a:r>
              <a:rPr lang="en-US" sz="440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4400" i="1">
                <a:solidFill>
                  <a:prstClr val="black"/>
                </a:solidFill>
                <a:latin typeface="Times New Roman"/>
                <a:ea typeface="Times New Roman"/>
              </a:rPr>
              <a:t>Trông kìa phượng vẫy áo hoa, theo bước chân em nhịp nhàng.</a:t>
            </a:r>
            <a:endParaRPr lang="en-US" sz="44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4" name="c1+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63008" y="4653136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647" y="5652033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19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399</Words>
  <Application>Microsoft Office PowerPoint</Application>
  <PresentationFormat>Widescreen</PresentationFormat>
  <Paragraphs>38</Paragraphs>
  <Slides>16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Hello</cp:lastModifiedBy>
  <cp:revision>142</cp:revision>
  <dcterms:created xsi:type="dcterms:W3CDTF">2021-06-23T07:33:39Z</dcterms:created>
  <dcterms:modified xsi:type="dcterms:W3CDTF">2023-04-17T08:20:46Z</dcterms:modified>
</cp:coreProperties>
</file>