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1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43"/>
  </p:notesMasterIdLst>
  <p:sldIdLst>
    <p:sldId id="2007577097" r:id="rId4"/>
    <p:sldId id="2007577129" r:id="rId5"/>
    <p:sldId id="2007577128" r:id="rId6"/>
    <p:sldId id="2007577134" r:id="rId7"/>
    <p:sldId id="2007577131" r:id="rId8"/>
    <p:sldId id="2007577135" r:id="rId9"/>
    <p:sldId id="2007577133" r:id="rId10"/>
    <p:sldId id="2007577126" r:id="rId11"/>
    <p:sldId id="2007577127" r:id="rId12"/>
    <p:sldId id="2007577125" r:id="rId13"/>
    <p:sldId id="2007577124" r:id="rId14"/>
    <p:sldId id="2007577101" r:id="rId15"/>
    <p:sldId id="2007577136" r:id="rId16"/>
    <p:sldId id="2007577098" r:id="rId17"/>
    <p:sldId id="2007577121" r:id="rId18"/>
    <p:sldId id="2007577099" r:id="rId19"/>
    <p:sldId id="2007577100" r:id="rId20"/>
    <p:sldId id="318" r:id="rId21"/>
    <p:sldId id="319" r:id="rId22"/>
    <p:sldId id="2007577114" r:id="rId23"/>
    <p:sldId id="2007577115" r:id="rId24"/>
    <p:sldId id="2007577116" r:id="rId25"/>
    <p:sldId id="2007577102" r:id="rId26"/>
    <p:sldId id="340" r:id="rId27"/>
    <p:sldId id="2007577096" r:id="rId28"/>
    <p:sldId id="278" r:id="rId29"/>
    <p:sldId id="2007577104" r:id="rId30"/>
    <p:sldId id="2007577108" r:id="rId31"/>
    <p:sldId id="2007577105" r:id="rId32"/>
    <p:sldId id="2007577107" r:id="rId33"/>
    <p:sldId id="341" r:id="rId34"/>
    <p:sldId id="325" r:id="rId35"/>
    <p:sldId id="2007577119" r:id="rId36"/>
    <p:sldId id="2007577120" r:id="rId37"/>
    <p:sldId id="2007577122" r:id="rId38"/>
    <p:sldId id="326" r:id="rId39"/>
    <p:sldId id="2007577113" r:id="rId40"/>
    <p:sldId id="2007577117" r:id="rId41"/>
    <p:sldId id="200757712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7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9F49-5B08-4661-B2E4-B36ED18DEDF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D3AC9-3560-40E7-BA92-C9728860DD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76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D3AC9-3560-40E7-BA92-C9728860DDC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01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04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0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63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37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19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CB1C4-12CE-45F4-BFE7-7EEC496C96F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43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9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9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5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1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quynhnganp@gmail.co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8.jp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12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12.em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66000" r="-46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67224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52665" y="1383670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968238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57255" y="1639407"/>
            <a:ext cx="7906202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Thực vật và </a:t>
            </a:r>
          </a:p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động vật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00930" y="1633374"/>
            <a:ext cx="4599738" cy="1281044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 đất và bầu trời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5388" y="1774294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621607" y="4154992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4014060" y="4192119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85" y="4074606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0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1.41106 -0.0254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47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3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750"/>
                            </p:stCondLst>
                            <p:childTnLst>
                              <p:par>
                                <p:cTn id="1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275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76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26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427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520"/>
                            </p:stCondLst>
                            <p:childTnLst>
                              <p:par>
                                <p:cTn id="69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645"/>
                            </p:stCondLst>
                            <p:childTnLst>
                              <p:par>
                                <p:cTn id="7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67224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52665" y="1383670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066847" y="2199183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81425" y="2357256"/>
            <a:ext cx="4171335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dirty="0" err="1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Xã</a:t>
            </a:r>
            <a:r>
              <a:rPr lang="en-US" sz="120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 </a:t>
            </a:r>
            <a:r>
              <a:rPr lang="en-US" sz="12000" b="1" dirty="0" err="1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hội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67224" y="2783699"/>
            <a:ext cx="4599738" cy="997508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Tự</a:t>
            </a:r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nhiên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4803" y="2841814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621607" y="4154992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4014060" y="4192119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85" y="4074606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6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70"/>
                            </p:stCondLst>
                            <p:childTnLst>
                              <p:par>
                                <p:cTn id="48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27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1.41106 -0.02546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47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270"/>
                            </p:stCondLst>
                            <p:childTnLst>
                              <p:par>
                                <p:cTn id="56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61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20"/>
                            </p:stCondLst>
                            <p:childTnLst>
                              <p:par>
                                <p:cTn id="6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20"/>
                            </p:stCondLst>
                            <p:childTnLst>
                              <p:par>
                                <p:cTn id="6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6520"/>
                            </p:stCondLst>
                            <p:childTnLst>
                              <p:par>
                                <p:cTn id="7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92000" y="5876507"/>
            <a:ext cx="7024966" cy="4524235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394925" y="6818915"/>
            <a:ext cx="7338136" cy="3922295"/>
            <a:chOff x="7044638" y="1166593"/>
            <a:chExt cx="4149227" cy="3393442"/>
          </a:xfrm>
        </p:grpSpPr>
        <p:pic>
          <p:nvPicPr>
            <p:cNvPr id="8211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483" y="1226285"/>
              <a:ext cx="4059382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2" name="TextBox 20"/>
            <p:cNvSpPr txBox="1">
              <a:spLocks noChangeArrowheads="1"/>
            </p:cNvSpPr>
            <p:nvPr/>
          </p:nvSpPr>
          <p:spPr bwMode="auto">
            <a:xfrm>
              <a:off x="7044638" y="1166593"/>
              <a:ext cx="1502762" cy="49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FF0000"/>
                  </a:solidFill>
                  <a:latin typeface="Vivaldi" panose="03020602050506090804" pitchFamily="66" charset="0"/>
                </a:rPr>
                <a:t>Life around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6625732" y="1743562"/>
            <a:ext cx="6893657" cy="6033006"/>
            <a:chOff x="-2272965" y="1809282"/>
            <a:chExt cx="3592987" cy="2957737"/>
          </a:xfrm>
        </p:grpSpPr>
        <p:grpSp>
          <p:nvGrpSpPr>
            <p:cNvPr id="8207" name="Group 18"/>
            <p:cNvGrpSpPr>
              <a:grpSpLocks/>
            </p:cNvGrpSpPr>
            <p:nvPr/>
          </p:nvGrpSpPr>
          <p:grpSpPr bwMode="auto">
            <a:xfrm>
              <a:off x="-2272965" y="2119312"/>
              <a:ext cx="3592987" cy="2647707"/>
              <a:chOff x="2150818" y="838200"/>
              <a:chExt cx="4095624" cy="3967231"/>
            </a:xfrm>
          </p:grpSpPr>
          <p:pic>
            <p:nvPicPr>
              <p:cNvPr id="8209" name="Picture 10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0818" y="838200"/>
                <a:ext cx="4095624" cy="385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0" name="TextBox 14"/>
              <p:cNvSpPr txBox="1">
                <a:spLocks noChangeArrowheads="1"/>
              </p:cNvSpPr>
              <p:nvPr/>
            </p:nvSpPr>
            <p:spPr bwMode="auto">
              <a:xfrm>
                <a:off x="3210798" y="3929085"/>
                <a:ext cx="2641369" cy="876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3200">
                    <a:solidFill>
                      <a:srgbClr val="FF0000"/>
                    </a:solidFill>
                    <a:latin typeface="Vivaldi" panose="03020602050506090804" pitchFamily="66" charset="0"/>
                  </a:rPr>
                  <a:t>Family</a:t>
                </a:r>
              </a:p>
            </p:txBody>
          </p:sp>
        </p:grpSp>
        <p:sp>
          <p:nvSpPr>
            <p:cNvPr id="8208" name="TextBox 23"/>
            <p:cNvSpPr txBox="1">
              <a:spLocks noChangeArrowheads="1"/>
            </p:cNvSpPr>
            <p:nvPr/>
          </p:nvSpPr>
          <p:spPr bwMode="auto">
            <a:xfrm>
              <a:off x="-1536105" y="1809282"/>
              <a:ext cx="2554288" cy="45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en-US" altLang="en-US" sz="5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ĐÌNH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67224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92436" y="4331097"/>
            <a:ext cx="7875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ĐỒNG ĐỊA PHƯƠNG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66847" y="2199183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81425" y="2357256"/>
            <a:ext cx="4171335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dirty="0" err="1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Xã</a:t>
            </a:r>
            <a:r>
              <a:rPr lang="en-US" sz="120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 </a:t>
            </a:r>
            <a:r>
              <a:rPr lang="en-US" sz="12000" b="1" dirty="0" err="1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hội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67224" y="2783699"/>
            <a:ext cx="4599738" cy="997508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Tự</a:t>
            </a:r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nhiên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4803" y="2841814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7390441" y="3714339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4340421" y="3945855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5928453" y="3942667"/>
            <a:ext cx="1944360" cy="27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70"/>
                            </p:stCondLst>
                            <p:childTnLst>
                              <p:par>
                                <p:cTn id="48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27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144 L 1.39935 0.04005 " pathEditMode="relative" rAng="0" ptsTypes="AA">
                                      <p:cBhvr>
                                        <p:cTn id="54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270"/>
                            </p:stCondLst>
                            <p:childTnLst>
                              <p:par>
                                <p:cTn id="56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6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30"/>
                            </p:stCondLst>
                            <p:childTnLst>
                              <p:par>
                                <p:cTn id="67" presetID="28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8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780"/>
                            </p:stCondLst>
                            <p:childTnLst>
                              <p:par>
                                <p:cTn id="7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4">
                <a:lumMod val="40000"/>
                <a:lumOff val="6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624568"/>
            <a:ext cx="3837214" cy="544966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27" y="4282288"/>
            <a:ext cx="1897062" cy="1914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37">
            <a:off x="4990682" y="4315742"/>
            <a:ext cx="18081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514">
            <a:off x="9479068" y="4389785"/>
            <a:ext cx="19002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94763" y="2025959"/>
            <a:ext cx="42210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GIA ĐÌNH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0268" y="1035537"/>
            <a:ext cx="3296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Chủ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đề</a:t>
            </a:r>
            <a:r>
              <a:rPr lang="en-US" sz="4400" dirty="0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 1</a:t>
            </a:r>
            <a:endParaRPr lang="en-US" sz="4400" dirty="0">
              <a:solidFill>
                <a:srgbClr val="0070C0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3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80" y="912812"/>
            <a:ext cx="3853087" cy="51662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912811"/>
            <a:ext cx="3657600" cy="516625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10998045" flipH="1" flipV="1">
            <a:off x="437488" y="5469342"/>
            <a:ext cx="609600" cy="592667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24" name="Oval 23"/>
          <p:cNvSpPr/>
          <p:nvPr/>
        </p:nvSpPr>
        <p:spPr>
          <a:xfrm rot="10998045" flipH="1" flipV="1">
            <a:off x="4071336" y="5469342"/>
            <a:ext cx="609600" cy="592667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14" y="912810"/>
            <a:ext cx="3952875" cy="51662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/>
        </p:spPr>
      </p:pic>
      <p:sp>
        <p:nvSpPr>
          <p:cNvPr id="28" name="Oval 27"/>
          <p:cNvSpPr/>
          <p:nvPr/>
        </p:nvSpPr>
        <p:spPr>
          <a:xfrm rot="10998045" flipH="1" flipV="1">
            <a:off x="8152271" y="5469341"/>
            <a:ext cx="609600" cy="592667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3</a:t>
            </a:r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320" y="264136"/>
            <a:ext cx="11930906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521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38068" y="1067100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4372" y="3112097"/>
            <a:ext cx="2814426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/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54" y="290344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48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6748" y="27709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Cả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nhà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thương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nhau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32" y="165011"/>
            <a:ext cx="2429021" cy="1344168"/>
          </a:xfrm>
          <a:prstGeom prst="rect">
            <a:avLst/>
          </a:prstGeom>
        </p:spPr>
      </p:pic>
      <p:pic>
        <p:nvPicPr>
          <p:cNvPr id="6" name="y2mate.com - Cả Nhà Thương Nhau Ba Thương Con Vì Con Giống Mẹ Candy Ngọc Hà Nhạc Thiếu Nhi_360p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1412021"/>
            <a:ext cx="9753600" cy="533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2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-49213"/>
            <a:ext cx="12192000" cy="7135813"/>
            <a:chOff x="0" y="-14288"/>
            <a:chExt cx="9120188" cy="6872288"/>
          </a:xfrm>
        </p:grpSpPr>
        <p:pic>
          <p:nvPicPr>
            <p:cNvPr id="1024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2578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2"/>
            <a:stretch>
              <a:fillRect/>
            </a:stretch>
          </p:blipFill>
          <p:spPr bwMode="auto">
            <a:xfrm>
              <a:off x="1143000" y="-14288"/>
              <a:ext cx="7977188" cy="685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2657475" y="944564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7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nhiên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xã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hội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47937" y="2708335"/>
            <a:ext cx="9644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1: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hệ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gia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đình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(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Tiết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5477" y="3554168"/>
            <a:ext cx="43460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Trang</a:t>
            </a:r>
            <a:r>
              <a:rPr lang="en-US" altLang="en-US" sz="32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6, 7 –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2 </a:t>
            </a:r>
          </a:p>
        </p:txBody>
      </p:sp>
    </p:spTree>
    <p:extLst>
      <p:ext uri="{BB962C8B-B14F-4D97-AF65-F5344CB8AC3E}">
        <p14:creationId xmlns:p14="http://schemas.microsoft.com/office/powerpoint/2010/main" val="190167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5327" r="16397" b="45024"/>
          <a:stretch/>
        </p:blipFill>
        <p:spPr>
          <a:xfrm>
            <a:off x="0" y="-26544"/>
            <a:ext cx="12192000" cy="6858000"/>
          </a:xfrm>
        </p:spPr>
      </p:pic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2514600" y="368744"/>
            <a:ext cx="64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Mục</a:t>
            </a:r>
            <a:r>
              <a:rPr lang="en-US" altLang="en-US" sz="4000" b="1" dirty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HP001 4 hàng" panose="020B0603050302020204" pitchFamily="34" charset="0"/>
              </a:rPr>
              <a:t>tiêu</a:t>
            </a:r>
            <a:endParaRPr lang="en-US" altLang="en-US" sz="4000" b="1" dirty="0">
              <a:solidFill>
                <a:srgbClr val="FFC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8199" y="1221688"/>
            <a:ext cx="10844213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thực hiện được các việc: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38200" y="4057730"/>
            <a:ext cx="1021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sinh vận dụn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4816793"/>
            <a:ext cx="10844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hình 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những người thân trong gia đình.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4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276927" y="1429323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86343" y="2681472"/>
            <a:ext cx="6197042" cy="1212599"/>
            <a:chOff x="6141" y="6437"/>
            <a:chExt cx="7024" cy="813"/>
          </a:xfrm>
        </p:grpSpPr>
        <p:sp>
          <p:nvSpPr>
            <p:cNvPr id="19" name="任意多边形 18"/>
            <p:cNvSpPr/>
            <p:nvPr/>
          </p:nvSpPr>
          <p:spPr>
            <a:xfrm>
              <a:off x="6141" y="6750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469" y="6437"/>
              <a:ext cx="6696" cy="68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259" y="215113"/>
            <a:ext cx="1135348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833060" y="2313422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833059" y="3537653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6"/>
          <p:cNvSpPr/>
          <p:nvPr/>
        </p:nvSpPr>
        <p:spPr>
          <a:xfrm>
            <a:off x="1833058" y="4948086"/>
            <a:ext cx="7947751" cy="902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ldLvl="0" animBg="1"/>
      <p:bldP spid="7" grpId="0" bldLvl="0" animBg="1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97872" y="244908"/>
            <a:ext cx="11596255" cy="6368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5564" y="457196"/>
            <a:ext cx="890847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GIÁO DỤC VÀ ĐÀO TẠO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BÀI GIẢNG ĐIỆN TỬ</a:t>
            </a:r>
          </a:p>
          <a:p>
            <a:pPr algn="ctr"/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bài giảng: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hội đọc sách của chúng em (Tiết 1)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Tự nhiên xã hội  lớp 2 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Sách: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Kết nối tri thức với cuộc sống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phép học liệu mở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CC BY/CC BY-SA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Nga</a:t>
            </a:r>
          </a:p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quynhnganp@gmail.com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 – Long Biên – Hà Nội</a:t>
            </a:r>
          </a:p>
          <a:p>
            <a:pPr algn="ctr"/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 Nội, tháng 10/2021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2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uy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7624" y="-326571"/>
            <a:ext cx="5216751" cy="7184571"/>
          </a:xfrm>
        </p:spPr>
      </p:pic>
    </p:spTree>
    <p:extLst>
      <p:ext uri="{BB962C8B-B14F-4D97-AF65-F5344CB8AC3E}">
        <p14:creationId xmlns:p14="http://schemas.microsoft.com/office/powerpoint/2010/main" val="357410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nh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2931" y="-2237014"/>
            <a:ext cx="5314498" cy="8572500"/>
          </a:xfrm>
        </p:spPr>
      </p:pic>
    </p:spTree>
    <p:extLst>
      <p:ext uri="{BB962C8B-B14F-4D97-AF65-F5344CB8AC3E}">
        <p14:creationId xmlns:p14="http://schemas.microsoft.com/office/powerpoint/2010/main" val="739378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iếu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352" y="0"/>
            <a:ext cx="5770677" cy="6857999"/>
          </a:xfrm>
        </p:spPr>
      </p:pic>
    </p:spTree>
    <p:extLst>
      <p:ext uri="{BB962C8B-B14F-4D97-AF65-F5344CB8AC3E}">
        <p14:creationId xmlns:p14="http://schemas.microsoft.com/office/powerpoint/2010/main" val="331869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2"/>
          <p:cNvGrpSpPr>
            <a:grpSpLocks/>
          </p:cNvGrpSpPr>
          <p:nvPr/>
        </p:nvGrpSpPr>
        <p:grpSpPr bwMode="auto">
          <a:xfrm>
            <a:off x="4168699" y="571240"/>
            <a:ext cx="7898113" cy="5824537"/>
            <a:chOff x="2552694" y="509588"/>
            <a:chExt cx="6286506" cy="5824537"/>
          </a:xfrm>
        </p:grpSpPr>
        <p:pic>
          <p:nvPicPr>
            <p:cNvPr id="1843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694" y="509588"/>
              <a:ext cx="6286506" cy="582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2"/>
            <p:cNvSpPr txBox="1">
              <a:spLocks noChangeArrowheads="1"/>
            </p:cNvSpPr>
            <p:nvPr/>
          </p:nvSpPr>
          <p:spPr bwMode="auto">
            <a:xfrm rot="21393681">
              <a:off x="3441741" y="1436696"/>
              <a:ext cx="4742801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/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smtClean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con.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lẫn</a:t>
              </a:r>
              <a:r>
                <a:rPr lang="en-US" altLang="en-US" sz="2800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altLang="en-US" b="1" dirty="0">
                  <a:solidFill>
                    <a:srgbClr val="0000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43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815">
            <a:off x="386457" y="4731138"/>
            <a:ext cx="2439740" cy="191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33">
            <a:off x="1737228" y="2457984"/>
            <a:ext cx="2210079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1325">
            <a:off x="525708" y="238304"/>
            <a:ext cx="2658562" cy="230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8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39858" y="665236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9" name="任意多边形 18"/>
          <p:cNvSpPr/>
          <p:nvPr/>
        </p:nvSpPr>
        <p:spPr>
          <a:xfrm>
            <a:off x="2115821" y="3331581"/>
            <a:ext cx="8601797" cy="74575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5048" y="2585087"/>
            <a:ext cx="59137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  <a:endParaRPr lang="en-US" sz="96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4">
                <a:lumMod val="40000"/>
                <a:lumOff val="60000"/>
              </a:schemeClr>
            </a:gs>
            <a:gs pos="50000">
              <a:srgbClr val="92D050"/>
            </a:gs>
            <a:gs pos="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62" y="856104"/>
            <a:ext cx="10128738" cy="3835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17684" y="1216272"/>
            <a:ext cx="1309511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146266" y="758287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Bố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982654" y="1041068"/>
            <a:ext cx="1174045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864597" y="2189081"/>
            <a:ext cx="1437923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890452" y="3129784"/>
            <a:ext cx="1174046" cy="485422"/>
          </a:xfrm>
          <a:prstGeom prst="rect">
            <a:avLst/>
          </a:prstGeom>
          <a:solidFill>
            <a:srgbClr val="DE624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9954" y="0"/>
            <a:ext cx="6119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5443" y="4765145"/>
            <a:ext cx="66591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5443" y="5438548"/>
            <a:ext cx="110674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6163" y="5432706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65040" y="5425531"/>
            <a:ext cx="158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66291" y="5432706"/>
            <a:ext cx="3717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8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010" y="-229437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52105" y="2294204"/>
            <a:ext cx="8469388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/>
              <a:t>   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đình</a:t>
            </a:r>
            <a:r>
              <a:rPr lang="en-US" sz="4400" dirty="0" smtClean="0"/>
              <a:t> </a:t>
            </a:r>
            <a:r>
              <a:rPr lang="en-US" sz="4400" dirty="0" err="1" smtClean="0"/>
              <a:t>Hoa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nhiều</a:t>
            </a:r>
            <a:r>
              <a:rPr lang="en-US" sz="4400" dirty="0" smtClean="0"/>
              <a:t> </a:t>
            </a:r>
            <a:r>
              <a:rPr lang="en-US" sz="4400" dirty="0" err="1" smtClean="0"/>
              <a:t>người</a:t>
            </a:r>
            <a:r>
              <a:rPr lang="en-US" sz="4400" dirty="0" smtClean="0"/>
              <a:t> ở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lứa</a:t>
            </a:r>
            <a:r>
              <a:rPr lang="en-US" sz="4400" dirty="0" smtClean="0"/>
              <a:t> </a:t>
            </a:r>
            <a:r>
              <a:rPr lang="en-US" sz="4400" dirty="0" err="1" smtClean="0"/>
              <a:t>tuổi</a:t>
            </a:r>
            <a:r>
              <a:rPr lang="en-US" sz="4400" dirty="0" smtClean="0"/>
              <a:t> </a:t>
            </a:r>
            <a:r>
              <a:rPr lang="en-US" sz="4400" dirty="0" err="1" smtClean="0"/>
              <a:t>khác</a:t>
            </a:r>
            <a:r>
              <a:rPr lang="en-US" sz="4400" dirty="0" smtClean="0"/>
              <a:t> </a:t>
            </a:r>
            <a:r>
              <a:rPr lang="en-US" sz="4400" dirty="0" err="1" smtClean="0"/>
              <a:t>nhau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nhiều</a:t>
            </a:r>
            <a:r>
              <a:rPr lang="en-US" sz="4400" dirty="0" smtClean="0"/>
              <a:t> </a:t>
            </a:r>
            <a:r>
              <a:rPr lang="en-US" sz="4400" dirty="0" err="1" smtClean="0"/>
              <a:t>thế</a:t>
            </a:r>
            <a:r>
              <a:rPr lang="en-US" sz="4400" dirty="0" smtClean="0"/>
              <a:t> </a:t>
            </a:r>
            <a:r>
              <a:rPr lang="en-US" sz="4400" dirty="0" err="1" smtClean="0"/>
              <a:t>hệ</a:t>
            </a:r>
            <a:r>
              <a:rPr lang="en-US" sz="4400" dirty="0" smtClean="0"/>
              <a:t> </a:t>
            </a:r>
            <a:r>
              <a:rPr lang="en-US" sz="4400" dirty="0" err="1" smtClean="0"/>
              <a:t>cùng</a:t>
            </a:r>
            <a:r>
              <a:rPr lang="en-US" sz="4400" dirty="0" smtClean="0"/>
              <a:t> </a:t>
            </a:r>
            <a:r>
              <a:rPr lang="en-US" sz="4400" dirty="0" err="1" smtClean="0"/>
              <a:t>chung</a:t>
            </a:r>
            <a:r>
              <a:rPr lang="en-US" sz="4400" dirty="0" smtClean="0"/>
              <a:t> </a:t>
            </a:r>
            <a:r>
              <a:rPr lang="en-US" sz="4400" dirty="0" err="1" smtClean="0"/>
              <a:t>sống</a:t>
            </a:r>
            <a:r>
              <a:rPr lang="en-US" sz="4400" dirty="0" smtClean="0"/>
              <a:t>. 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66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2" y="1025123"/>
            <a:ext cx="5675937" cy="55710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576613"/>
            <a:ext cx="57839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2225" y="384931"/>
            <a:ext cx="936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 flipV="1">
            <a:off x="1221259" y="-63277"/>
            <a:ext cx="854860" cy="882002"/>
            <a:chOff x="1308" y="1009"/>
            <a:chExt cx="1001" cy="1033"/>
          </a:xfrm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705424" y="15331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86224" y="30317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6224" y="478965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632360" y="1533164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38156" y="2855896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73480" y="1540372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2360" y="1512664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96000" y="2408503"/>
            <a:ext cx="5384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407681" y="3084174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13477" y="4406906"/>
            <a:ext cx="4457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48801" y="3091382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7681" y="3063674"/>
            <a:ext cx="0" cy="1343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171112" y="5022136"/>
            <a:ext cx="3388626" cy="55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171112" y="6292092"/>
            <a:ext cx="3444569" cy="36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93556" y="4976568"/>
            <a:ext cx="16329" cy="1315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64921" y="5049760"/>
            <a:ext cx="6191" cy="12784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41964" y="874145"/>
            <a:ext cx="284784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87841" y="874145"/>
            <a:ext cx="261266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71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  <p:bldP spid="19" grpId="0"/>
      <p:bldP spid="20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713731" y="1560170"/>
            <a:ext cx="3401070" cy="14465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212771" y="1247515"/>
            <a:ext cx="1834243" cy="1012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4"/>
          <p:cNvSpPr/>
          <p:nvPr/>
        </p:nvSpPr>
        <p:spPr>
          <a:xfrm>
            <a:off x="6428371" y="372464"/>
            <a:ext cx="4054571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8215" y="2272558"/>
            <a:ext cx="1905000" cy="21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4"/>
          <p:cNvSpPr/>
          <p:nvPr/>
        </p:nvSpPr>
        <p:spPr>
          <a:xfrm>
            <a:off x="6368322" y="1887837"/>
            <a:ext cx="4054571" cy="76944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31821" y="2307002"/>
            <a:ext cx="1877787" cy="1088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4"/>
          <p:cNvSpPr/>
          <p:nvPr/>
        </p:nvSpPr>
        <p:spPr>
          <a:xfrm>
            <a:off x="6266624" y="3040263"/>
            <a:ext cx="5114390" cy="14465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con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lvl="0" algn="ctr"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-783772" y="4708682"/>
            <a:ext cx="12321106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3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0"/>
            <a:ext cx="126383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9" y="1031437"/>
            <a:ext cx="3733211" cy="509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4"/>
          <p:cNvSpPr/>
          <p:nvPr/>
        </p:nvSpPr>
        <p:spPr>
          <a:xfrm>
            <a:off x="3872481" y="4417175"/>
            <a:ext cx="7765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Gia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srgbClr val="0070C0"/>
                </a:solidFill>
                <a:latin typeface="Calibri" panose="020F0502020204030204"/>
              </a:rPr>
              <a:t>Linh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bố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(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Linh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Linh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1958" y="4599057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512089" y="1087050"/>
            <a:ext cx="4473795" cy="2947289"/>
            <a:chOff x="5512089" y="1087050"/>
            <a:chExt cx="4473795" cy="2947289"/>
          </a:xfrm>
        </p:grpSpPr>
        <p:grpSp>
          <p:nvGrpSpPr>
            <p:cNvPr id="25" name="Group 24"/>
            <p:cNvGrpSpPr/>
            <p:nvPr/>
          </p:nvGrpSpPr>
          <p:grpSpPr>
            <a:xfrm>
              <a:off x="6431352" y="1366550"/>
              <a:ext cx="2647694" cy="1794389"/>
              <a:chOff x="6431352" y="1366550"/>
              <a:chExt cx="2647694" cy="1794389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431352" y="1633329"/>
                <a:ext cx="2647694" cy="1368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Heart 10"/>
              <p:cNvSpPr/>
              <p:nvPr/>
            </p:nvSpPr>
            <p:spPr>
              <a:xfrm>
                <a:off x="7612451" y="1366550"/>
                <a:ext cx="440871" cy="576786"/>
              </a:xfrm>
              <a:prstGeom prst="hear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7831832" y="1984627"/>
                <a:ext cx="0" cy="55493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431352" y="2482414"/>
                <a:ext cx="2647694" cy="15857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431352" y="2498271"/>
                <a:ext cx="12991" cy="64770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066055" y="2513238"/>
                <a:ext cx="12991" cy="64770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5512089" y="1087050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9132298" y="1131041"/>
              <a:ext cx="853586" cy="85358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960878" y="3136762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8646909" y="3136761"/>
              <a:ext cx="897577" cy="89757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75410" y="1160768"/>
            <a:ext cx="982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6386" y="11013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2173" y="3182640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9038" y="3230732"/>
            <a:ext cx="311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54100" y="590488"/>
            <a:ext cx="660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CÁC THẾ HỆ TRONG GIA ĐÌNH LINH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68378" y="88447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28929" y="29960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26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4">
                <a:lumMod val="40000"/>
                <a:lumOff val="6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60823" y="4680990"/>
            <a:ext cx="7085352" cy="1643917"/>
          </a:xfrm>
          <a:prstGeom prst="rect">
            <a:avLst/>
          </a:prstGeom>
        </p:spPr>
      </p:pic>
      <p:grpSp>
        <p:nvGrpSpPr>
          <p:cNvPr id="32" name="组合 23"/>
          <p:cNvGrpSpPr/>
          <p:nvPr/>
        </p:nvGrpSpPr>
        <p:grpSpPr>
          <a:xfrm>
            <a:off x="-60823" y="5693434"/>
            <a:ext cx="12203723" cy="1164566"/>
            <a:chOff x="-17585" y="5729324"/>
            <a:chExt cx="12203723" cy="1123362"/>
          </a:xfrm>
        </p:grpSpPr>
        <p:pic>
          <p:nvPicPr>
            <p:cNvPr id="33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4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973085" y="1298793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rgbClr val="FF0000"/>
                </a:solidFill>
              </a:rPr>
              <a:t>Tự</a:t>
            </a:r>
            <a:r>
              <a:rPr 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</a:rPr>
              <a:t>nhiên</a:t>
            </a:r>
            <a:r>
              <a:rPr 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</a:rPr>
              <a:t>xã</a:t>
            </a:r>
            <a:r>
              <a:rPr lang="en-US" sz="6000" b="1" dirty="0">
                <a:ln/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</a:rPr>
              <a:t>hội</a:t>
            </a:r>
            <a:endParaRPr lang="en-US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6724687" y="3166716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2965196" y="3142510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07" y="2791573"/>
            <a:ext cx="1944360" cy="2712648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7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9468" y="1126671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9046" y="115932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31352" y="1633329"/>
            <a:ext cx="2647694" cy="1368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/>
          <p:cNvSpPr/>
          <p:nvPr/>
        </p:nvSpPr>
        <p:spPr>
          <a:xfrm>
            <a:off x="7612451" y="1366550"/>
            <a:ext cx="440871" cy="576786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7831832" y="1984627"/>
            <a:ext cx="0" cy="55493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31352" y="2482414"/>
            <a:ext cx="2647694" cy="1585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31352" y="2498271"/>
            <a:ext cx="12991" cy="64770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50968" y="3075057"/>
            <a:ext cx="126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066055" y="2513238"/>
            <a:ext cx="12991" cy="64770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07373" y="3059672"/>
            <a:ext cx="311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629" cy="6858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6" y="3767558"/>
            <a:ext cx="3009802" cy="2551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6" y="610392"/>
            <a:ext cx="3009802" cy="2818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/>
          <p:nvPr/>
        </p:nvSpPr>
        <p:spPr>
          <a:xfrm>
            <a:off x="4056451" y="1138941"/>
            <a:ext cx="711200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4056451" y="3998470"/>
            <a:ext cx="711200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10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24036" y="2720022"/>
            <a:ext cx="8601797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90" y="5598"/>
              <a:ext cx="5789" cy="805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65DD1-0ABC-4FC6-946A-7C4F21E18A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dán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ảnh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từng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Chart, bubble char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" y="1520268"/>
            <a:ext cx="10531928" cy="4075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8614" y="5941581"/>
            <a:ext cx="7740952" cy="6999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Giới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thiệu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thế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gia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1404" r="5016"/>
          <a:stretch/>
        </p:blipFill>
        <p:spPr>
          <a:xfrm>
            <a:off x="8198778" y="1147823"/>
            <a:ext cx="3182236" cy="4264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Chart, bubble char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/>
          <a:stretch/>
        </p:blipFill>
        <p:spPr>
          <a:xfrm>
            <a:off x="2044927" y="869325"/>
            <a:ext cx="5057924" cy="515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3082" y="1147823"/>
            <a:ext cx="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336" y="2385589"/>
            <a:ext cx="8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Bố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475" y="2447145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035" y="4105389"/>
            <a:ext cx="183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Anh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trai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0854" y="4015462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Hà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6999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3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ubble char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5"/>
          <a:stretch/>
        </p:blipFill>
        <p:spPr>
          <a:xfrm>
            <a:off x="2110242" y="934639"/>
            <a:ext cx="5057924" cy="51559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41586" y="1225629"/>
            <a:ext cx="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047" y="2522906"/>
            <a:ext cx="83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Bố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3078" y="2522906"/>
            <a:ext cx="832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Mẹ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03109" y="1182358"/>
            <a:ext cx="90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Bà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5539" y="4080776"/>
            <a:ext cx="1169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Nam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087" r="38332"/>
          <a:stretch/>
        </p:blipFill>
        <p:spPr>
          <a:xfrm>
            <a:off x="8133463" y="1436554"/>
            <a:ext cx="2561751" cy="415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n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5" y="850168"/>
            <a:ext cx="5608294" cy="5151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56" y="844071"/>
            <a:ext cx="554627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29664"/>
            <a:ext cx="10905066" cy="359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70" y="1711326"/>
            <a:ext cx="11130643" cy="786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 smtClean="0">
                <a:latin typeface="Comic Sans MS" panose="030F0702030302020204" pitchFamily="66" charset="0"/>
              </a:rPr>
              <a:t>Sau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</a:t>
            </a:r>
            <a:r>
              <a:rPr lang="en-US" sz="3600" dirty="0" err="1" smtClean="0">
                <a:latin typeface="Comic Sans MS" panose="030F0702030302020204" pitchFamily="66" charset="0"/>
              </a:rPr>
              <a:t>ày</a:t>
            </a:r>
            <a:r>
              <a:rPr lang="en-US" sz="3600" dirty="0" smtClean="0"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latin typeface="Comic Sans MS" panose="030F0702030302020204" pitchFamily="66" charset="0"/>
              </a:rPr>
              <a:t>đã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được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những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bài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gì</a:t>
            </a:r>
            <a:r>
              <a:rPr lang="en-US" sz="3600" dirty="0" smtClean="0">
                <a:latin typeface="Comic Sans MS" panose="030F0702030302020204" pitchFamily="66" charset="0"/>
              </a:rPr>
              <a:t>?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4677" y="322106"/>
            <a:ext cx="34854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CỦNG CỐ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1869" y="2255610"/>
            <a:ext cx="11130643" cy="2528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này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mình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biết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vẽ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sơ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hệ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đình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8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176" y="3571492"/>
            <a:ext cx="9624944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CHÚC CÁC CON </a:t>
            </a:r>
          </a:p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CHĂM NGOAN HỌC GIỎI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876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99792">
                        <a14:foregroundMark x1="73125" y1="25234" x2="73125" y2="25234"/>
                        <a14:foregroundMark x1="73125" y1="22188" x2="73125" y2="22188"/>
                        <a14:foregroundMark x1="71250" y1="21797" x2="71250" y2="21797"/>
                        <a14:foregroundMark x1="74479" y1="24219" x2="74479" y2="24219"/>
                        <a14:foregroundMark x1="75833" y1="33125" x2="75833" y2="33125"/>
                        <a14:foregroundMark x1="75833" y1="37969" x2="75833" y2="37969"/>
                        <a14:foregroundMark x1="75000" y1="22031" x2="75000" y2="22031"/>
                        <a14:foregroundMark x1="27083" y1="79219" x2="27083" y2="79219"/>
                        <a14:foregroundMark x1="36250" y1="79766" x2="36250" y2="79766"/>
                        <a14:foregroundMark x1="38958" y1="79766" x2="38958" y2="79766"/>
                        <a14:foregroundMark x1="38125" y1="87266" x2="38125" y2="87266"/>
                        <a14:foregroundMark x1="4792" y1="71953" x2="4792" y2="71953"/>
                        <a14:foregroundMark x1="2083" y1="75156" x2="2083" y2="75156"/>
                        <a14:backgroundMark x1="85313" y1="48906" x2="85313" y2="48906"/>
                        <a14:backgroundMark x1="81563" y1="44453" x2="81563" y2="44453"/>
                        <a14:backgroundMark x1="91458" y1="45859" x2="91458" y2="45859"/>
                        <a14:backgroundMark x1="88750" y1="58984" x2="88750" y2="58984"/>
                        <a14:backgroundMark x1="80938" y1="63203" x2="80938" y2="63203"/>
                        <a14:backgroundMark x1="86667" y1="66875" x2="86667" y2="66875"/>
                        <a14:backgroundMark x1="80208" y1="70078" x2="80208" y2="70078"/>
                        <a14:backgroundMark x1="93125" y1="84609" x2="93125" y2="84609"/>
                        <a14:backgroundMark x1="89896" y1="94531" x2="89896" y2="94531"/>
                        <a14:backgroundMark x1="89896" y1="91953" x2="89896" y2="91953"/>
                        <a14:backgroundMark x1="83958" y1="61016" x2="83958" y2="61016"/>
                        <a14:backgroundMark x1="90104" y1="53125" x2="90104" y2="53125"/>
                        <a14:backgroundMark x1="89063" y1="64453" x2="89063" y2="64453"/>
                        <a14:backgroundMark x1="1771" y1="29297" x2="1771" y2="29297"/>
                        <a14:backgroundMark x1="1771" y1="44844" x2="1771" y2="44844"/>
                        <a14:backgroundMark x1="2604" y1="56953" x2="2604" y2="56953"/>
                        <a14:backgroundMark x1="1563" y1="78750" x2="1563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9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60823" y="4680990"/>
            <a:ext cx="7085352" cy="1643917"/>
          </a:xfrm>
          <a:prstGeom prst="rect">
            <a:avLst/>
          </a:prstGeom>
        </p:spPr>
      </p:pic>
      <p:grpSp>
        <p:nvGrpSpPr>
          <p:cNvPr id="32" name="组合 23"/>
          <p:cNvGrpSpPr/>
          <p:nvPr/>
        </p:nvGrpSpPr>
        <p:grpSpPr>
          <a:xfrm>
            <a:off x="-60823" y="5734638"/>
            <a:ext cx="12203723" cy="1123362"/>
            <a:chOff x="-17585" y="5729324"/>
            <a:chExt cx="12203723" cy="1123362"/>
          </a:xfrm>
        </p:grpSpPr>
        <p:pic>
          <p:nvPicPr>
            <p:cNvPr id="33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4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77367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72880" y="1188051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478381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196209" y="3533384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3436718" y="3509178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3158241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8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9 -0.02894 L 1.42994 -0.03148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5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3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97872" y="189490"/>
            <a:ext cx="11596255" cy="6368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1218" y="820087"/>
            <a:ext cx="1115290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mềm Camtasia 9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mềm Powerpoint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Youtube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Sách giáo khoa Tự nhiên xã hội lớp 2 - sách Kết nối tri thức với cuộc sống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Sách thiết kế bài giảng Tự nhiên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423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297872" y="189490"/>
            <a:ext cx="11596255" cy="6368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1218" y="820087"/>
            <a:ext cx="1115290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mềm Camtasia 9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mềm Powerpoint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Youtube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Sách giáo khoa Tự nhiên xã hội lớp 2 - sách Kết nối tri thức với cuộc sống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Sách thiết kế bài giảng Tự nhiên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254186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60823" y="4680990"/>
            <a:ext cx="7085352" cy="1643917"/>
          </a:xfrm>
          <a:prstGeom prst="rect">
            <a:avLst/>
          </a:prstGeom>
        </p:spPr>
      </p:pic>
      <p:grpSp>
        <p:nvGrpSpPr>
          <p:cNvPr id="32" name="组合 23"/>
          <p:cNvGrpSpPr/>
          <p:nvPr/>
        </p:nvGrpSpPr>
        <p:grpSpPr>
          <a:xfrm>
            <a:off x="-60823" y="5734638"/>
            <a:ext cx="12203723" cy="1123362"/>
            <a:chOff x="-17585" y="5729324"/>
            <a:chExt cx="12203723" cy="1123362"/>
          </a:xfrm>
        </p:grpSpPr>
        <p:pic>
          <p:nvPicPr>
            <p:cNvPr id="33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4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77367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72880" y="1188051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478381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61406" y="1079849"/>
            <a:ext cx="7906202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Thực vật và </a:t>
            </a:r>
          </a:p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động vật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11073" y="1633374"/>
            <a:ext cx="4599738" cy="1281044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 đất và bầu trời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1647" y="1902740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196209" y="3533384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3436718" y="3509178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3158241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9 -0.02894 L 1.42994 -0.03148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5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5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3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1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1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802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3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9" tmFilter="0, 0; 0.125,0.2665; 0.25,0.4; 0.375,0.465; 0.5,0.5;  0.625,0.535; 0.75,0.6; 0.875,0.7335; 1,1">
                                          <p:stCondLst>
                                            <p:cond delay="19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7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8">
                                          <p:stCondLst>
                                            <p:cond delay="97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50" decel="50000">
                                          <p:stCondLst>
                                            <p:cond delay="101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8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50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8">
                                          <p:stCondLst>
                                            <p:cond delay="24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50" decel="50000">
                                          <p:stCondLst>
                                            <p:cond delay="250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8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50" decel="50000">
                                          <p:stCondLst>
                                            <p:cond delay="2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1020"/>
                            </p:stCondLst>
                            <p:childTnLst>
                              <p:par>
                                <p:cTn id="69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145"/>
                            </p:stCondLst>
                            <p:childTnLst>
                              <p:par>
                                <p:cTn id="7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67224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52665" y="1383670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968238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57255" y="1639407"/>
            <a:ext cx="7906202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Thực vật và </a:t>
            </a:r>
          </a:p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động vật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00930" y="1633374"/>
            <a:ext cx="4599738" cy="1281044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 đất và bầu trời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5388" y="1774294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7621607" y="4154992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4014060" y="4192119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85" y="4074606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9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1.41106 -0.0254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47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3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51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451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52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64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6" tmFilter="0, 0; 0.125,0.2665; 0.25,0.4; 0.375,0.465; 0.5,0.5;  0.625,0.535; 0.75,0.6; 0.875,0.7335; 1,1">
                                          <p:stCondLst>
                                            <p:cond delay="2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0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51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333" decel="50000">
                                          <p:stCondLst>
                                            <p:cond delay="13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51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333" decel="50000">
                                          <p:stCondLst>
                                            <p:cond delay="26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51">
                                          <p:stCondLst>
                                            <p:cond delay="328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333" decel="50000">
                                          <p:stCondLst>
                                            <p:cond delay="3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51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333" decel="50000">
                                          <p:stCondLst>
                                            <p:cond delay="366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8520"/>
                            </p:stCondLst>
                            <p:childTnLst>
                              <p:par>
                                <p:cTn id="69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645"/>
                            </p:stCondLst>
                            <p:childTnLst>
                              <p:par>
                                <p:cTn id="7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350895" y="6583591"/>
            <a:ext cx="6824432" cy="4105673"/>
            <a:chOff x="-5058990" y="343163"/>
            <a:chExt cx="7024966" cy="4524235"/>
          </a:xfrm>
        </p:grpSpPr>
        <p:pic>
          <p:nvPicPr>
            <p:cNvPr id="821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58990" y="343163"/>
              <a:ext cx="7024966" cy="452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-2516709" y="451666"/>
              <a:ext cx="4411026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accent4"/>
                  </a:solidFill>
                  <a:latin typeface="Snap ITC" panose="04040A07060A02020202" pitchFamily="82" charset="0"/>
                </a:rPr>
                <a:t>School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732199" y="2917826"/>
            <a:ext cx="54157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17640" y="1383670"/>
            <a:ext cx="8895935" cy="5524132"/>
            <a:chOff x="2374179" y="5446612"/>
            <a:chExt cx="8895935" cy="5524132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560894" y="7048449"/>
              <a:ext cx="7338136" cy="3922295"/>
              <a:chOff x="7044638" y="1166593"/>
              <a:chExt cx="4149227" cy="3393442"/>
            </a:xfrm>
          </p:grpSpPr>
          <p:pic>
            <p:nvPicPr>
              <p:cNvPr id="8211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4483" y="1226285"/>
                <a:ext cx="4059382" cy="3333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2" name="TextBox 20"/>
              <p:cNvSpPr txBox="1">
                <a:spLocks noChangeArrowheads="1"/>
              </p:cNvSpPr>
              <p:nvPr/>
            </p:nvSpPr>
            <p:spPr bwMode="auto">
              <a:xfrm>
                <a:off x="7044638" y="1166593"/>
                <a:ext cx="1502762" cy="490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FF0000"/>
                    </a:solidFill>
                    <a:latin typeface="Vivaldi" panose="03020602050506090804" pitchFamily="66" charset="0"/>
                  </a:rPr>
                  <a:t>Life around</a:t>
                </a:r>
              </a:p>
            </p:txBody>
          </p:sp>
        </p:grp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2374179" y="5446612"/>
              <a:ext cx="88959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en-US" alt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 ĐỒNG ĐỊA PHƯƠNG</a:t>
              </a:r>
              <a:endPara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3233213" y="1256410"/>
            <a:ext cx="548423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Con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người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và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sức</a:t>
            </a:r>
            <a:r>
              <a:rPr 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 </a:t>
            </a:r>
            <a:r>
              <a:rPr lang="en-US" sz="72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6600"/>
                </a:solidFill>
              </a:rPr>
              <a:t>khỏe</a:t>
            </a:r>
            <a:endParaRPr lang="en-US" sz="7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22230" y="1639407"/>
            <a:ext cx="7906202" cy="37856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Thực vật và </a:t>
            </a:r>
          </a:p>
          <a:p>
            <a:pPr algn="ctr">
              <a:defRPr/>
            </a:pPr>
            <a:r>
              <a:rPr lang="en-US" sz="12000" b="1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3012B2"/>
                </a:solidFill>
              </a:rPr>
              <a:t>động vật</a:t>
            </a:r>
            <a:endParaRPr lang="en-US" sz="120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3012B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65905" y="1633374"/>
            <a:ext cx="4599738" cy="1281044"/>
          </a:xfrm>
          <a:prstGeom prst="rect">
            <a:avLst/>
          </a:prstGeom>
          <a:noFill/>
        </p:spPr>
        <p:txBody>
          <a:bodyPr wrap="none">
            <a:prstTxWarp prst="textFadeUp">
              <a:avLst>
                <a:gd name="adj" fmla="val 26963"/>
              </a:avLst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8800" b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 đất và bầu trời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99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0363" y="1774294"/>
            <a:ext cx="6012928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chemeClr val="accent4"/>
                </a:solidFill>
              </a:rPr>
              <a:t>Tự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nhiên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và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xã</a:t>
            </a:r>
            <a:r>
              <a:rPr lang="en-US" sz="6000" b="1" dirty="0">
                <a:ln/>
                <a:solidFill>
                  <a:schemeClr val="accent4"/>
                </a:solidFill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</a:rPr>
              <a:t>hội</a:t>
            </a:r>
            <a:endParaRPr lang="en-US" sz="6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915">
            <a:off x="6886582" y="4154992"/>
            <a:ext cx="1944360" cy="27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55">
            <a:off x="3279035" y="4192119"/>
            <a:ext cx="1944360" cy="27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60" y="4074606"/>
            <a:ext cx="1944360" cy="27126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4854929" y="2735244"/>
            <a:ext cx="5539696" cy="4172558"/>
            <a:chOff x="1246524" y="1229282"/>
            <a:chExt cx="5928554" cy="4554845"/>
          </a:xfrm>
        </p:grpSpPr>
        <p:grpSp>
          <p:nvGrpSpPr>
            <p:cNvPr id="7" name="Group 6"/>
            <p:cNvGrpSpPr/>
            <p:nvPr/>
          </p:nvGrpSpPr>
          <p:grpSpPr>
            <a:xfrm>
              <a:off x="1246524" y="2257179"/>
              <a:ext cx="5053639" cy="3526948"/>
              <a:chOff x="1246524" y="2257179"/>
              <a:chExt cx="5053639" cy="3526948"/>
            </a:xfrm>
          </p:grpSpPr>
          <p:pic>
            <p:nvPicPr>
              <p:cNvPr id="27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524" y="2257179"/>
                <a:ext cx="5053639" cy="35269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83825" y="5169269"/>
                <a:ext cx="30570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family</a:t>
                </a:r>
                <a:endParaRPr lang="en-US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167203" y="1229282"/>
              <a:ext cx="5007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GIA ĐÌNH</a:t>
              </a:r>
              <a:endParaRPr lang="en-US" sz="4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9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1.41106 -0.0254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47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-1.59284 -1.5544 " pathEditMode="relative" rAng="0" ptsTypes="AA">
                                      <p:cBhvr>
                                        <p:cTn id="13" dur="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48" y="-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51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451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452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1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64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6" tmFilter="0, 0; 0.125,0.2665; 0.25,0.4; 0.375,0.465; 0.5,0.5;  0.625,0.535; 0.75,0.6; 0.875,0.7335; 1,1">
                                          <p:stCondLst>
                                            <p:cond delay="2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0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51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333" decel="50000">
                                          <p:stCondLst>
                                            <p:cond delay="135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51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333" decel="50000">
                                          <p:stCondLst>
                                            <p:cond delay="26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51">
                                          <p:stCondLst>
                                            <p:cond delay="328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333" decel="50000">
                                          <p:stCondLst>
                                            <p:cond delay="3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51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333" decel="50000">
                                          <p:stCondLst>
                                            <p:cond delay="366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8520"/>
                            </p:stCondLst>
                            <p:childTnLst>
                              <p:par>
                                <p:cTn id="69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645"/>
                            </p:stCondLst>
                            <p:childTnLst>
                              <p:par>
                                <p:cTn id="7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966</Words>
  <Application>Microsoft Office PowerPoint</Application>
  <PresentationFormat>Widescreen</PresentationFormat>
  <Paragraphs>199</Paragraphs>
  <Slides>39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宋体</vt:lpstr>
      <vt:lpstr>宋体</vt:lpstr>
      <vt:lpstr>Arial</vt:lpstr>
      <vt:lpstr>Arial-Rounded</vt:lpstr>
      <vt:lpstr>Calibri</vt:lpstr>
      <vt:lpstr>Calibri Light</vt:lpstr>
      <vt:lpstr>Comic Sans MS</vt:lpstr>
      <vt:lpstr>等线</vt:lpstr>
      <vt:lpstr>HP001 4 hàng</vt:lpstr>
      <vt:lpstr>HP001 5H</vt:lpstr>
      <vt:lpstr>Snap ITC</vt:lpstr>
      <vt:lpstr>Times New Roman</vt:lpstr>
      <vt:lpstr>Verdana</vt:lpstr>
      <vt:lpstr>Vivaldi</vt:lpstr>
      <vt:lpstr>字魂59号-创粗黑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các bạn về các thành viên trong gia đình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99</cp:revision>
  <dcterms:created xsi:type="dcterms:W3CDTF">2021-05-28T08:00:00Z</dcterms:created>
  <dcterms:modified xsi:type="dcterms:W3CDTF">2021-11-03T16:45:11Z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