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11088401" r:id="rId2"/>
    <p:sldId id="11088458" r:id="rId3"/>
    <p:sldId id="286" r:id="rId4"/>
    <p:sldId id="11088460" r:id="rId5"/>
    <p:sldId id="302" r:id="rId6"/>
    <p:sldId id="11088454" r:id="rId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F0FF"/>
    <a:srgbClr val="ABE1FE"/>
    <a:srgbClr val="D4EFFC"/>
    <a:srgbClr val="BF95DF"/>
    <a:srgbClr val="FF6600"/>
    <a:srgbClr val="F0904E"/>
    <a:srgbClr val="FF6969"/>
    <a:srgbClr val="FA2C42"/>
    <a:srgbClr val="FDD7CF"/>
    <a:srgbClr val="F8A5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201EC-0100-4DD0-8FCA-E1E29D393369}" type="datetimeFigureOut">
              <a:rPr lang="en-US" smtClean="0"/>
              <a:t>5/12/2024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795BDD-F1EE-44EE-887D-04E298FFCEE0}" type="slidenum">
              <a:rPr lang="en-US" smtClean="0"/>
              <a:t>‹#›</a:t>
            </a:fld>
            <a:endParaRPr lang="en-US"/>
          </a:p>
        </p:txBody>
      </p:sp>
    </p:spTree>
    <p:extLst>
      <p:ext uri="{BB962C8B-B14F-4D97-AF65-F5344CB8AC3E}">
        <p14:creationId xmlns:p14="http://schemas.microsoft.com/office/powerpoint/2010/main" val="191203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luongtran8495@gmail.com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8C4C689-0797-4A8F-B2C6-5687E1566F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030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D4EFFC"/>
        </a:solidFill>
        <a:effectLst/>
      </p:bgPr>
    </p:bg>
    <p:spTree>
      <p:nvGrpSpPr>
        <p:cNvPr id="1" name=""/>
        <p:cNvGrpSpPr/>
        <p:nvPr/>
      </p:nvGrpSpPr>
      <p:grpSpPr>
        <a:xfrm>
          <a:off x="0" y="0"/>
          <a:ext cx="0" cy="0"/>
          <a:chOff x="0" y="0"/>
          <a:chExt cx="0" cy="0"/>
        </a:xfrm>
      </p:grpSpPr>
      <p:sp>
        <p:nvSpPr>
          <p:cNvPr id="7" name="Google Shape;9;p2">
            <a:extLst>
              <a:ext uri="{FF2B5EF4-FFF2-40B4-BE49-F238E27FC236}">
                <a16:creationId xmlns:a16="http://schemas.microsoft.com/office/drawing/2014/main" id="{BB42B104-1F7B-47E3-B464-B31E6CA11F66}"/>
              </a:ext>
            </a:extLst>
          </p:cNvPr>
          <p:cNvSpPr/>
          <p:nvPr userDrawn="1"/>
        </p:nvSpPr>
        <p:spPr>
          <a:xfrm>
            <a:off x="742868" y="652652"/>
            <a:ext cx="3505575" cy="33988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rgbClr val="ABE1FE"/>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p2">
            <a:extLst>
              <a:ext uri="{FF2B5EF4-FFF2-40B4-BE49-F238E27FC236}">
                <a16:creationId xmlns:a16="http://schemas.microsoft.com/office/drawing/2014/main" id="{216A2C20-46DA-4F84-A60C-9343BBF49682}"/>
              </a:ext>
            </a:extLst>
          </p:cNvPr>
          <p:cNvSpPr/>
          <p:nvPr userDrawn="1"/>
        </p:nvSpPr>
        <p:spPr>
          <a:xfrm>
            <a:off x="337537" y="323567"/>
            <a:ext cx="3505575" cy="33988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40B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p2">
            <a:extLst>
              <a:ext uri="{FF2B5EF4-FFF2-40B4-BE49-F238E27FC236}">
                <a16:creationId xmlns:a16="http://schemas.microsoft.com/office/drawing/2014/main" id="{05314B96-158E-4B09-A985-8D4507928627}"/>
              </a:ext>
            </a:extLst>
          </p:cNvPr>
          <p:cNvSpPr/>
          <p:nvPr userDrawn="1"/>
        </p:nvSpPr>
        <p:spPr>
          <a:xfrm flipH="1">
            <a:off x="4419291" y="10313"/>
            <a:ext cx="7811294" cy="625713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40BFB6"/>
          </a:solidFill>
          <a:ln>
            <a:solidFill>
              <a:srgbClr val="ABE1FE"/>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p2">
            <a:extLst>
              <a:ext uri="{FF2B5EF4-FFF2-40B4-BE49-F238E27FC236}">
                <a16:creationId xmlns:a16="http://schemas.microsoft.com/office/drawing/2014/main" id="{610AF247-9183-45B2-98AF-A5740E56C7D9}"/>
              </a:ext>
            </a:extLst>
          </p:cNvPr>
          <p:cNvSpPr/>
          <p:nvPr userDrawn="1"/>
        </p:nvSpPr>
        <p:spPr>
          <a:xfrm flipH="1">
            <a:off x="4547056" y="-30326"/>
            <a:ext cx="7644934" cy="6088226"/>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ABE1FE"/>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489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372940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B8BBD-A89F-4C03-8BF2-F84B38772531}" type="datetimeFigureOut">
              <a:rPr lang="en-US" smtClean="0"/>
              <a:t>5/12/2024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420541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1576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43B8AB6E-74AE-4327-B05F-6D8AE153BBB2}"/>
              </a:ext>
            </a:extLst>
          </p:cNvPr>
          <p:cNvSpPr/>
          <p:nvPr userDrawn="1"/>
        </p:nvSpPr>
        <p:spPr>
          <a:xfrm rot="5400000" flipH="1">
            <a:off x="464456" y="-464460"/>
            <a:ext cx="2249716" cy="317862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47B2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549479" cy="1139543"/>
          </a:xfrm>
          <a:prstGeom prst="rect">
            <a:avLst/>
          </a:prstGeom>
          <a:noFill/>
        </p:spPr>
        <p:txBody>
          <a:bodyPr wrap="square" rtlCol="0">
            <a:spAutoFit/>
          </a:bodyPr>
          <a:lstStyle/>
          <a:p>
            <a:pPr>
              <a:lnSpc>
                <a:spcPct val="150000"/>
              </a:lnSpc>
            </a:pPr>
            <a:r>
              <a:rPr lang="vi-VN" sz="5400" dirty="0">
                <a:solidFill>
                  <a:schemeClr val="bg1"/>
                </a:solidFill>
                <a:latin typeface="+mj-lt"/>
              </a:rPr>
              <a:t>MỞ ĐẦU</a:t>
            </a:r>
          </a:p>
        </p:txBody>
      </p:sp>
      <p:sp>
        <p:nvSpPr>
          <p:cNvPr id="7" name="Google Shape;26;p4">
            <a:extLst>
              <a:ext uri="{FF2B5EF4-FFF2-40B4-BE49-F238E27FC236}">
                <a16:creationId xmlns:a16="http://schemas.microsoft.com/office/drawing/2014/main" id="{C4DA46EE-7FBD-4C70-841B-B0A309359275}"/>
              </a:ext>
            </a:extLst>
          </p:cNvPr>
          <p:cNvSpPr/>
          <p:nvPr userDrawn="1"/>
        </p:nvSpPr>
        <p:spPr>
          <a:xfrm rot="10800000">
            <a:off x="9332684" y="5791200"/>
            <a:ext cx="2859313" cy="1066800"/>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rgbClr val="47B2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7">
            <a:extLst>
              <a:ext uri="{FF2B5EF4-FFF2-40B4-BE49-F238E27FC236}">
                <a16:creationId xmlns:a16="http://schemas.microsoft.com/office/drawing/2014/main" id="{A684EBFF-97C9-4E37-A635-7E191A76A62D}"/>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pic>
        <p:nvPicPr>
          <p:cNvPr id="9" name="Picture 2" descr="20210409092016_wm_shs-tu-nhien-va-xa-hoi-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6659" t="13957" r="87068" b="81219"/>
          <a:stretch/>
        </p:blipFill>
        <p:spPr bwMode="auto">
          <a:xfrm>
            <a:off x="3347442" y="29015"/>
            <a:ext cx="1028700" cy="1110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2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47B298"/>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06671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781051" y="-781052"/>
            <a:ext cx="1771652" cy="3333752"/>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ABE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3" y="-152400"/>
            <a:ext cx="3549479" cy="1023165"/>
          </a:xfrm>
          <a:prstGeom prst="rect">
            <a:avLst/>
          </a:prstGeom>
          <a:noFill/>
        </p:spPr>
        <p:txBody>
          <a:bodyPr wrap="square" rtlCol="0">
            <a:spAutoFit/>
          </a:bodyPr>
          <a:lstStyle/>
          <a:p>
            <a:pPr>
              <a:lnSpc>
                <a:spcPct val="150000"/>
              </a:lnSpc>
            </a:pPr>
            <a:r>
              <a:rPr lang="vi-VN" sz="4800" dirty="0">
                <a:solidFill>
                  <a:schemeClr val="bg1"/>
                </a:solidFill>
                <a:latin typeface="+mj-lt"/>
              </a:rPr>
              <a:t>KHÁM PHÁ</a:t>
            </a:r>
          </a:p>
        </p:txBody>
      </p:sp>
      <p:sp>
        <p:nvSpPr>
          <p:cNvPr id="7" name="Google Shape;125;p17">
            <a:extLst>
              <a:ext uri="{FF2B5EF4-FFF2-40B4-BE49-F238E27FC236}">
                <a16:creationId xmlns:a16="http://schemas.microsoft.com/office/drawing/2014/main" id="{88ED9D6F-EE3F-4ECF-A6A1-1706948D8EB3}"/>
              </a:ext>
            </a:extLst>
          </p:cNvPr>
          <p:cNvSpPr/>
          <p:nvPr userDrawn="1"/>
        </p:nvSpPr>
        <p:spPr>
          <a:xfrm rot="10800000" flipH="1">
            <a:off x="11261942" y="-4"/>
            <a:ext cx="930058" cy="6858003"/>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ABE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2" descr="20210409092016_wm_shs-tu-nhien-va-xa-hoi-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7443" t="20457" r="86284" b="73298"/>
          <a:stretch/>
        </p:blipFill>
        <p:spPr bwMode="auto">
          <a:xfrm>
            <a:off x="3355608" y="0"/>
            <a:ext cx="994142" cy="1389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93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ABE1FE"/>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383796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782434" y="-893968"/>
            <a:ext cx="2000249" cy="3788187"/>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FC8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837134" cy="1023165"/>
          </a:xfrm>
          <a:prstGeom prst="rect">
            <a:avLst/>
          </a:prstGeom>
          <a:noFill/>
        </p:spPr>
        <p:txBody>
          <a:bodyPr wrap="square" rtlCol="0">
            <a:spAutoFit/>
          </a:bodyPr>
          <a:lstStyle/>
          <a:p>
            <a:pPr>
              <a:lnSpc>
                <a:spcPct val="150000"/>
              </a:lnSpc>
            </a:pPr>
            <a:r>
              <a:rPr lang="vi-VN" sz="4800" dirty="0">
                <a:solidFill>
                  <a:schemeClr val="bg1"/>
                </a:solidFill>
                <a:latin typeface="+mj-lt"/>
              </a:rPr>
              <a:t>THỰC HÀNH</a:t>
            </a:r>
          </a:p>
        </p:txBody>
      </p:sp>
      <p:sp>
        <p:nvSpPr>
          <p:cNvPr id="4" name="Google Shape;138;p18">
            <a:extLst>
              <a:ext uri="{FF2B5EF4-FFF2-40B4-BE49-F238E27FC236}">
                <a16:creationId xmlns:a16="http://schemas.microsoft.com/office/drawing/2014/main" id="{903CE46C-7E62-4993-A1A3-1A22B3F9A473}"/>
              </a:ext>
            </a:extLst>
          </p:cNvPr>
          <p:cNvSpPr/>
          <p:nvPr userDrawn="1"/>
        </p:nvSpPr>
        <p:spPr>
          <a:xfrm rot="5400000">
            <a:off x="5666839" y="332840"/>
            <a:ext cx="858319" cy="12192001"/>
          </a:xfrm>
          <a:custGeom>
            <a:avLst/>
            <a:gdLst/>
            <a:ahLst/>
            <a:cxnLst/>
            <a:rect l="l" t="t" r="r" b="b"/>
            <a:pathLst>
              <a:path w="17396" h="39911" extrusionOk="0">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rgbClr val="FC8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74" name="Picture 2" descr="20210409092016_wm_shs-tu-nhien-va-xa-hoi-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6375" t="4381" r="85672" b="89702"/>
          <a:stretch/>
        </p:blipFill>
        <p:spPr bwMode="auto">
          <a:xfrm>
            <a:off x="3799758" y="7165"/>
            <a:ext cx="973069" cy="10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09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FC8419"/>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6971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657677" y="-657680"/>
            <a:ext cx="2075546" cy="3390900"/>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FF5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837134" cy="1023165"/>
          </a:xfrm>
          <a:prstGeom prst="rect">
            <a:avLst/>
          </a:prstGeom>
          <a:noFill/>
        </p:spPr>
        <p:txBody>
          <a:bodyPr wrap="square" rtlCol="0">
            <a:spAutoFit/>
          </a:bodyPr>
          <a:lstStyle/>
          <a:p>
            <a:pPr>
              <a:lnSpc>
                <a:spcPct val="150000"/>
              </a:lnSpc>
            </a:pPr>
            <a:r>
              <a:rPr lang="vi-VN" sz="4800" dirty="0">
                <a:solidFill>
                  <a:schemeClr val="bg1"/>
                </a:solidFill>
                <a:latin typeface="+mj-lt"/>
              </a:rPr>
              <a:t>VẬN DỤNG</a:t>
            </a:r>
          </a:p>
        </p:txBody>
      </p:sp>
      <p:sp>
        <p:nvSpPr>
          <p:cNvPr id="4" name="Google Shape;181;p21">
            <a:extLst>
              <a:ext uri="{FF2B5EF4-FFF2-40B4-BE49-F238E27FC236}">
                <a16:creationId xmlns:a16="http://schemas.microsoft.com/office/drawing/2014/main" id="{1558FF4D-4E0B-4DF4-9A2B-3B954C82BC6C}"/>
              </a:ext>
            </a:extLst>
          </p:cNvPr>
          <p:cNvSpPr/>
          <p:nvPr userDrawn="1"/>
        </p:nvSpPr>
        <p:spPr>
          <a:xfrm rot="10800000">
            <a:off x="4920341" y="6008913"/>
            <a:ext cx="7271657" cy="849084"/>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FF5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ectangle 6">
            <a:extLst>
              <a:ext uri="{FF2B5EF4-FFF2-40B4-BE49-F238E27FC236}">
                <a16:creationId xmlns:a16="http://schemas.microsoft.com/office/drawing/2014/main" id="{BE6C9BCC-C608-4601-BC15-84A7B31B4179}"/>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pic>
        <p:nvPicPr>
          <p:cNvPr id="8194" name="Picture 2" descr="20210409092016_wm_shs-tu-nhien-va-xa-hoi-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4958" t="4766" r="87323" b="89358"/>
          <a:stretch/>
        </p:blipFill>
        <p:spPr bwMode="auto">
          <a:xfrm>
            <a:off x="3396346" y="-3"/>
            <a:ext cx="956582" cy="1021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53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FF5D5D"/>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3701708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08D7C5D-AD3E-43F4-BE95-8EF784901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8" name="Text Placeholder 2">
            <a:extLst>
              <a:ext uri="{FF2B5EF4-FFF2-40B4-BE49-F238E27FC236}">
                <a16:creationId xmlns:a16="http://schemas.microsoft.com/office/drawing/2014/main" id="{D9944271-366E-4F65-B2A5-B29CB739C3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9" name="Rectangle 8">
            <a:extLst>
              <a:ext uri="{FF2B5EF4-FFF2-40B4-BE49-F238E27FC236}">
                <a16:creationId xmlns:a16="http://schemas.microsoft.com/office/drawing/2014/main" id="{02278FB8-8DB0-4712-A56C-1AB2854C4C9C}"/>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91455584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4" r:id="rId4"/>
    <p:sldLayoutId id="2147483657" r:id="rId5"/>
    <p:sldLayoutId id="2147483655" r:id="rId6"/>
    <p:sldLayoutId id="2147483658" r:id="rId7"/>
    <p:sldLayoutId id="2147483656" r:id="rId8"/>
    <p:sldLayoutId id="2147483659" r:id="rId9"/>
    <p:sldLayoutId id="2147483660" r:id="rId10"/>
    <p:sldLayoutId id="2147483662" r:id="rId11"/>
    <p:sldLayoutId id="21474836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2.pn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7"/>
          <p:cNvPicPr>
            <a:picLocks noChangeAspect="1"/>
          </p:cNvPicPr>
          <p:nvPr/>
        </p:nvPicPr>
        <p:blipFill>
          <a:blip r:embed="rId3"/>
          <a:stretch>
            <a:fillRect/>
          </a:stretch>
        </p:blipFill>
        <p:spPr>
          <a:xfrm>
            <a:off x="-17444" y="3178647"/>
            <a:ext cx="12209444" cy="3679353"/>
          </a:xfrm>
          <a:prstGeom prst="rect">
            <a:avLst/>
          </a:prstGeom>
        </p:spPr>
      </p:pic>
      <p:pic>
        <p:nvPicPr>
          <p:cNvPr id="3" name="1"/>
          <p:cNvPicPr>
            <a:picLocks noChangeAspect="1"/>
          </p:cNvPicPr>
          <p:nvPr/>
        </p:nvPicPr>
        <p:blipFill>
          <a:blip r:embed="rId4" cstate="screen"/>
          <a:stretch>
            <a:fillRect/>
          </a:stretch>
        </p:blipFill>
        <p:spPr>
          <a:xfrm>
            <a:off x="29477" y="2437339"/>
            <a:ext cx="4906376" cy="3980824"/>
          </a:xfrm>
          <a:prstGeom prst="rect">
            <a:avLst/>
          </a:prstGeom>
        </p:spPr>
      </p:pic>
      <p:pic>
        <p:nvPicPr>
          <p:cNvPr id="4" name="19"/>
          <p:cNvPicPr>
            <a:picLocks noChangeAspect="1"/>
          </p:cNvPicPr>
          <p:nvPr/>
        </p:nvPicPr>
        <p:blipFill>
          <a:blip r:embed="rId5" cstate="screen"/>
          <a:stretch>
            <a:fillRect/>
          </a:stretch>
        </p:blipFill>
        <p:spPr>
          <a:xfrm flipH="1">
            <a:off x="7745106" y="3583818"/>
            <a:ext cx="3773430" cy="2705180"/>
          </a:xfrm>
          <a:prstGeom prst="rect">
            <a:avLst/>
          </a:prstGeom>
        </p:spPr>
      </p:pic>
      <p:pic>
        <p:nvPicPr>
          <p:cNvPr id="5" name="55"/>
          <p:cNvPicPr>
            <a:picLocks noChangeAspect="1"/>
          </p:cNvPicPr>
          <p:nvPr/>
        </p:nvPicPr>
        <p:blipFill rotWithShape="1">
          <a:blip r:embed="rId6" cstate="screen"/>
          <a:srcRect/>
          <a:stretch>
            <a:fillRect/>
          </a:stretch>
        </p:blipFill>
        <p:spPr>
          <a:xfrm>
            <a:off x="808954" y="191069"/>
            <a:ext cx="9803219" cy="3630303"/>
          </a:xfrm>
          <a:prstGeom prst="rect">
            <a:avLst/>
          </a:prstGeom>
        </p:spPr>
      </p:pic>
      <p:pic>
        <p:nvPicPr>
          <p:cNvPr id="19" name="69"/>
          <p:cNvPicPr>
            <a:picLocks noChangeAspect="1"/>
          </p:cNvPicPr>
          <p:nvPr/>
        </p:nvPicPr>
        <p:blipFill>
          <a:blip r:embed="rId7" cstate="screen"/>
          <a:stretch>
            <a:fillRect/>
          </a:stretch>
        </p:blipFill>
        <p:spPr>
          <a:xfrm>
            <a:off x="8588453" y="450638"/>
            <a:ext cx="3603548" cy="1986702"/>
          </a:xfrm>
          <a:prstGeom prst="rect">
            <a:avLst/>
          </a:prstGeom>
        </p:spPr>
      </p:pic>
      <p:sp>
        <p:nvSpPr>
          <p:cNvPr id="6" name="Rectangle 5"/>
          <p:cNvSpPr/>
          <p:nvPr/>
        </p:nvSpPr>
        <p:spPr>
          <a:xfrm>
            <a:off x="2743253" y="1274227"/>
            <a:ext cx="6688049"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Chào</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mừng</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các</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em</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đến</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với</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tiết</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lang="en-US" altLang="zh-CN" sz="4400" b="1" i="1" kern="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Tự</a:t>
            </a:r>
            <a:r>
              <a:rPr lang="en-US" altLang="zh-CN" sz="4400" b="1" i="1" kern="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a:t>
            </a:r>
            <a:r>
              <a:rPr lang="en-US" altLang="zh-CN" sz="4400" b="1" i="1" kern="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nhiên</a:t>
            </a:r>
            <a:r>
              <a:rPr lang="en-US" altLang="zh-CN" sz="4400" b="1" i="1" ker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và Xã </a:t>
            </a:r>
            <a:r>
              <a:rPr lang="en-US" altLang="zh-CN" sz="4400" b="1" i="1" kern="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hội</a:t>
            </a:r>
            <a:endPar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pic>
        <p:nvPicPr>
          <p:cNvPr id="20" name="Picture 19"/>
          <p:cNvPicPr>
            <a:picLocks noChangeAspect="1"/>
          </p:cNvPicPr>
          <p:nvPr/>
        </p:nvPicPr>
        <p:blipFill>
          <a:blip r:embed="rId8"/>
          <a:stretch>
            <a:fillRect/>
          </a:stretch>
        </p:blipFill>
        <p:spPr>
          <a:xfrm>
            <a:off x="4935853" y="3415699"/>
            <a:ext cx="2005965" cy="2819400"/>
          </a:xfrm>
          <a:prstGeom prst="rect">
            <a:avLst/>
          </a:prstGeom>
        </p:spPr>
      </p:pic>
    </p:spTree>
    <p:extLst>
      <p:ext uri="{BB962C8B-B14F-4D97-AF65-F5344CB8AC3E}">
        <p14:creationId xmlns:p14="http://schemas.microsoft.com/office/powerpoint/2010/main" val="298031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250"/>
                                        <p:tgtEl>
                                          <p:spTgt spid="5"/>
                                        </p:tgtEl>
                                      </p:cBhvr>
                                    </p:animEffect>
                                    <p:anim calcmode="lin" valueType="num">
                                      <p:cBhvr>
                                        <p:cTn id="24" dur="1250" fill="hold"/>
                                        <p:tgtEl>
                                          <p:spTgt spid="5"/>
                                        </p:tgtEl>
                                        <p:attrNameLst>
                                          <p:attrName>ppt_x</p:attrName>
                                        </p:attrNameLst>
                                      </p:cBhvr>
                                      <p:tavLst>
                                        <p:tav tm="0">
                                          <p:val>
                                            <p:strVal val="#ppt_x"/>
                                          </p:val>
                                        </p:tav>
                                        <p:tav tm="100000">
                                          <p:val>
                                            <p:strVal val="#ppt_x"/>
                                          </p:val>
                                        </p:tav>
                                      </p:tavLst>
                                    </p:anim>
                                    <p:anim calcmode="lin" valueType="num">
                                      <p:cBhvr>
                                        <p:cTn id="25" dur="125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1)">
                                      <p:cBhvr>
                                        <p:cTn id="32" dur="2000"/>
                                        <p:tgtEl>
                                          <p:spTgt spid="6"/>
                                        </p:tgtEl>
                                      </p:cBhvr>
                                    </p:animEffect>
                                  </p:childTnLst>
                                </p:cTn>
                              </p:par>
                              <p:par>
                                <p:cTn id="33" presetID="16" presetClass="entr" presetSubtype="21"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8E550E-F029-49AB-B7D1-9442994113AD}"/>
              </a:ext>
            </a:extLst>
          </p:cNvPr>
          <p:cNvSpPr txBox="1"/>
          <p:nvPr/>
        </p:nvSpPr>
        <p:spPr>
          <a:xfrm>
            <a:off x="108065" y="1308619"/>
            <a:ext cx="3964299" cy="1323439"/>
          </a:xfrm>
          <a:prstGeom prst="rect">
            <a:avLst/>
          </a:prstGeom>
          <a:noFill/>
        </p:spPr>
        <p:txBody>
          <a:bodyPr wrap="square" rtlCol="0">
            <a:spAutoFit/>
          </a:bodyPr>
          <a:lstStyle/>
          <a:p>
            <a:pPr algn="ctr"/>
            <a:r>
              <a:rPr lang="vi-VN" sz="8000" b="1">
                <a:solidFill>
                  <a:schemeClr val="bg1"/>
                </a:solidFill>
                <a:latin typeface="+mj-lt"/>
              </a:rPr>
              <a:t>BÀI </a:t>
            </a:r>
            <a:r>
              <a:rPr lang="en-US" sz="8000" b="1">
                <a:solidFill>
                  <a:schemeClr val="bg1"/>
                </a:solidFill>
                <a:latin typeface="+mj-lt"/>
              </a:rPr>
              <a:t>31</a:t>
            </a:r>
            <a:endParaRPr lang="vi-VN" sz="8000" b="1" dirty="0">
              <a:solidFill>
                <a:schemeClr val="bg1"/>
              </a:solidFill>
              <a:latin typeface="+mj-lt"/>
            </a:endParaRPr>
          </a:p>
        </p:txBody>
      </p:sp>
      <p:sp>
        <p:nvSpPr>
          <p:cNvPr id="8" name="TextBox 7">
            <a:extLst>
              <a:ext uri="{FF2B5EF4-FFF2-40B4-BE49-F238E27FC236}">
                <a16:creationId xmlns:a16="http://schemas.microsoft.com/office/drawing/2014/main" id="{C99738E0-B68F-4582-998E-0E46AE3F974C}"/>
              </a:ext>
            </a:extLst>
          </p:cNvPr>
          <p:cNvSpPr txBox="1"/>
          <p:nvPr/>
        </p:nvSpPr>
        <p:spPr>
          <a:xfrm>
            <a:off x="5664558" y="103703"/>
            <a:ext cx="6864329" cy="1569660"/>
          </a:xfrm>
          <a:prstGeom prst="rect">
            <a:avLst/>
          </a:prstGeom>
          <a:noFill/>
        </p:spPr>
        <p:txBody>
          <a:bodyPr wrap="square" rtlCol="0">
            <a:spAutoFit/>
          </a:bodyPr>
          <a:lstStyle/>
          <a:p>
            <a:r>
              <a:rPr lang="en-US" sz="4800" dirty="0">
                <a:ln>
                  <a:solidFill>
                    <a:schemeClr val="accent4"/>
                  </a:solidFill>
                </a:ln>
                <a:solidFill>
                  <a:schemeClr val="accent4">
                    <a:lumMod val="40000"/>
                    <a:lumOff val="60000"/>
                  </a:schemeClr>
                </a:solidFill>
                <a:latin typeface="+mj-lt"/>
              </a:rPr>
              <a:t>CHỦ ĐỀ 6: </a:t>
            </a:r>
          </a:p>
          <a:p>
            <a:r>
              <a:rPr lang="en-US" sz="4800" dirty="0">
                <a:ln>
                  <a:solidFill>
                    <a:schemeClr val="accent4"/>
                  </a:solidFill>
                </a:ln>
                <a:solidFill>
                  <a:schemeClr val="accent4">
                    <a:lumMod val="40000"/>
                    <a:lumOff val="60000"/>
                  </a:schemeClr>
                </a:solidFill>
                <a:latin typeface="+mj-lt"/>
              </a:rPr>
              <a:t>TRÁI ĐẤT VÀ BẦU TRỜI</a:t>
            </a:r>
            <a:endParaRPr lang="vi-VN" sz="4800" dirty="0">
              <a:ln>
                <a:solidFill>
                  <a:schemeClr val="accent4"/>
                </a:solidFill>
              </a:ln>
              <a:solidFill>
                <a:schemeClr val="accent4">
                  <a:lumMod val="40000"/>
                  <a:lumOff val="60000"/>
                </a:schemeClr>
              </a:solidFill>
              <a:latin typeface="+mj-lt"/>
            </a:endParaRPr>
          </a:p>
        </p:txBody>
      </p:sp>
      <p:pic>
        <p:nvPicPr>
          <p:cNvPr id="1030" name="Picture 6" descr="Premium Vector | Cute astronaut floating in space, cartoon characte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3578" b="86102" l="26997" r="72684">
                        <a14:foregroundMark x1="61182" y1="20128" x2="51118" y2="51438"/>
                        <a14:foregroundMark x1="41693" y1="20607" x2="48243" y2="51438"/>
                        <a14:foregroundMark x1="51118" y1="22684" x2="52396" y2="54792"/>
                      </a14:backgroundRemoval>
                    </a14:imgEffect>
                  </a14:imgLayer>
                </a14:imgProps>
              </a:ext>
              <a:ext uri="{28A0092B-C50C-407E-A947-70E740481C1C}">
                <a14:useLocalDpi xmlns:a14="http://schemas.microsoft.com/office/drawing/2010/main" val="0"/>
              </a:ext>
            </a:extLst>
          </a:blip>
          <a:srcRect l="26966" t="13090" r="25933" b="13300"/>
          <a:stretch/>
        </p:blipFill>
        <p:spPr bwMode="auto">
          <a:xfrm rot="488473">
            <a:off x="10686410" y="3811452"/>
            <a:ext cx="957630" cy="1496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awaii planet earth stars cartoon night sky Vector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915" t="322" r="909" b="10517"/>
          <a:stretch/>
        </p:blipFill>
        <p:spPr bwMode="auto">
          <a:xfrm>
            <a:off x="7289313" y="2037806"/>
            <a:ext cx="3089846" cy="303058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36" name="Picture 12" descr="Planet Planet Hand Hand Painted Hand Painted Planet, Galaxy Clipart, Milky  Way, Galaxy Planet PNG and Vector with Transparent Background for Free  Download | Galaxy planets, Milky way, Planet vecto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7344" b="90000" l="4688" r="97188">
                        <a14:foregroundMark x1="54688" y1="52344" x2="54688" y2="52344"/>
                        <a14:foregroundMark x1="70625" y1="62969" x2="70625" y2="62969"/>
                        <a14:foregroundMark x1="79063" y1="38906" x2="79063" y2="38906"/>
                        <a14:foregroundMark x1="84688" y1="27656" x2="84688" y2="27656"/>
                        <a14:foregroundMark x1="94375" y1="29219" x2="94375" y2="29219"/>
                        <a14:foregroundMark x1="10938" y1="53594" x2="10938" y2="53594"/>
                        <a14:foregroundMark x1="5938" y1="65781" x2="5938" y2="65781"/>
                        <a14:foregroundMark x1="18750" y1="63906" x2="18750" y2="63906"/>
                        <a14:foregroundMark x1="21250" y1="77031" x2="21250" y2="77031"/>
                        <a14:foregroundMark x1="25625" y1="74531" x2="25625" y2="74531"/>
                      </a14:backgroundRemoval>
                    </a14:imgEffect>
                  </a14:imgLayer>
                </a14:imgProps>
              </a:ext>
              <a:ext uri="{28A0092B-C50C-407E-A947-70E740481C1C}">
                <a14:useLocalDpi xmlns:a14="http://schemas.microsoft.com/office/drawing/2010/main" val="0"/>
              </a:ext>
            </a:extLst>
          </a:blip>
          <a:srcRect/>
          <a:stretch>
            <a:fillRect/>
          </a:stretch>
        </p:blipFill>
        <p:spPr bwMode="auto">
          <a:xfrm>
            <a:off x="3289768" y="2037806"/>
            <a:ext cx="1741488" cy="17414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3B5C2CC-CCEF-4275-BEBE-2C0FDA704EC6}"/>
              </a:ext>
            </a:extLst>
          </p:cNvPr>
          <p:cNvSpPr txBox="1"/>
          <p:nvPr/>
        </p:nvSpPr>
        <p:spPr>
          <a:xfrm>
            <a:off x="26320" y="4225943"/>
            <a:ext cx="10558947" cy="2123658"/>
          </a:xfrm>
          <a:prstGeom prst="rect">
            <a:avLst/>
          </a:prstGeom>
          <a:noFill/>
        </p:spPr>
        <p:txBody>
          <a:bodyPr wrap="square" rtlCol="0">
            <a:spAutoFit/>
          </a:bodyPr>
          <a:lstStyle/>
          <a:p>
            <a:r>
              <a:rPr lang="en-US" sz="6600" b="1">
                <a:ln>
                  <a:solidFill>
                    <a:srgbClr val="FA2C42"/>
                  </a:solidFill>
                </a:ln>
                <a:solidFill>
                  <a:srgbClr val="FF6969"/>
                </a:solidFill>
                <a:latin typeface="+mj-lt"/>
              </a:rPr>
              <a:t>Ôn tập chủ đề </a:t>
            </a:r>
          </a:p>
          <a:p>
            <a:r>
              <a:rPr lang="en-US" sz="6600" b="1">
                <a:ln>
                  <a:solidFill>
                    <a:srgbClr val="FA2C42"/>
                  </a:solidFill>
                </a:ln>
                <a:solidFill>
                  <a:srgbClr val="FF6969"/>
                </a:solidFill>
                <a:latin typeface="+mj-lt"/>
              </a:rPr>
              <a:t>Trái đất và bầu trời (tiết 2+3)</a:t>
            </a:r>
            <a:endParaRPr lang="vi-VN" sz="6600" b="1" dirty="0">
              <a:ln>
                <a:solidFill>
                  <a:srgbClr val="FA2C42"/>
                </a:solidFill>
              </a:ln>
              <a:solidFill>
                <a:srgbClr val="FF6969"/>
              </a:solidFill>
              <a:latin typeface="+mj-lt"/>
            </a:endParaRPr>
          </a:p>
        </p:txBody>
      </p:sp>
    </p:spTree>
    <p:extLst>
      <p:ext uri="{BB962C8B-B14F-4D97-AF65-F5344CB8AC3E}">
        <p14:creationId xmlns:p14="http://schemas.microsoft.com/office/powerpoint/2010/main" val="1684165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E25F57-DAA3-4EF0-8C30-DF58A6434771}"/>
              </a:ext>
            </a:extLst>
          </p:cNvPr>
          <p:cNvPicPr>
            <a:picLocks noChangeAspect="1"/>
          </p:cNvPicPr>
          <p:nvPr/>
        </p:nvPicPr>
        <p:blipFill>
          <a:blip r:embed="rId2"/>
          <a:stretch>
            <a:fillRect/>
          </a:stretch>
        </p:blipFill>
        <p:spPr>
          <a:xfrm>
            <a:off x="2220710" y="2743200"/>
            <a:ext cx="7126490" cy="4114800"/>
          </a:xfrm>
          <a:prstGeom prst="rect">
            <a:avLst/>
          </a:prstGeom>
        </p:spPr>
      </p:pic>
      <p:sp>
        <p:nvSpPr>
          <p:cNvPr id="9" name="TextBox 8">
            <a:extLst>
              <a:ext uri="{FF2B5EF4-FFF2-40B4-BE49-F238E27FC236}">
                <a16:creationId xmlns:a16="http://schemas.microsoft.com/office/drawing/2014/main" id="{4CF4FAC9-89F2-4098-AA36-D20429C1C6FC}"/>
              </a:ext>
            </a:extLst>
          </p:cNvPr>
          <p:cNvSpPr txBox="1"/>
          <p:nvPr/>
        </p:nvSpPr>
        <p:spPr>
          <a:xfrm>
            <a:off x="1" y="1022279"/>
            <a:ext cx="12191999" cy="163121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ts val="4000"/>
              </a:lnSpc>
            </a:pPr>
            <a:r>
              <a:rPr lang="en-US" sz="3600">
                <a:latin typeface="Arial" panose="020B0604020202020204" pitchFamily="34" charset="0"/>
                <a:cs typeface="Arial" panose="020B0604020202020204" pitchFamily="34" charset="0"/>
              </a:rPr>
              <a:t>Nếu địa phương em sắp có mưa lớn và </a:t>
            </a:r>
            <a:r>
              <a:rPr lang="vi-VN" sz="3600">
                <a:latin typeface="Arial" panose="020B0604020202020204" pitchFamily="34" charset="0"/>
                <a:cs typeface="Arial" panose="020B0604020202020204" pitchFamily="34" charset="0"/>
              </a:rPr>
              <a:t>kéo dài, thiên tai nào có thể xảy ra? Trao đổi với bạn bè về các việc cần làm để ứng phó, hạn chế những thiệt hại do thiên tai đó gây ra.</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74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D0F7E8A-DCD1-41F7-8A9B-ED321778FE80}"/>
              </a:ext>
            </a:extLst>
          </p:cNvPr>
          <p:cNvSpPr txBox="1"/>
          <p:nvPr/>
        </p:nvSpPr>
        <p:spPr>
          <a:xfrm>
            <a:off x="1" y="1012227"/>
            <a:ext cx="12191999" cy="1200329"/>
          </a:xfrm>
          <a:prstGeom prst="rect">
            <a:avLst/>
          </a:prstGeom>
          <a:ln>
            <a:solidFill>
              <a:srgbClr val="FA2C42"/>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vi-VN" sz="3600" b="0" i="0">
                <a:solidFill>
                  <a:srgbClr val="000000"/>
                </a:solidFill>
                <a:effectLst/>
                <a:latin typeface="Arial" panose="020B0604020202020204" pitchFamily="34" charset="0"/>
                <a:cs typeface="Arial" panose="020B0604020202020204" pitchFamily="34" charset="0"/>
              </a:rPr>
              <a:t>- Nếu địa phương em sắp có mưa lớn và kéo dài, thiên tai có thể xảy ra là </a:t>
            </a:r>
            <a:r>
              <a:rPr lang="en-US" sz="3600">
                <a:solidFill>
                  <a:srgbClr val="000000"/>
                </a:solidFill>
                <a:latin typeface="Arial" panose="020B0604020202020204" pitchFamily="34" charset="0"/>
                <a:cs typeface="Arial" panose="020B0604020202020204" pitchFamily="34" charset="0"/>
              </a:rPr>
              <a:t>giông sét, </a:t>
            </a:r>
            <a:r>
              <a:rPr lang="vi-VN" sz="3600" b="0" i="0">
                <a:solidFill>
                  <a:srgbClr val="000000"/>
                </a:solidFill>
                <a:effectLst/>
                <a:latin typeface="Arial" panose="020B0604020202020204" pitchFamily="34" charset="0"/>
                <a:cs typeface="Arial" panose="020B0604020202020204" pitchFamily="34" charset="0"/>
              </a:rPr>
              <a:t>bão</a:t>
            </a:r>
            <a:r>
              <a:rPr lang="en-US" sz="3600" b="0" i="0">
                <a:solidFill>
                  <a:srgbClr val="000000"/>
                </a:solidFill>
                <a:effectLst/>
                <a:latin typeface="Arial" panose="020B0604020202020204" pitchFamily="34" charset="0"/>
                <a:cs typeface="Arial" panose="020B0604020202020204" pitchFamily="34" charset="0"/>
              </a:rPr>
              <a:t>, lũ</a:t>
            </a:r>
            <a:r>
              <a:rPr lang="vi-VN" sz="3600" b="0" i="0">
                <a:solidFill>
                  <a:srgbClr val="000000"/>
                </a:solidFill>
                <a:effectLst/>
                <a:latin typeface="Arial" panose="020B0604020202020204" pitchFamily="34" charset="0"/>
                <a:cs typeface="Arial" panose="020B0604020202020204" pitchFamily="34" charset="0"/>
              </a:rPr>
              <a:t> và ngập lụt.</a:t>
            </a:r>
          </a:p>
        </p:txBody>
      </p:sp>
      <p:sp>
        <p:nvSpPr>
          <p:cNvPr id="12" name="TextBox 11">
            <a:extLst>
              <a:ext uri="{FF2B5EF4-FFF2-40B4-BE49-F238E27FC236}">
                <a16:creationId xmlns:a16="http://schemas.microsoft.com/office/drawing/2014/main" id="{1BB75DD4-1BC3-4D9D-AD56-7AC1CC0A8EA6}"/>
              </a:ext>
            </a:extLst>
          </p:cNvPr>
          <p:cNvSpPr txBox="1"/>
          <p:nvPr/>
        </p:nvSpPr>
        <p:spPr>
          <a:xfrm>
            <a:off x="0" y="2333685"/>
            <a:ext cx="12192000" cy="4524315"/>
          </a:xfrm>
          <a:prstGeom prst="rect">
            <a:avLst/>
          </a:prstGeom>
          <a:ln>
            <a:solidFill>
              <a:srgbClr val="FA2C42"/>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vi-VN" sz="3600" b="0" i="0">
                <a:solidFill>
                  <a:srgbClr val="000000"/>
                </a:solidFill>
                <a:effectLst/>
                <a:latin typeface="Arial" panose="020B0604020202020204" pitchFamily="34" charset="0"/>
                <a:cs typeface="Arial" panose="020B0604020202020204" pitchFamily="34" charset="0"/>
              </a:rPr>
              <a:t>- Các việc cần làm để ứng phó, hạn chế những thiể hại do thiên tai đó gây ra là:</a:t>
            </a:r>
          </a:p>
          <a:p>
            <a:r>
              <a:rPr lang="vi-VN" sz="3600" b="0" i="0">
                <a:solidFill>
                  <a:srgbClr val="000000"/>
                </a:solidFill>
                <a:effectLst/>
                <a:latin typeface="Arial" panose="020B0604020202020204" pitchFamily="34" charset="0"/>
                <a:cs typeface="Arial" panose="020B0604020202020204" pitchFamily="34" charset="0"/>
              </a:rPr>
              <a:t>+ Chủ động chằng chống, kiên cố lại nhà cửa.</a:t>
            </a:r>
            <a:endParaRPr lang="en-US" sz="3600" b="0" i="0">
              <a:solidFill>
                <a:srgbClr val="000000"/>
              </a:solidFill>
              <a:effectLst/>
              <a:latin typeface="Arial" panose="020B0604020202020204" pitchFamily="34" charset="0"/>
              <a:cs typeface="Arial" panose="020B0604020202020204" pitchFamily="34" charset="0"/>
            </a:endParaRPr>
          </a:p>
          <a:p>
            <a:r>
              <a:rPr lang="en-US" sz="3600">
                <a:solidFill>
                  <a:srgbClr val="000000"/>
                </a:solidFill>
                <a:latin typeface="Arial" panose="020B0604020202020204" pitchFamily="34" charset="0"/>
                <a:cs typeface="Arial" panose="020B0604020202020204" pitchFamily="34" charset="0"/>
              </a:rPr>
              <a:t>+ Chặt bớt cành cây (nếu có trồng).</a:t>
            </a:r>
            <a:endParaRPr lang="vi-VN" sz="3600" b="0" i="0">
              <a:solidFill>
                <a:srgbClr val="000000"/>
              </a:solidFill>
              <a:effectLst/>
              <a:latin typeface="Arial" panose="020B0604020202020204" pitchFamily="34" charset="0"/>
              <a:cs typeface="Arial" panose="020B0604020202020204" pitchFamily="34" charset="0"/>
            </a:endParaRPr>
          </a:p>
          <a:p>
            <a:r>
              <a:rPr lang="vi-VN" sz="3600" b="0" i="0">
                <a:solidFill>
                  <a:srgbClr val="000000"/>
                </a:solidFill>
                <a:effectLst/>
                <a:latin typeface="Arial" panose="020B0604020202020204" pitchFamily="34" charset="0"/>
                <a:cs typeface="Arial" panose="020B0604020202020204" pitchFamily="34" charset="0"/>
              </a:rPr>
              <a:t>+ Đưa ra các vật nuôi đến nơi tránh bão an toàn.</a:t>
            </a:r>
          </a:p>
          <a:p>
            <a:r>
              <a:rPr lang="vi-VN" sz="3600" b="0" i="0">
                <a:solidFill>
                  <a:srgbClr val="000000"/>
                </a:solidFill>
                <a:effectLst/>
                <a:latin typeface="Arial" panose="020B0604020202020204" pitchFamily="34" charset="0"/>
                <a:cs typeface="Arial" panose="020B0604020202020204" pitchFamily="34" charset="0"/>
              </a:rPr>
              <a:t>+ Chuẩn bị lương thực, nước uống, thuốc men, nhu yếu phẩm cần thiết.</a:t>
            </a:r>
            <a:r>
              <a:rPr lang="en-US" sz="3600" b="0" i="0">
                <a:solidFill>
                  <a:srgbClr val="000000"/>
                </a:solidFill>
                <a:effectLst/>
                <a:latin typeface="Arial" panose="020B0604020202020204" pitchFamily="34" charset="0"/>
                <a:cs typeface="Arial" panose="020B0604020202020204" pitchFamily="34" charset="0"/>
              </a:rPr>
              <a:t> Theo dõi dự báo thời tiết thường xuyên.</a:t>
            </a:r>
            <a:endParaRPr lang="vi-VN" sz="3600" b="0" i="0">
              <a:solidFill>
                <a:srgbClr val="000000"/>
              </a:solidFill>
              <a:effectLst/>
              <a:latin typeface="Arial" panose="020B0604020202020204" pitchFamily="34" charset="0"/>
              <a:cs typeface="Arial" panose="020B0604020202020204" pitchFamily="34" charset="0"/>
            </a:endParaRPr>
          </a:p>
          <a:p>
            <a:r>
              <a:rPr lang="vi-VN" sz="3600" b="0" i="0">
                <a:solidFill>
                  <a:srgbClr val="000000"/>
                </a:solidFill>
                <a:effectLst/>
                <a:latin typeface="Arial" panose="020B0604020202020204" pitchFamily="34" charset="0"/>
                <a:cs typeface="Arial" panose="020B0604020202020204" pitchFamily="34" charset="0"/>
              </a:rPr>
              <a:t>+ Chuẩn bị đồ trong tư thế sẵn sàng đi sơ tán.</a:t>
            </a:r>
          </a:p>
        </p:txBody>
      </p:sp>
    </p:spTree>
    <p:extLst>
      <p:ext uri="{BB962C8B-B14F-4D97-AF65-F5344CB8AC3E}">
        <p14:creationId xmlns:p14="http://schemas.microsoft.com/office/powerpoint/2010/main" val="253587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76401" y="1343589"/>
            <a:ext cx="2649639" cy="646331"/>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defRPr/>
            </a:pPr>
            <a:r>
              <a:rPr lang="en-US" altLang="zh-CN" sz="3600" b="1">
                <a:ln w="0"/>
                <a:solidFill>
                  <a:schemeClr val="tx1"/>
                </a:solidFill>
                <a:effectLst>
                  <a:outerShdw blurRad="38100" dist="19050" dir="2700000" algn="tl" rotWithShape="0">
                    <a:schemeClr val="dk1">
                      <a:alpha val="40000"/>
                    </a:schemeClr>
                  </a:outerShdw>
                </a:effectLst>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Tổng kết</a:t>
            </a:r>
            <a:endParaRPr lang="zh-CN" altLang="en-US" sz="3600" b="1"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8" name="TextBox 7"/>
          <p:cNvSpPr txBox="1"/>
          <p:nvPr/>
        </p:nvSpPr>
        <p:spPr>
          <a:xfrm>
            <a:off x="0" y="2323252"/>
            <a:ext cx="7543801" cy="1200329"/>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Arial" panose="020B0604020202020204" pitchFamily="34" charset="0"/>
              <a:buChar char="•"/>
            </a:pPr>
            <a:r>
              <a:rPr lang="en-US" sz="3600">
                <a:solidFill>
                  <a:schemeClr val="tx1"/>
                </a:solidFill>
                <a:latin typeface="Arial" panose="020B0604020202020204" pitchFamily="34" charset="0"/>
                <a:cs typeface="Arial" panose="020B0604020202020204" pitchFamily="34" charset="0"/>
              </a:rPr>
              <a:t>Quan sát tranh:</a:t>
            </a:r>
          </a:p>
          <a:p>
            <a:r>
              <a:rPr lang="en-US" sz="3600">
                <a:solidFill>
                  <a:schemeClr val="tx1"/>
                </a:solidFill>
                <a:latin typeface="Arial" panose="020B0604020202020204" pitchFamily="34" charset="0"/>
                <a:cs typeface="Arial" panose="020B0604020202020204" pitchFamily="34" charset="0"/>
              </a:rPr>
              <a:t>     Bạn nhỏ đang làm gì và nói gì?</a:t>
            </a:r>
          </a:p>
        </p:txBody>
      </p:sp>
      <p:sp>
        <p:nvSpPr>
          <p:cNvPr id="12" name="TextBox 11">
            <a:extLst>
              <a:ext uri="{FF2B5EF4-FFF2-40B4-BE49-F238E27FC236}">
                <a16:creationId xmlns:a16="http://schemas.microsoft.com/office/drawing/2014/main" id="{643D1D3B-6993-4DA2-A45B-3FBD3F904375}"/>
              </a:ext>
            </a:extLst>
          </p:cNvPr>
          <p:cNvSpPr txBox="1"/>
          <p:nvPr/>
        </p:nvSpPr>
        <p:spPr>
          <a:xfrm>
            <a:off x="10415" y="3713007"/>
            <a:ext cx="7543801" cy="1200329"/>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Arial" panose="020B0604020202020204" pitchFamily="34" charset="0"/>
              <a:buChar char="•"/>
            </a:pPr>
            <a:r>
              <a:rPr lang="en-US" sz="3600">
                <a:solidFill>
                  <a:schemeClr val="tx1"/>
                </a:solidFill>
                <a:latin typeface="Arial" panose="020B0604020202020204" pitchFamily="34" charset="0"/>
                <a:cs typeface="Arial" panose="020B0604020202020204" pitchFamily="34" charset="0"/>
              </a:rPr>
              <a:t>Bạn nhỏ đã biết cách thiết kế, lựa chọn trang phục theo mùa.</a:t>
            </a:r>
          </a:p>
        </p:txBody>
      </p:sp>
      <p:pic>
        <p:nvPicPr>
          <p:cNvPr id="6" name="Picture 5">
            <a:extLst>
              <a:ext uri="{FF2B5EF4-FFF2-40B4-BE49-F238E27FC236}">
                <a16:creationId xmlns:a16="http://schemas.microsoft.com/office/drawing/2014/main" id="{B32C5805-ABC4-4BC1-9C1C-367478D1A2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1" y="0"/>
            <a:ext cx="4637784" cy="6858000"/>
          </a:xfrm>
          <a:prstGeom prst="rect">
            <a:avLst/>
          </a:prstGeom>
        </p:spPr>
      </p:pic>
    </p:spTree>
    <p:extLst>
      <p:ext uri="{BB962C8B-B14F-4D97-AF65-F5344CB8AC3E}">
        <p14:creationId xmlns:p14="http://schemas.microsoft.com/office/powerpoint/2010/main" val="773918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0028B85-7453-4224-A721-1D8F7B8DD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753" y="340151"/>
            <a:ext cx="721353" cy="742262"/>
          </a:xfrm>
          <a:prstGeom prst="rect">
            <a:avLst/>
          </a:prstGeom>
        </p:spPr>
      </p:pic>
      <p:sp>
        <p:nvSpPr>
          <p:cNvPr id="11" name="Rectangle 10">
            <a:extLst>
              <a:ext uri="{FF2B5EF4-FFF2-40B4-BE49-F238E27FC236}">
                <a16:creationId xmlns:a16="http://schemas.microsoft.com/office/drawing/2014/main" id="{D8BD0608-09B7-43B2-B945-26903F7C2854}"/>
              </a:ext>
            </a:extLst>
          </p:cNvPr>
          <p:cNvSpPr/>
          <p:nvPr/>
        </p:nvSpPr>
        <p:spPr>
          <a:xfrm>
            <a:off x="1113016" y="446146"/>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b="1">
                <a:solidFill>
                  <a:schemeClr val="accent5">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Dẫn dắt, nhắc nhở</a:t>
            </a:r>
            <a:endParaRPr lang="zh-CN" altLang="en-US" sz="2800" b="1" dirty="0">
              <a:solidFill>
                <a:schemeClr val="accent5">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5" name="TextBox 4">
            <a:extLst>
              <a:ext uri="{FF2B5EF4-FFF2-40B4-BE49-F238E27FC236}">
                <a16:creationId xmlns:a16="http://schemas.microsoft.com/office/drawing/2014/main" id="{E49A7273-1338-47DB-A038-69BA592309CF}"/>
              </a:ext>
            </a:extLst>
          </p:cNvPr>
          <p:cNvSpPr txBox="1"/>
          <p:nvPr/>
        </p:nvSpPr>
        <p:spPr>
          <a:xfrm>
            <a:off x="5375582" y="827053"/>
            <a:ext cx="2649639" cy="52322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defRPr/>
            </a:pPr>
            <a:r>
              <a:rPr lang="en-US" altLang="zh-CN" sz="2800" b="1">
                <a:ln w="0"/>
                <a:solidFill>
                  <a:schemeClr val="tx1"/>
                </a:solidFill>
                <a:effectLst>
                  <a:outerShdw blurRad="38100" dist="19050" dir="2700000" algn="tl" rotWithShape="0">
                    <a:schemeClr val="dk1">
                      <a:alpha val="40000"/>
                    </a:schemeClr>
                  </a:outerShdw>
                </a:effectLst>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Tổng kết</a:t>
            </a:r>
            <a:endParaRPr lang="zh-CN" altLang="en-US" sz="2800" b="1"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pic>
        <p:nvPicPr>
          <p:cNvPr id="6" name="Picture 5">
            <a:extLst>
              <a:ext uri="{FF2B5EF4-FFF2-40B4-BE49-F238E27FC236}">
                <a16:creationId xmlns:a16="http://schemas.microsoft.com/office/drawing/2014/main" id="{794CDDBF-67E3-4974-A615-EA4E2D1C4084}"/>
              </a:ext>
            </a:extLst>
          </p:cNvPr>
          <p:cNvPicPr>
            <a:picLocks noChangeAspect="1"/>
          </p:cNvPicPr>
          <p:nvPr/>
        </p:nvPicPr>
        <p:blipFill rotWithShape="1">
          <a:blip r:embed="rId3">
            <a:extLst>
              <a:ext uri="{28A0092B-C50C-407E-A947-70E740481C1C}">
                <a14:useLocalDpi xmlns:a14="http://schemas.microsoft.com/office/drawing/2010/main" val="0"/>
              </a:ext>
            </a:extLst>
          </a:blip>
          <a:srcRect t="7675" b="10273"/>
          <a:stretch/>
        </p:blipFill>
        <p:spPr>
          <a:xfrm>
            <a:off x="17311" y="1383411"/>
            <a:ext cx="5635256" cy="1171926"/>
          </a:xfrm>
          <a:prstGeom prst="rect">
            <a:avLst/>
          </a:prstGeom>
        </p:spPr>
      </p:pic>
      <p:sp>
        <p:nvSpPr>
          <p:cNvPr id="7" name="TextBox 6">
            <a:extLst>
              <a:ext uri="{FF2B5EF4-FFF2-40B4-BE49-F238E27FC236}">
                <a16:creationId xmlns:a16="http://schemas.microsoft.com/office/drawing/2014/main" id="{1E1F97F8-7A57-4887-BFC0-B88E54C2E63F}"/>
              </a:ext>
            </a:extLst>
          </p:cNvPr>
          <p:cNvSpPr txBox="1"/>
          <p:nvPr/>
        </p:nvSpPr>
        <p:spPr>
          <a:xfrm>
            <a:off x="17311" y="2668182"/>
            <a:ext cx="12192000" cy="52322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Arial" panose="020B0604020202020204" pitchFamily="34" charset="0"/>
              <a:buChar char="•"/>
            </a:pPr>
            <a:r>
              <a:rPr lang="en-US" sz="2800">
                <a:solidFill>
                  <a:schemeClr val="tx1"/>
                </a:solidFill>
                <a:latin typeface="Arial" panose="020B0604020202020204" pitchFamily="34" charset="0"/>
                <a:cs typeface="Arial" panose="020B0604020202020204" pitchFamily="34" charset="0"/>
              </a:rPr>
              <a:t>Nêu được đặc điểm của các mùa trong năm.</a:t>
            </a:r>
          </a:p>
        </p:txBody>
      </p:sp>
      <p:sp>
        <p:nvSpPr>
          <p:cNvPr id="8" name="TextBox 7">
            <a:extLst>
              <a:ext uri="{FF2B5EF4-FFF2-40B4-BE49-F238E27FC236}">
                <a16:creationId xmlns:a16="http://schemas.microsoft.com/office/drawing/2014/main" id="{A44D3303-15D5-486B-BAD9-2E231B0F1BBB}"/>
              </a:ext>
            </a:extLst>
          </p:cNvPr>
          <p:cNvSpPr txBox="1"/>
          <p:nvPr/>
        </p:nvSpPr>
        <p:spPr>
          <a:xfrm>
            <a:off x="17311" y="3400145"/>
            <a:ext cx="12192000" cy="52322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Arial" panose="020B0604020202020204" pitchFamily="34" charset="0"/>
              <a:buChar char="•"/>
            </a:pPr>
            <a:r>
              <a:rPr lang="en-US" sz="2800">
                <a:solidFill>
                  <a:schemeClr val="tx1"/>
                </a:solidFill>
                <a:latin typeface="Arial" panose="020B0604020202020204" pitchFamily="34" charset="0"/>
                <a:cs typeface="Arial" panose="020B0604020202020204" pitchFamily="34" charset="0"/>
              </a:rPr>
              <a:t>Biết lựa chọn trang phục theo mùa.</a:t>
            </a:r>
          </a:p>
        </p:txBody>
      </p:sp>
      <p:sp>
        <p:nvSpPr>
          <p:cNvPr id="9" name="TextBox 8">
            <a:extLst>
              <a:ext uri="{FF2B5EF4-FFF2-40B4-BE49-F238E27FC236}">
                <a16:creationId xmlns:a16="http://schemas.microsoft.com/office/drawing/2014/main" id="{EED8D932-27D9-4AF5-A68D-7C6917232F0C}"/>
              </a:ext>
            </a:extLst>
          </p:cNvPr>
          <p:cNvSpPr txBox="1"/>
          <p:nvPr/>
        </p:nvSpPr>
        <p:spPr>
          <a:xfrm>
            <a:off x="17311" y="5482327"/>
            <a:ext cx="12192000" cy="52322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defRPr/>
            </a:pPr>
            <a:r>
              <a:rPr lang="en-US" altLang="zh-CN" sz="2800" b="1">
                <a:ln w="0"/>
                <a:solidFill>
                  <a:schemeClr val="tx1"/>
                </a:solidFill>
                <a:effectLst>
                  <a:outerShdw blurRad="38100" dist="19050" dir="2700000" algn="tl" rotWithShape="0">
                    <a:schemeClr val="dk1">
                      <a:alpha val="40000"/>
                    </a:schemeClr>
                  </a:outerShdw>
                </a:effectLst>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Ở nhà em hãy nhắc nhở và cùng người thân thực hiện tốt nhé!</a:t>
            </a:r>
            <a:endParaRPr lang="zh-CN" altLang="en-US" sz="2800" b="1"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12" name="TextBox 11">
            <a:extLst>
              <a:ext uri="{FF2B5EF4-FFF2-40B4-BE49-F238E27FC236}">
                <a16:creationId xmlns:a16="http://schemas.microsoft.com/office/drawing/2014/main" id="{A70DFD0E-CB60-4AC2-82DF-C6106BA9E27C}"/>
              </a:ext>
            </a:extLst>
          </p:cNvPr>
          <p:cNvSpPr txBox="1"/>
          <p:nvPr/>
        </p:nvSpPr>
        <p:spPr>
          <a:xfrm>
            <a:off x="17311" y="4113130"/>
            <a:ext cx="12192000" cy="52322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Arial" panose="020B0604020202020204" pitchFamily="34" charset="0"/>
              <a:buChar char="•"/>
            </a:pPr>
            <a:r>
              <a:rPr lang="en-US" sz="2800">
                <a:solidFill>
                  <a:schemeClr val="tx1"/>
                </a:solidFill>
                <a:latin typeface="Arial" panose="020B0604020202020204" pitchFamily="34" charset="0"/>
                <a:cs typeface="Arial" panose="020B0604020202020204" pitchFamily="34" charset="0"/>
              </a:rPr>
              <a:t>Nêu được các biểu hiện và biết cách ứng phó với thiên tai.</a:t>
            </a:r>
          </a:p>
        </p:txBody>
      </p:sp>
    </p:spTree>
    <p:extLst>
      <p:ext uri="{BB962C8B-B14F-4D97-AF65-F5344CB8AC3E}">
        <p14:creationId xmlns:p14="http://schemas.microsoft.com/office/powerpoint/2010/main" val="426283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P spid="7" grpId="0" animBg="1"/>
      <p:bldP spid="8" grpId="0" animBg="1"/>
      <p:bldP spid="9"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UTM Cookies"/>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912</TotalTime>
  <Words>300</Words>
  <Application>Microsoft Office PowerPoint</Application>
  <PresentationFormat>Widescreen</PresentationFormat>
  <Paragraphs>27</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Times New Roman</vt:lpstr>
      <vt:lpstr>UTM Avo</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Mr. Dung</cp:lastModifiedBy>
  <cp:revision>212</cp:revision>
  <dcterms:created xsi:type="dcterms:W3CDTF">2021-06-02T02:35:09Z</dcterms:created>
  <dcterms:modified xsi:type="dcterms:W3CDTF">2024-05-12T14:12:45Z</dcterms:modified>
</cp:coreProperties>
</file>