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91" r:id="rId3"/>
    <p:sldId id="290" r:id="rId4"/>
    <p:sldId id="282" r:id="rId5"/>
    <p:sldId id="273" r:id="rId6"/>
    <p:sldId id="287" r:id="rId7"/>
    <p:sldId id="274" r:id="rId8"/>
    <p:sldId id="288" r:id="rId9"/>
    <p:sldId id="284" r:id="rId10"/>
    <p:sldId id="275" r:id="rId11"/>
    <p:sldId id="276" r:id="rId12"/>
    <p:sldId id="289" r:id="rId13"/>
    <p:sldId id="285" r:id="rId14"/>
    <p:sldId id="270" r:id="rId15"/>
  </p:sldIdLst>
  <p:sldSz cx="12192000" cy="6858000"/>
  <p:notesSz cx="6858000" cy="9144000"/>
  <p:custDataLst>
    <p:tags r:id="rId1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6" Type="http://schemas.microsoft.com/office/2007/relationships/hdphoto" Target="../media/hdphoto8.wdp"/><Relationship Id="rId5" Type="http://schemas.openxmlformats.org/officeDocument/2006/relationships/image" Target="../media/image22.png"/><Relationship Id="rId4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25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em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10" Type="http://schemas.microsoft.com/office/2007/relationships/hdphoto" Target="../media/hdphoto6.wdp"/><Relationship Id="rId4" Type="http://schemas.microsoft.com/office/2007/relationships/hdphoto" Target="../media/hdphoto7.wdp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</a:t>
            </a:r>
            <a:r>
              <a:rPr lang="en-US" sz="5400" dirty="0">
                <a:solidFill>
                  <a:schemeClr val="accent2"/>
                </a:solidFill>
                <a:latin typeface="+mj-lt"/>
              </a:rPr>
              <a:t>12</a:t>
            </a:r>
            <a:endParaRPr lang="vi-VN" sz="54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1468582" y="1199062"/>
            <a:ext cx="7010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+mj-lt"/>
              </a:rPr>
              <a:t>TÌM KIẾM SỰ HỖ TRỢ KHI Ở TRƯỜNG</a:t>
            </a:r>
            <a:endParaRPr lang="vi-VN" sz="6000" dirty="0">
              <a:solidFill>
                <a:srgbClr val="00206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86BC9A2-9C30-400D-8E3E-F1DF7866F68B}"/>
              </a:ext>
            </a:extLst>
          </p:cNvPr>
          <p:cNvSpPr/>
          <p:nvPr/>
        </p:nvSpPr>
        <p:spPr>
          <a:xfrm>
            <a:off x="969783" y="58197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/>
                </a:solidFill>
                <a:latin typeface="+mj-lt"/>
              </a:rPr>
              <a:t>2</a:t>
            </a:r>
            <a:endParaRPr lang="vi-VN" sz="320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0C3BF-64AA-49B6-931E-0DCA14BAE41F}"/>
              </a:ext>
            </a:extLst>
          </p:cNvPr>
          <p:cNvSpPr txBox="1"/>
          <p:nvPr/>
        </p:nvSpPr>
        <p:spPr>
          <a:xfrm>
            <a:off x="1433608" y="58197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B050"/>
                </a:solidFill>
              </a:rPr>
              <a:t>Đọc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D7A24D-A22D-4145-BA53-C1EC91E1020F}"/>
              </a:ext>
            </a:extLst>
          </p:cNvPr>
          <p:cNvGrpSpPr/>
          <p:nvPr/>
        </p:nvGrpSpPr>
        <p:grpSpPr>
          <a:xfrm>
            <a:off x="1473214" y="1283686"/>
            <a:ext cx="4597209" cy="1420325"/>
            <a:chOff x="811171" y="2068154"/>
            <a:chExt cx="5348291" cy="19908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C34FCC-9101-4120-A93F-DAF059269028}"/>
                </a:ext>
              </a:extLst>
            </p:cNvPr>
            <p:cNvSpPr txBox="1"/>
            <p:nvPr/>
          </p:nvSpPr>
          <p:spPr>
            <a:xfrm flipH="1">
              <a:off x="1492751" y="2068154"/>
              <a:ext cx="4666711" cy="19908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i="1" dirty="0" err="1">
                  <a:solidFill>
                    <a:srgbClr val="000000"/>
                  </a:solidFill>
                </a:rPr>
                <a:t>Sáng</a:t>
              </a:r>
              <a:r>
                <a:rPr lang="en-US" sz="2000" i="1" dirty="0">
                  <a:solidFill>
                    <a:srgbClr val="000000"/>
                  </a:solidFill>
                </a:rPr>
                <a:t> nay, </a:t>
              </a:r>
              <a:r>
                <a:rPr lang="en-US" sz="2000" i="1" dirty="0" err="1">
                  <a:solidFill>
                    <a:srgbClr val="000000"/>
                  </a:solidFill>
                </a:rPr>
                <a:t>Huy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đau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họng</a:t>
              </a:r>
              <a:r>
                <a:rPr lang="en-US" sz="2000" i="1" dirty="0">
                  <a:solidFill>
                    <a:srgbClr val="000000"/>
                  </a:solidFill>
                </a:rPr>
                <a:t>, </a:t>
              </a:r>
              <a:r>
                <a:rPr lang="en-US" sz="2000" i="1" dirty="0" err="1">
                  <a:solidFill>
                    <a:srgbClr val="000000"/>
                  </a:solidFill>
                </a:rPr>
                <a:t>mệt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mỏi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nên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không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thể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tập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trung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học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bài</a:t>
              </a:r>
              <a:r>
                <a:rPr lang="en-US" sz="2000" i="1" dirty="0">
                  <a:solidFill>
                    <a:srgbClr val="000000"/>
                  </a:solidFill>
                </a:rPr>
                <a:t>. </a:t>
              </a:r>
              <a:r>
                <a:rPr lang="en-US" sz="2000" i="1" dirty="0" err="1">
                  <a:solidFill>
                    <a:srgbClr val="000000"/>
                  </a:solidFill>
                </a:rPr>
                <a:t>Huy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đã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nói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cho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cô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giáo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000" i="1" dirty="0">
                  <a:solidFill>
                    <a:srgbClr val="000000"/>
                  </a:solidFill>
                </a:rPr>
                <a:t>.</a:t>
              </a:r>
              <a:endParaRPr lang="vi-VN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7" name="Diamond 6">
              <a:extLst>
                <a:ext uri="{FF2B5EF4-FFF2-40B4-BE49-F238E27FC236}">
                  <a16:creationId xmlns:a16="http://schemas.microsoft.com/office/drawing/2014/main" id="{B221E890-4DF3-4BF0-ADEE-D411D034BC76}"/>
                </a:ext>
              </a:extLst>
            </p:cNvPr>
            <p:cNvSpPr/>
            <p:nvPr/>
          </p:nvSpPr>
          <p:spPr>
            <a:xfrm>
              <a:off x="811171" y="2447715"/>
              <a:ext cx="390525" cy="434424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bg2"/>
                  </a:solidFill>
                </a:rPr>
                <a:t>1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6ED1875-99E5-4D6E-815B-B5715E39900C}"/>
              </a:ext>
            </a:extLst>
          </p:cNvPr>
          <p:cNvGrpSpPr/>
          <p:nvPr/>
        </p:nvGrpSpPr>
        <p:grpSpPr>
          <a:xfrm>
            <a:off x="5162843" y="3370584"/>
            <a:ext cx="5337013" cy="958660"/>
            <a:chOff x="153772" y="934767"/>
            <a:chExt cx="5337013" cy="95866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6023F89-6208-425E-9B92-CC8C9F363344}"/>
                </a:ext>
              </a:extLst>
            </p:cNvPr>
            <p:cNvSpPr txBox="1"/>
            <p:nvPr/>
          </p:nvSpPr>
          <p:spPr>
            <a:xfrm flipH="1">
              <a:off x="554581" y="934767"/>
              <a:ext cx="4936204" cy="958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i="1" dirty="0">
                  <a:solidFill>
                    <a:srgbClr val="000000"/>
                  </a:solidFill>
                </a:rPr>
                <a:t>Nga </a:t>
              </a:r>
              <a:r>
                <a:rPr lang="en-US" sz="2000" i="1" dirty="0" err="1">
                  <a:solidFill>
                    <a:srgbClr val="000000"/>
                  </a:solidFill>
                </a:rPr>
                <a:t>chưa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biết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cách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làm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bài</a:t>
              </a:r>
              <a:r>
                <a:rPr lang="en-US" sz="2000" i="1" dirty="0">
                  <a:solidFill>
                    <a:srgbClr val="000000"/>
                  </a:solidFill>
                </a:rPr>
                <a:t>. </a:t>
              </a:r>
              <a:r>
                <a:rPr lang="en-US" sz="2000" i="1" dirty="0" err="1">
                  <a:solidFill>
                    <a:srgbClr val="000000"/>
                  </a:solidFill>
                </a:rPr>
                <a:t>Giờ</a:t>
              </a:r>
              <a:r>
                <a:rPr lang="en-US" sz="2000" i="1" dirty="0">
                  <a:solidFill>
                    <a:srgbClr val="000000"/>
                  </a:solidFill>
                </a:rPr>
                <a:t> ra </a:t>
              </a:r>
              <a:r>
                <a:rPr lang="en-US" sz="2000" i="1" dirty="0" err="1">
                  <a:solidFill>
                    <a:srgbClr val="000000"/>
                  </a:solidFill>
                </a:rPr>
                <a:t>chơi</a:t>
              </a:r>
              <a:r>
                <a:rPr lang="en-US" sz="2000" i="1" dirty="0">
                  <a:solidFill>
                    <a:srgbClr val="000000"/>
                  </a:solidFill>
                </a:rPr>
                <a:t>, Nga </a:t>
              </a:r>
              <a:r>
                <a:rPr lang="en-US" sz="2000" i="1" dirty="0" err="1">
                  <a:solidFill>
                    <a:srgbClr val="000000"/>
                  </a:solidFill>
                </a:rPr>
                <a:t>đã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nhờ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cô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hướng</a:t>
              </a:r>
              <a:r>
                <a:rPr lang="en-US" sz="2000" i="1" dirty="0">
                  <a:solidFill>
                    <a:srgbClr val="000000"/>
                  </a:solidFill>
                </a:rPr>
                <a:t> </a:t>
              </a:r>
              <a:r>
                <a:rPr lang="en-US" sz="2000" i="1" dirty="0" err="1">
                  <a:solidFill>
                    <a:srgbClr val="000000"/>
                  </a:solidFill>
                </a:rPr>
                <a:t>dẫn</a:t>
              </a:r>
              <a:r>
                <a:rPr lang="en-US" sz="2000" i="1" dirty="0">
                  <a:solidFill>
                    <a:srgbClr val="000000"/>
                  </a:solidFill>
                </a:rPr>
                <a:t>.</a:t>
              </a:r>
              <a:endParaRPr lang="vi-VN" sz="2000" i="1" dirty="0">
                <a:solidFill>
                  <a:srgbClr val="000000"/>
                </a:solidFill>
              </a:endParaRPr>
            </a:p>
          </p:txBody>
        </p:sp>
        <p:sp>
          <p:nvSpPr>
            <p:cNvPr id="13" name="Diamond 12">
              <a:extLst>
                <a:ext uri="{FF2B5EF4-FFF2-40B4-BE49-F238E27FC236}">
                  <a16:creationId xmlns:a16="http://schemas.microsoft.com/office/drawing/2014/main" id="{779629FE-6DFD-40B6-A424-2F50AFF83F9D}"/>
                </a:ext>
              </a:extLst>
            </p:cNvPr>
            <p:cNvSpPr/>
            <p:nvPr/>
          </p:nvSpPr>
          <p:spPr>
            <a:xfrm>
              <a:off x="153772" y="1021945"/>
              <a:ext cx="400809" cy="478746"/>
            </a:xfrm>
            <a:prstGeom prst="diamond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2"/>
                  </a:solidFill>
                </a:rPr>
                <a:t>2</a:t>
              </a:r>
              <a:endParaRPr lang="vi-VN" sz="2800" b="1" dirty="0">
                <a:solidFill>
                  <a:schemeClr val="bg2"/>
                </a:solidFill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B5E7A0-ACAD-4818-9949-1FB0A9F61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5892" y="1020259"/>
            <a:ext cx="2968613" cy="201354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B618CE9-38EB-4CEF-AF3E-F3C351432A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4319" y="2882503"/>
            <a:ext cx="3245790" cy="190312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400699" y="4811115"/>
            <a:ext cx="1133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</a:rPr>
              <a:t>1. Em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err="1">
                <a:solidFill>
                  <a:srgbClr val="000000"/>
                </a:solidFill>
              </a:rPr>
              <a:t>tình</a:t>
            </a:r>
            <a:r>
              <a:rPr lang="en-US" sz="2400">
                <a:solidFill>
                  <a:srgbClr val="000000"/>
                </a:solidFill>
              </a:rPr>
              <a:t> </a:t>
            </a:r>
            <a:r>
              <a:rPr lang="en-US" sz="2400" smtClean="0">
                <a:solidFill>
                  <a:srgbClr val="000000"/>
                </a:solidFill>
              </a:rPr>
              <a:t>huống trên.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-914400" y="5452205"/>
            <a:ext cx="9404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smtClean="0">
                <a:solidFill>
                  <a:srgbClr val="000000"/>
                </a:solidFill>
              </a:rPr>
              <a:t>2. Vì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72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6CFB195-D2E4-40E1-80F7-25F3E5DC41DD}"/>
              </a:ext>
            </a:extLst>
          </p:cNvPr>
          <p:cNvSpPr txBox="1"/>
          <p:nvPr/>
        </p:nvSpPr>
        <p:spPr>
          <a:xfrm>
            <a:off x="756477" y="4531200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trong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huống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cách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: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giữ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thái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độ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tĩnh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đúng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kể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rõ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15" name="Scroll: Horizontal 14">
            <a:extLst>
              <a:ext uri="{FF2B5EF4-FFF2-40B4-BE49-F238E27FC236}">
                <a16:creationId xmlns:a16="http://schemas.microsoft.com/office/drawing/2014/main" id="{472791FD-5805-4FFE-84A2-997116A20D2C}"/>
              </a:ext>
            </a:extLst>
          </p:cNvPr>
          <p:cNvSpPr/>
          <p:nvPr/>
        </p:nvSpPr>
        <p:spPr>
          <a:xfrm>
            <a:off x="915879" y="5148649"/>
            <a:ext cx="10679046" cy="785808"/>
          </a:xfrm>
          <a:prstGeom prst="horizontalScroll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Biết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chúng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giải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quyết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khó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 panose="05000000000000000000" pitchFamily="2" charset="2"/>
              </a:rPr>
              <a:t>khăn</a:t>
            </a:r>
            <a:r>
              <a:rPr lang="en-US" sz="24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925BC6-79E1-4645-A7D6-6DE68A761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DC588-01A3-4CAC-A561-ABFEA118AF37}"/>
              </a:ext>
            </a:extLst>
          </p:cNvPr>
          <p:cNvSpPr txBox="1"/>
          <p:nvPr/>
        </p:nvSpPr>
        <p:spPr>
          <a:xfrm flipH="1">
            <a:off x="1364803" y="334632"/>
            <a:ext cx="940479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</a:rPr>
              <a:t>-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hãy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nhận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xét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về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của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2896449-8040-40F9-956D-A9B0DDD61E32}"/>
              </a:ext>
            </a:extLst>
          </p:cNvPr>
          <p:cNvSpPr txBox="1"/>
          <p:nvPr/>
        </p:nvSpPr>
        <p:spPr>
          <a:xfrm flipH="1">
            <a:off x="168812" y="413220"/>
            <a:ext cx="9404799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C0520B1-5D05-4724-8B52-FBCE8F2C8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5879" y="1508795"/>
            <a:ext cx="4648200" cy="315277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970A68-58C0-4DF9-AA34-905C9637F5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8695" y="1466480"/>
            <a:ext cx="5019675" cy="29432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576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5" grpId="0" animBg="1"/>
      <p:bldP spid="3" grpId="0"/>
      <p:bldP spid="3" grpId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294205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6" y="360365"/>
            <a:ext cx="9855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>
                <a:solidFill>
                  <a:srgbClr val="000000"/>
                </a:solidFill>
              </a:rPr>
              <a:t>Kể thêm những cách tìm kiếm sự hỗ trợ khi ở trường mà em biết?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496615" y="1741235"/>
            <a:ext cx="11103195" cy="424731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smtClean="0">
                <a:solidFill>
                  <a:srgbClr val="FF0000"/>
                </a:solidFill>
                <a:sym typeface="Wingdings" panose="05000000000000000000" pitchFamily="2" charset="2"/>
              </a:rPr>
              <a:t>- Kể những khó khăn của mình với bạn, thầy cô.</a:t>
            </a:r>
          </a:p>
          <a:p>
            <a:pPr>
              <a:lnSpc>
                <a:spcPct val="150000"/>
              </a:lnSpc>
            </a:pPr>
            <a:r>
              <a:rPr lang="en-US" sz="3600" smtClean="0">
                <a:solidFill>
                  <a:srgbClr val="FF0000"/>
                </a:solidFill>
                <a:sym typeface="Wingdings" panose="05000000000000000000" pitchFamily="2" charset="2"/>
              </a:rPr>
              <a:t>- Nếu gặp vấn đề khó khăn về sức khỏe có thể báo với thầy cô hoặc nhân viên y tế.</a:t>
            </a:r>
            <a:endParaRPr lang="en-US" sz="36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3600" smtClean="0">
                <a:solidFill>
                  <a:srgbClr val="FF0000"/>
                </a:solidFill>
                <a:sym typeface="Wingdings" panose="05000000000000000000" pitchFamily="2" charset="2"/>
              </a:rPr>
              <a:t>- Mạnh dạn trình bày khó khăn gặp phải với mọi người xung quanh…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625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9470" y="316523"/>
            <a:ext cx="11869615" cy="5125916"/>
          </a:xfrm>
          <a:prstGeom prst="cloudCallout">
            <a:avLst>
              <a:gd name="adj1" fmla="val -43520"/>
              <a:gd name="adj2" fmla="val 65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hỗ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bài, bị bắt nạt…</a:t>
            </a:r>
            <a:endParaRPr lang="en-US" sz="3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537988" y="1470524"/>
            <a:ext cx="11116024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rgbClr val="000000"/>
                </a:solidFill>
              </a:rPr>
              <a:t>Chia sẻ </a:t>
            </a:r>
            <a:r>
              <a:rPr lang="en-US" sz="2400" dirty="0" err="1">
                <a:solidFill>
                  <a:srgbClr val="000000"/>
                </a:solidFill>
              </a:rPr>
              <a:t>với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em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Nhắc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nhở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bè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gặp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khó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khăn</a:t>
            </a:r>
            <a:r>
              <a:rPr lang="en-US" sz="2400" dirty="0">
                <a:solidFill>
                  <a:srgbClr val="000000"/>
                </a:solidFill>
              </a:rPr>
              <a:t> ở </a:t>
            </a:r>
            <a:r>
              <a:rPr lang="en-US" sz="2400" dirty="0" err="1">
                <a:solidFill>
                  <a:srgbClr val="000000"/>
                </a:solidFill>
              </a:rPr>
              <a:t>trường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Làm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thẻ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thông</a:t>
            </a:r>
            <a:r>
              <a:rPr lang="en-US" sz="2400" dirty="0">
                <a:solidFill>
                  <a:srgbClr val="000000"/>
                </a:solidFill>
              </a:rPr>
              <a:t> tin </a:t>
            </a:r>
            <a:r>
              <a:rPr lang="en-US" sz="2400" dirty="0" err="1">
                <a:solidFill>
                  <a:srgbClr val="000000"/>
                </a:solidFill>
              </a:rPr>
              <a:t>cá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nhân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tên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người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thân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,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,…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647E1D-9CCE-400D-8F18-E3CA035A06F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l="4593"/>
          <a:stretch/>
        </p:blipFill>
        <p:spPr>
          <a:xfrm>
            <a:off x="304799" y="3106824"/>
            <a:ext cx="7953830" cy="35092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31EA86-8F97-4AB1-A369-D2667E954F4D}"/>
              </a:ext>
            </a:extLst>
          </p:cNvPr>
          <p:cNvGrpSpPr/>
          <p:nvPr/>
        </p:nvGrpSpPr>
        <p:grpSpPr>
          <a:xfrm>
            <a:off x="2886030" y="455829"/>
            <a:ext cx="5544308" cy="1069155"/>
            <a:chOff x="3391871" y="835210"/>
            <a:chExt cx="5544308" cy="106915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587C76-7A33-417F-83CB-FA8AD70C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91871" y="835210"/>
              <a:ext cx="1170334" cy="97527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28C363B-62E1-4D04-AA67-99695478A773}"/>
                </a:ext>
              </a:extLst>
            </p:cNvPr>
            <p:cNvSpPr txBox="1"/>
            <p:nvPr/>
          </p:nvSpPr>
          <p:spPr>
            <a:xfrm>
              <a:off x="4697518" y="981035"/>
              <a:ext cx="423866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54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133D60E-6580-45AB-A7E1-67BCC76FC547}"/>
              </a:ext>
            </a:extLst>
          </p:cNvPr>
          <p:cNvSpPr txBox="1"/>
          <p:nvPr/>
        </p:nvSpPr>
        <p:spPr>
          <a:xfrm flipH="1">
            <a:off x="710193" y="2032507"/>
            <a:ext cx="105597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 đã bao giờ bị ốm, đau bụng hoặc gặp khó khăn nào đó khi ở trường chưa?</a:t>
            </a:r>
            <a:endParaRPr lang="vi-VN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01200" y="6457950"/>
            <a:ext cx="1668780" cy="1485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972107" y="253943"/>
            <a:ext cx="595745" cy="584775"/>
          </a:xfrm>
          <a:prstGeom prst="ellipse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14697" y="3580708"/>
            <a:ext cx="4142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đã làm gì khi đó?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31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110" y="1812637"/>
            <a:ext cx="10794649" cy="3130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01200" y="6457950"/>
            <a:ext cx="1668780" cy="14859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45874" y="4467497"/>
            <a:ext cx="2168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Trang 55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388949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3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4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5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6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25" y="454892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616445" y="426055"/>
            <a:ext cx="545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smtClean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8941" y="1234742"/>
            <a:ext cx="1159459" cy="714672"/>
            <a:chOff x="2485459" y="1975436"/>
            <a:chExt cx="1772914" cy="1393004"/>
          </a:xfrm>
        </p:grpSpPr>
        <p:pic>
          <p:nvPicPr>
            <p:cNvPr id="14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16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14B26D2C-1BC9-4238-BC4C-795267AEDD6F}"/>
              </a:ext>
            </a:extLst>
          </p:cNvPr>
          <p:cNvSpPr txBox="1"/>
          <p:nvPr/>
        </p:nvSpPr>
        <p:spPr>
          <a:xfrm>
            <a:off x="2188772" y="1439590"/>
            <a:ext cx="9513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huống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928FB-968A-4666-9173-178A617D7C9E}"/>
              </a:ext>
            </a:extLst>
          </p:cNvPr>
          <p:cNvSpPr txBox="1"/>
          <p:nvPr/>
        </p:nvSpPr>
        <p:spPr>
          <a:xfrm>
            <a:off x="3616445" y="3020328"/>
            <a:ext cx="89050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hỗ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trợ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1120810" y="4077587"/>
            <a:ext cx="10883427" cy="1158955"/>
            <a:chOff x="774356" y="888444"/>
            <a:chExt cx="10187293" cy="1158955"/>
          </a:xfrm>
        </p:grpSpPr>
        <p:grpSp>
          <p:nvGrpSpPr>
            <p:cNvPr id="24" name="Group 23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26" name="图片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8" name="图片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kiếm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hỗ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ở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trường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kĩ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bảo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vệ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457241" y="2934586"/>
            <a:ext cx="1159459" cy="714672"/>
            <a:chOff x="2485459" y="1975436"/>
            <a:chExt cx="1772914" cy="1393004"/>
          </a:xfrm>
        </p:grpSpPr>
        <p:pic>
          <p:nvPicPr>
            <p:cNvPr id="34" name="图片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35" name="图片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594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bldLvl="0" animBg="1"/>
      <p:bldP spid="3" grpId="0" bldLvl="0" animBg="1"/>
      <p:bldP spid="3" grpId="1" bldLvl="0" animBg="1"/>
      <p:bldP spid="4" grpId="0" bldLvl="0" animBg="1"/>
      <p:bldP spid="4" grpId="1" bldLvl="0" animBg="1"/>
      <p:bldP spid="5" grpId="0" bldLvl="0" animBg="1"/>
      <p:bldP spid="5" grpId="1" bldLvl="0" animBg="1"/>
      <p:bldP spid="6" grpId="0" bldLvl="0" animBg="1"/>
      <p:bldP spid="6" grpId="1" bldLvl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-23127" y="-79386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042850" y="79149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3666493" y="79149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93" y="2077936"/>
            <a:ext cx="3657859" cy="20394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49543" y="4830015"/>
            <a:ext cx="111573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 vẽ tình huống gì?</a:t>
            </a:r>
          </a:p>
          <a:p>
            <a:pPr marL="514350" indent="-514350" algn="just">
              <a:buAutoNum type="arabicPeriod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huống trên 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548" y="2046223"/>
            <a:ext cx="3411306" cy="2102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2046" y="1995646"/>
            <a:ext cx="3510469" cy="21217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678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5BE0C7-3CEC-4518-B8E9-AEA0C0BB3519}"/>
              </a:ext>
            </a:extLst>
          </p:cNvPr>
          <p:cNvGrpSpPr/>
          <p:nvPr/>
        </p:nvGrpSpPr>
        <p:grpSpPr>
          <a:xfrm>
            <a:off x="-23127" y="-79386"/>
            <a:ext cx="2816950" cy="1489289"/>
            <a:chOff x="569798" y="1124402"/>
            <a:chExt cx="2816950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7E49621-CDA3-4C97-8D7B-9EFC6F3A9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6CB1FD2-ECF9-4322-BBBC-01D6D8BE5AC2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831BC949-3304-4C44-B24B-9EF0B658FB5C}"/>
              </a:ext>
            </a:extLst>
          </p:cNvPr>
          <p:cNvSpPr/>
          <p:nvPr/>
        </p:nvSpPr>
        <p:spPr>
          <a:xfrm>
            <a:off x="3042850" y="791494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1BBC-E560-4D30-A920-96F5104F2A6A}"/>
              </a:ext>
            </a:extLst>
          </p:cNvPr>
          <p:cNvSpPr txBox="1"/>
          <p:nvPr/>
        </p:nvSpPr>
        <p:spPr>
          <a:xfrm>
            <a:off x="3666493" y="791494"/>
            <a:ext cx="6297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Quan </a:t>
            </a:r>
            <a:r>
              <a:rPr lang="en-US" sz="2800" b="1" dirty="0" err="1">
                <a:solidFill>
                  <a:srgbClr val="00B050"/>
                </a:solidFill>
              </a:rPr>
              <a:t>sát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tranh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và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trả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lời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câu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hỏi</a:t>
            </a:r>
            <a:r>
              <a:rPr lang="en-US" sz="2800" b="1" dirty="0">
                <a:solidFill>
                  <a:srgbClr val="00B050"/>
                </a:solidFill>
              </a:rPr>
              <a:t>:</a:t>
            </a:r>
            <a:endParaRPr lang="vi-VN" sz="2800" b="1" dirty="0">
              <a:solidFill>
                <a:srgbClr val="00B050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481904F-E9BC-4112-8E89-121CCD6C89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093" y="2077936"/>
            <a:ext cx="3657859" cy="2039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ECCECD-9223-4E79-B337-7A7E97F6EB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01548" y="2046223"/>
            <a:ext cx="3411306" cy="21028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93236B-0D71-46E5-8AA6-607C55189FC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12046" y="1995646"/>
            <a:ext cx="3510469" cy="21217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485CDD-4490-4E3A-AFA8-B1EA2187D0AE}"/>
              </a:ext>
            </a:extLst>
          </p:cNvPr>
          <p:cNvSpPr txBox="1"/>
          <p:nvPr/>
        </p:nvSpPr>
        <p:spPr>
          <a:xfrm>
            <a:off x="591652" y="4385293"/>
            <a:ext cx="360989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>
                <a:solidFill>
                  <a:schemeClr val="bg2"/>
                </a:solidFill>
              </a:rPr>
              <a:t>Nam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các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trong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trường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trêu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chọc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bắt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nạt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4ECA78-7BC4-40D0-958E-87242A57F63E}"/>
              </a:ext>
            </a:extLst>
          </p:cNvPr>
          <p:cNvSpPr txBox="1"/>
          <p:nvPr/>
        </p:nvSpPr>
        <p:spPr>
          <a:xfrm>
            <a:off x="4201548" y="4385292"/>
            <a:ext cx="341130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trầy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đầu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gối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và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bị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chảy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máu</a:t>
            </a:r>
            <a:r>
              <a:rPr lang="en-US" sz="2300" i="1" dirty="0" smtClean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400A7-B316-42C5-978F-A768A55E3D9F}"/>
              </a:ext>
            </a:extLst>
          </p:cNvPr>
          <p:cNvSpPr txBox="1"/>
          <p:nvPr/>
        </p:nvSpPr>
        <p:spPr>
          <a:xfrm>
            <a:off x="7612854" y="4385291"/>
            <a:ext cx="3908586" cy="80021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Bạn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nữ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quên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hộp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bút</a:t>
            </a:r>
            <a:r>
              <a:rPr lang="en-US" sz="2300" i="1" dirty="0">
                <a:solidFill>
                  <a:schemeClr val="bg2"/>
                </a:solidFill>
              </a:rPr>
              <a:t> ở </a:t>
            </a:r>
            <a:r>
              <a:rPr lang="en-US" sz="2300" i="1" dirty="0" err="1" smtClean="0">
                <a:solidFill>
                  <a:schemeClr val="bg2"/>
                </a:solidFill>
              </a:rPr>
              <a:t>nhà</a:t>
            </a:r>
            <a:r>
              <a:rPr lang="en-US" sz="2300" i="1" dirty="0" smtClean="0">
                <a:solidFill>
                  <a:schemeClr val="bg2"/>
                </a:solidFill>
              </a:rPr>
              <a:t>, </a:t>
            </a:r>
            <a:r>
              <a:rPr lang="en-US" sz="2300" i="1" dirty="0" err="1" smtClean="0">
                <a:solidFill>
                  <a:schemeClr val="bg2"/>
                </a:solidFill>
              </a:rPr>
              <a:t>không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có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bút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để</a:t>
            </a:r>
            <a:r>
              <a:rPr lang="en-US" sz="2300" i="1" dirty="0" smtClean="0">
                <a:solidFill>
                  <a:schemeClr val="bg2"/>
                </a:solidFill>
              </a:rPr>
              <a:t> </a:t>
            </a:r>
            <a:r>
              <a:rPr lang="en-US" sz="2300" i="1" dirty="0" err="1" smtClean="0">
                <a:solidFill>
                  <a:schemeClr val="bg2"/>
                </a:solidFill>
              </a:rPr>
              <a:t>viết</a:t>
            </a:r>
            <a:r>
              <a:rPr lang="en-US" sz="2300" i="1" dirty="0" smtClean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0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82712" y="334632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C91D9DA-9576-41D1-99DD-64A18033149B}"/>
              </a:ext>
            </a:extLst>
          </p:cNvPr>
          <p:cNvSpPr txBox="1"/>
          <p:nvPr/>
        </p:nvSpPr>
        <p:spPr>
          <a:xfrm flipH="1">
            <a:off x="1364802" y="590903"/>
            <a:ext cx="9869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0000"/>
                </a:solidFill>
              </a:rPr>
              <a:t>Vì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sao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bạn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trong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huống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trên</a:t>
            </a:r>
            <a:r>
              <a:rPr lang="en-US" sz="2400" dirty="0">
                <a:solidFill>
                  <a:srgbClr val="000000"/>
                </a:solidFill>
              </a:rPr>
              <a:t>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35853F79-1A87-4DAD-9E8A-911FBAC0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496615" y="4726880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64802" y="4876171"/>
            <a:ext cx="9855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mtClean="0">
                <a:solidFill>
                  <a:srgbClr val="000000"/>
                </a:solidFill>
              </a:rPr>
              <a:t>Kể thêm những tình huống cần tìm kiếm sự hỗ trợ khi ở trường?</a:t>
            </a:r>
            <a:endParaRPr lang="vi-VN" sz="2400" dirty="0">
              <a:solidFill>
                <a:srgbClr val="000000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4D10E5-29B2-4DC1-935B-C1B4D6268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6614" y="1431030"/>
            <a:ext cx="3744082" cy="20875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9511929-F7CE-4579-BB9C-B6FC307ADB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3812" y="1370871"/>
            <a:ext cx="3487494" cy="21498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3296AC6-280B-43AA-A038-C75E7C57E9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9580" y="1370871"/>
            <a:ext cx="3553392" cy="21476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CDD92E-71D5-4F05-B5BB-7CEF605438B0}"/>
              </a:ext>
            </a:extLst>
          </p:cNvPr>
          <p:cNvSpPr txBox="1"/>
          <p:nvPr/>
        </p:nvSpPr>
        <p:spPr>
          <a:xfrm>
            <a:off x="544402" y="3621427"/>
            <a:ext cx="11103195" cy="108856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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kiếm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kịp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thời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sẽ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giúp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em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bảo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vệ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bản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thân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không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ảnh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hưởng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tới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việc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học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tập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của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2300" dirty="0" err="1">
                <a:solidFill>
                  <a:srgbClr val="FF0000"/>
                </a:solidFill>
                <a:sym typeface="Wingdings" panose="05000000000000000000" pitchFamily="2" charset="2"/>
              </a:rPr>
              <a:t>mình</a:t>
            </a:r>
            <a:r>
              <a:rPr lang="en-US" sz="23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2300" dirty="0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44402" y="5426970"/>
            <a:ext cx="11103195" cy="115416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300" smtClean="0">
                <a:solidFill>
                  <a:srgbClr val="FF0000"/>
                </a:solidFill>
                <a:sym typeface="Wingdings" panose="05000000000000000000" pitchFamily="2" charset="2"/>
              </a:rPr>
              <a:t> bị ốm: đau bụng, đau đầu, buồn nôn; bị mất đồ, bị quên sách vở, đồ dùng học tập; bị ngã; bị các bạn trêu chọc, giấu đồ;  không hiểu bài…..</a:t>
            </a:r>
            <a:endParaRPr lang="vi-VN" sz="23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30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:a16="http://schemas.microsoft.com/office/drawing/2014/main" id="{C61CA463-DF0E-4631-B379-AEA9EED2D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78" t="9847" r="5150" b="16402"/>
          <a:stretch/>
        </p:blipFill>
        <p:spPr bwMode="auto">
          <a:xfrm>
            <a:off x="665592" y="1192761"/>
            <a:ext cx="882091" cy="760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3A5CF01-02CA-402B-B158-0D3FCC3A1ED0}"/>
              </a:ext>
            </a:extLst>
          </p:cNvPr>
          <p:cNvSpPr txBox="1"/>
          <p:nvPr/>
        </p:nvSpPr>
        <p:spPr>
          <a:xfrm flipH="1">
            <a:off x="1378706" y="1192761"/>
            <a:ext cx="9855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000000"/>
                </a:solidFill>
              </a:rPr>
              <a:t>Khi ở </a:t>
            </a:r>
            <a:r>
              <a:rPr lang="en-US" sz="3600" dirty="0" err="1">
                <a:solidFill>
                  <a:srgbClr val="000000"/>
                </a:solidFill>
              </a:rPr>
              <a:t>trường</a:t>
            </a:r>
            <a:r>
              <a:rPr lang="en-US" sz="3600" dirty="0">
                <a:solidFill>
                  <a:srgbClr val="000000"/>
                </a:solidFill>
              </a:rPr>
              <a:t>, </a:t>
            </a:r>
            <a:r>
              <a:rPr lang="en-US" sz="3600" dirty="0" err="1">
                <a:solidFill>
                  <a:srgbClr val="000000"/>
                </a:solidFill>
              </a:rPr>
              <a:t>em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cần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tìm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kiếm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sự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hỗ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trợ</a:t>
            </a:r>
            <a:r>
              <a:rPr lang="en-US" sz="3600" dirty="0">
                <a:solidFill>
                  <a:srgbClr val="000000"/>
                </a:solidFill>
              </a:rPr>
              <a:t> </a:t>
            </a:r>
            <a:r>
              <a:rPr lang="en-US" sz="3600" dirty="0" err="1">
                <a:solidFill>
                  <a:srgbClr val="000000"/>
                </a:solidFill>
              </a:rPr>
              <a:t>từ</a:t>
            </a:r>
            <a:r>
              <a:rPr lang="en-US" sz="3600" dirty="0">
                <a:solidFill>
                  <a:srgbClr val="000000"/>
                </a:solidFill>
              </a:rPr>
              <a:t> ai?</a:t>
            </a:r>
            <a:endParaRPr lang="vi-VN" sz="3600" dirty="0">
              <a:solidFill>
                <a:srgbClr val="0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E48FD4-0A55-4166-A3AB-E72CBB23B0E4}"/>
              </a:ext>
            </a:extLst>
          </p:cNvPr>
          <p:cNvSpPr txBox="1"/>
          <p:nvPr/>
        </p:nvSpPr>
        <p:spPr>
          <a:xfrm>
            <a:off x="538982" y="2472755"/>
            <a:ext cx="11103195" cy="175432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 Khi ở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trường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hãy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tìm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sự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hỗ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trợ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từ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thầy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cô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, </a:t>
            </a:r>
            <a:r>
              <a:rPr lang="en-US" sz="3600" err="1">
                <a:solidFill>
                  <a:srgbClr val="FF0000"/>
                </a:solidFill>
                <a:sym typeface="Wingdings" panose="05000000000000000000" pitchFamily="2" charset="2"/>
              </a:rPr>
              <a:t>bạn</a:t>
            </a:r>
            <a:r>
              <a:rPr lang="en-US" sz="360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smtClean="0">
                <a:solidFill>
                  <a:srgbClr val="FF0000"/>
                </a:solidFill>
                <a:sym typeface="Wingdings" panose="05000000000000000000" pitchFamily="2" charset="2"/>
              </a:rPr>
              <a:t>bè, bác bảo vệ, anh chị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và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những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người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xung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rgbClr val="FF0000"/>
                </a:solidFill>
                <a:sym typeface="Wingdings" panose="05000000000000000000" pitchFamily="2" charset="2"/>
              </a:rPr>
              <a:t>quanh</a:t>
            </a:r>
            <a:r>
              <a:rPr lang="en-US" sz="3600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49470" y="79131"/>
            <a:ext cx="11869615" cy="5125916"/>
          </a:xfrm>
          <a:prstGeom prst="cloudCallout">
            <a:avLst>
              <a:gd name="adj1" fmla="val -47150"/>
              <a:gd name="adj2" fmla="val 4500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  <a:endParaRPr lang="en-US" sz="4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nạt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dùng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3803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12.Timkiemsuhotrokhiotruong[20210613130551558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800</TotalTime>
  <Words>727</Words>
  <Application>Microsoft Office PowerPoint</Application>
  <PresentationFormat>Widescreen</PresentationFormat>
  <Paragraphs>51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Times New Roman</vt:lpstr>
      <vt:lpstr>UTM Cookies</vt:lpstr>
      <vt:lpstr>Wingdings</vt:lpstr>
      <vt:lpstr>思源黑体 CN Bold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92</cp:revision>
  <dcterms:created xsi:type="dcterms:W3CDTF">2021-06-11T02:39:36Z</dcterms:created>
  <dcterms:modified xsi:type="dcterms:W3CDTF">2022-03-10T13:21:43Z</dcterms:modified>
</cp:coreProperties>
</file>