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6"/>
  </p:notesMasterIdLst>
  <p:sldIdLst>
    <p:sldId id="313" r:id="rId2"/>
    <p:sldId id="515" r:id="rId3"/>
    <p:sldId id="509" r:id="rId4"/>
    <p:sldId id="510" r:id="rId5"/>
    <p:sldId id="317" r:id="rId6"/>
    <p:sldId id="513" r:id="rId7"/>
    <p:sldId id="514" r:id="rId8"/>
    <p:sldId id="506" r:id="rId9"/>
    <p:sldId id="516" r:id="rId10"/>
    <p:sldId id="507" r:id="rId11"/>
    <p:sldId id="517" r:id="rId12"/>
    <p:sldId id="518" r:id="rId13"/>
    <p:sldId id="327" r:id="rId14"/>
    <p:sldId id="512" r:id="rId15"/>
  </p:sldIdLst>
  <p:sldSz cx="12161838" cy="6858000"/>
  <p:notesSz cx="6858000" cy="9144000"/>
  <p:embeddedFontLst>
    <p:embeddedFont>
      <p:font typeface="Bebas Neue" panose="020B0604020202020204" charset="0"/>
      <p:regular r:id="rId17"/>
    </p:embeddedFont>
    <p:embeddedFont>
      <p:font typeface="Quicksand" panose="020B0604020202020204" charset="0"/>
      <p:regular r:id="rId18"/>
      <p:bold r:id="rId19"/>
    </p:embeddedFont>
    <p:embeddedFont>
      <p:font typeface="Arrus-Black" panose="02020500000000000000" charset="0"/>
      <p:regular r:id="rId20"/>
    </p:embeddedFont>
    <p:embeddedFont>
      <p:font typeface="Titan One" panose="020B0604020202020204" charset="0"/>
      <p:regular r:id="rId21"/>
    </p:embeddedFont>
    <p:embeddedFont>
      <p:font typeface="Fira Sans Extra Condensed Medium" panose="020B0604020202020204" charset="0"/>
      <p:regular r:id="rId22"/>
      <p:bold r:id="rId23"/>
      <p:italic r:id="rId24"/>
      <p:boldItalic r:id="rId25"/>
    </p:embeddedFont>
    <p:embeddedFont>
      <p:font typeface="Dosis" panose="02010703020202060003" pitchFamily="2" charset="0"/>
      <p:regular r:id="rId26"/>
      <p:bold r:id="rId27"/>
    </p:embeddedFont>
    <p:embeddedFont>
      <p:font typeface="HP001 4 hàng" panose="020B0603050302020204" pitchFamily="34" charset="0"/>
      <p:regular r:id="rId28"/>
      <p:bold r:id="rId29"/>
    </p:embeddedFont>
    <p:embeddedFont>
      <p:font typeface="HP001 4H" panose="020B0603050302020204" pitchFamily="34" charset="0"/>
      <p:regular r:id="rId30"/>
      <p:bold r:id="rId31"/>
    </p:embeddedFont>
    <p:embeddedFont>
      <p:font typeface="iCiel Cadena" panose="020B0604020202020204" charset="0"/>
      <p:bold r:id="rId32"/>
    </p:embeddedFont>
    <p:embeddedFont>
      <p:font typeface="Source Sans Pro" panose="020B0503030403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Arial-Rounded" panose="020B0500000000000000" charset="0"/>
      <p:regular r:id="rId41"/>
    </p:embeddedFont>
    <p:embeddedFont>
      <p:font typeface="Arial Rounded MT Bold"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2"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88766" autoAdjust="0"/>
  </p:normalViewPr>
  <p:slideViewPr>
    <p:cSldViewPr>
      <p:cViewPr varScale="1">
        <p:scale>
          <a:sx n="65" d="100"/>
          <a:sy n="65" d="100"/>
        </p:scale>
        <p:origin x="918" y="72"/>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heme" Target="theme/theme1.xml"/><Relationship Id="rId20" Type="http://schemas.openxmlformats.org/officeDocument/2006/relationships/font" Target="fonts/font4.fntdata"/><Relationship Id="rId41" Type="http://schemas.openxmlformats.org/officeDocument/2006/relationships/font" Target="fonts/font25.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8T12:14:26.564" idx="2">
    <p:pos x="10" y="10"/>
    <p:text>dddd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3458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7039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4719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7990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345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6126" y="6356351"/>
            <a:ext cx="2736414" cy="365125"/>
          </a:xfrm>
          <a:prstGeom prst="rect">
            <a:avLst/>
          </a:prstGeom>
        </p:spPr>
        <p:txBody>
          <a:bodyPr/>
          <a:lstStyle/>
          <a:p>
            <a:fld id="{80E956C0-84CB-4FAB-BED0-64DE07A026AD}" type="datetimeFigureOut">
              <a:rPr lang="en-US" smtClean="0"/>
              <a:t>2/19/2022</a:t>
            </a:fld>
            <a:endParaRPr lang="en-US"/>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28609" y="6356351"/>
            <a:ext cx="410462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589298" y="6356351"/>
            <a:ext cx="2736414"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9" r:id="rId3"/>
    <p:sldLayoutId id="2147483683" r:id="rId4"/>
    <p:sldLayoutId id="2147483687" r:id="rId5"/>
    <p:sldLayoutId id="2147483688" r:id="rId6"/>
    <p:sldLayoutId id="2147483689" r:id="rId7"/>
    <p:sldLayoutId id="214748369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47D16BF3-4C13-42C5-97CF-AE39D496F0BC}"/>
              </a:ext>
            </a:extLst>
          </p:cNvPr>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p>
        </p:txBody>
      </p:sp>
      <p:pic>
        <p:nvPicPr>
          <p:cNvPr id="11" name="Picture 5">
            <a:extLst>
              <a:ext uri="{FF2B5EF4-FFF2-40B4-BE49-F238E27FC236}">
                <a16:creationId xmlns:a16="http://schemas.microsoft.com/office/drawing/2014/main"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7EDC7-64BB-45B4-8B74-A5CD7661525A}"/>
              </a:ext>
            </a:extLst>
          </p:cNvPr>
          <p:cNvSpPr/>
          <p:nvPr/>
        </p:nvSpPr>
        <p:spPr>
          <a:xfrm>
            <a:off x="746919" y="609600"/>
            <a:ext cx="10210006" cy="5262884"/>
          </a:xfrm>
          <a:prstGeom prst="rect">
            <a:avLst/>
          </a:prstGeom>
        </p:spPr>
        <p:txBody>
          <a:bodyPr wrap="square" lIns="91348" tIns="45673" rIns="91348" bIns="45673">
            <a:spAutoFit/>
          </a:bodyPr>
          <a:lstStyle/>
          <a:p>
            <a:pPr algn="just">
              <a:lnSpc>
                <a:spcPct val="150000"/>
              </a:lnSpc>
            </a:pPr>
            <a:r>
              <a:rPr lang="en-US" sz="2800" b="1" dirty="0">
                <a:solidFill>
                  <a:srgbClr val="FFFFFF"/>
                </a:solidFill>
                <a:latin typeface="HP001 4 hàng" panose="020B0603050302020204" pitchFamily="34" charset="0"/>
              </a:rPr>
              <a:t>2. 					</a:t>
            </a:r>
            <a:r>
              <a:rPr lang="en-US" sz="2800" b="1" dirty="0" err="1">
                <a:solidFill>
                  <a:srgbClr val="FF0000"/>
                </a:solidFill>
                <a:latin typeface="HP001 4 hàng" panose="020B0603050302020204" pitchFamily="34" charset="0"/>
              </a:rPr>
              <a:t>Bài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làm</a:t>
            </a:r>
            <a:endParaRPr lang="en-US" sz="2800" b="1" dirty="0">
              <a:solidFill>
                <a:srgbClr val="FF0000"/>
              </a:solidFill>
              <a:latin typeface="HP001 4 hàng" panose="020B0603050302020204" pitchFamily="34" charset="0"/>
            </a:endParaRPr>
          </a:p>
          <a:p>
            <a:pPr algn="just">
              <a:lnSpc>
                <a:spcPct val="150000"/>
              </a:lnSpc>
            </a:pP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Hằng Ǉuần, các ηĪ Ǉừ κΗİn κưŊg ΑĞn ιát κực ιẩm hỗ Ǉrợ wgưƟ dân ở xĪ của em đang cáε li ιŜg εūg Coν΅d-19.  Các cô εú, aζ εị ǇrΪg đ</a:t>
            </a:r>
            <a:r>
              <a:rPr lang="en-US" sz="2800" b="1" dirty="0" err="1">
                <a:solidFill>
                  <a:srgbClr val="FF0000"/>
                </a:solidFill>
                <a:latin typeface="HP001 4H" panose="020B0603050302020204" pitchFamily="34" charset="0"/>
                <a:ea typeface="Arial-Rounded" panose="020B0500000000000000" pitchFamily="34" charset="0"/>
                <a:cs typeface="Arial-Rounded" panose="020B0500000000000000" pitchFamily="34" charset="0"/>
              </a:rPr>
              <a:t>ʄ</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a:t>
            </a:r>
            <a:r>
              <a:rPr lang="vi-VN"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εia sẵn các Ǉúi đựng ǟau, củ, Ǖίả</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vi-VN"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ǟē ΑĞn ιát εo Ǉừng ηà. Họ ǟất cẩn κận Α;o δẩu Ǉrang và jang Ό;o Ǖίần áo bảo hộ. Em κầm λμĞt Ω ηững cΪ wgưƟ đã sẵn sàng đĒ dΗİn vƞ wguy hΗϜm Α˘ εăm lo εo cuℓ sūg của wgưƟ dân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endParaRPr lang="en-US" sz="28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4200813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6366" y="1371600"/>
            <a:ext cx="10990694" cy="3785652"/>
          </a:xfrm>
          <a:prstGeom prst="rect">
            <a:avLst/>
          </a:prstGeom>
        </p:spPr>
        <p:txBody>
          <a:bodyPr wrap="square">
            <a:spAutoFit/>
          </a:bodyPr>
          <a:lstStyle/>
          <a:p>
            <a:pPr algn="just"/>
            <a:r>
              <a:rPr lang="en-US" sz="4000" smtClean="0">
                <a:latin typeface="+mj-lt"/>
              </a:rPr>
              <a:t>	</a:t>
            </a:r>
            <a:r>
              <a:rPr lang="vi-VN" sz="4000" smtClean="0">
                <a:latin typeface="+mj-lt"/>
              </a:rPr>
              <a:t>Những </a:t>
            </a:r>
            <a:r>
              <a:rPr lang="vi-VN" sz="4000">
                <a:latin typeface="+mj-lt"/>
              </a:rPr>
              <a:t>ngày gần Tết, mọi người trong gia đình rất bận rộn. Bố dọn dẹp nhà cửa. Còn mẹ đi chợ mua sắm đồ Tết. Em đã giúp đỡ bố mẹ một số việc nhỏ như lau nhà, rửa bát, tưới cây… còn được xem ông và bố gói bánh chưng. Tết năm nay thật vui vẻ, ấm áp.</a:t>
            </a:r>
            <a:endParaRPr lang="en-US" sz="4000">
              <a:latin typeface="+mj-lt"/>
            </a:endParaRPr>
          </a:p>
        </p:txBody>
      </p:sp>
    </p:spTree>
    <p:extLst>
      <p:ext uri="{BB962C8B-B14F-4D97-AF65-F5344CB8AC3E}">
        <p14:creationId xmlns:p14="http://schemas.microsoft.com/office/powerpoint/2010/main" val="2027289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8713" y="1659285"/>
            <a:ext cx="9906000" cy="3539430"/>
          </a:xfrm>
          <a:prstGeom prst="rect">
            <a:avLst/>
          </a:prstGeom>
        </p:spPr>
        <p:txBody>
          <a:bodyPr wrap="square">
            <a:spAutoFit/>
          </a:bodyPr>
          <a:lstStyle/>
          <a:p>
            <a:pPr algn="just"/>
            <a:r>
              <a:rPr lang="en-US" sz="3200" smtClean="0">
                <a:solidFill>
                  <a:srgbClr val="FF0000"/>
                </a:solidFill>
                <a:latin typeface="+mj-lt"/>
              </a:rPr>
              <a:t>	</a:t>
            </a:r>
            <a:r>
              <a:rPr lang="vi-VN" sz="3200" smtClean="0">
                <a:solidFill>
                  <a:srgbClr val="FF0000"/>
                </a:solidFill>
                <a:latin typeface="+mj-lt"/>
              </a:rPr>
              <a:t>Trên </a:t>
            </a:r>
            <a:r>
              <a:rPr lang="vi-VN" sz="3200">
                <a:solidFill>
                  <a:srgbClr val="FF0000"/>
                </a:solidFill>
                <a:latin typeface="+mj-lt"/>
              </a:rPr>
              <a:t>đường tới sân bóng, em nhìn thấy một bà cụ đang sách một túi đồ trông có vẻ rất nặng. Bỗng nhiên, một đám thanh niên đi qua va vào bà cụ. Túi đồ bị rơi xuống đường. </a:t>
            </a:r>
            <a:r>
              <a:rPr lang="vi-VN" sz="3200">
                <a:solidFill>
                  <a:srgbClr val="FF0000"/>
                </a:solidFill>
                <a:latin typeface="+mj-lt"/>
              </a:rPr>
              <a:t>Nhưng </a:t>
            </a:r>
            <a:r>
              <a:rPr lang="en-US" sz="3200" smtClean="0">
                <a:solidFill>
                  <a:srgbClr val="FF0000"/>
                </a:solidFill>
                <a:latin typeface="Times New Roman" panose="02020603050405020304" pitchFamily="18" charset="0"/>
                <a:cs typeface="Times New Roman" panose="02020603050405020304" pitchFamily="18" charset="0"/>
              </a:rPr>
              <a:t>các anh ấy </a:t>
            </a:r>
            <a:r>
              <a:rPr lang="vi-VN" sz="3200" smtClean="0">
                <a:solidFill>
                  <a:srgbClr val="FF0000"/>
                </a:solidFill>
                <a:latin typeface="+mj-lt"/>
              </a:rPr>
              <a:t>không </a:t>
            </a:r>
            <a:r>
              <a:rPr lang="vi-VN" sz="3200">
                <a:solidFill>
                  <a:srgbClr val="FF0000"/>
                </a:solidFill>
                <a:latin typeface="+mj-lt"/>
              </a:rPr>
              <a:t>quay lại nhặt đồ giúp bà. Thấy vậy, em liền chạy tới giúp bà xách </a:t>
            </a:r>
            <a:r>
              <a:rPr lang="vi-VN" sz="3200">
                <a:solidFill>
                  <a:srgbClr val="FF0000"/>
                </a:solidFill>
                <a:latin typeface="+mj-lt"/>
              </a:rPr>
              <a:t>túi </a:t>
            </a:r>
            <a:r>
              <a:rPr lang="vi-VN" sz="3200" smtClean="0">
                <a:solidFill>
                  <a:srgbClr val="FF0000"/>
                </a:solidFill>
                <a:latin typeface="+mj-lt"/>
              </a:rPr>
              <a:t>đồ</a:t>
            </a:r>
            <a:r>
              <a:rPr lang="en-US" sz="3200" smtClean="0">
                <a:solidFill>
                  <a:srgbClr val="FF0000"/>
                </a:solidFill>
                <a:latin typeface="+mj-lt"/>
              </a:rPr>
              <a:t> lên</a:t>
            </a:r>
            <a:r>
              <a:rPr lang="vi-VN" sz="3200" smtClean="0">
                <a:solidFill>
                  <a:srgbClr val="FF0000"/>
                </a:solidFill>
                <a:latin typeface="+mj-lt"/>
              </a:rPr>
              <a:t>. </a:t>
            </a:r>
            <a:r>
              <a:rPr lang="vi-VN" sz="3200">
                <a:solidFill>
                  <a:srgbClr val="FF0000"/>
                </a:solidFill>
                <a:latin typeface="+mj-lt"/>
              </a:rPr>
              <a:t>Xong xuôi, bà cụ nhìn em mỉm cười rồi cảm ơn. Em cảm thấy rất vui vì làm được một việc tốt.</a:t>
            </a:r>
            <a:endParaRPr lang="en-US" sz="3200">
              <a:solidFill>
                <a:srgbClr val="FF0000"/>
              </a:solidFill>
              <a:latin typeface="+mj-lt"/>
            </a:endParaRPr>
          </a:p>
        </p:txBody>
      </p:sp>
    </p:spTree>
    <p:extLst>
      <p:ext uri="{BB962C8B-B14F-4D97-AF65-F5344CB8AC3E}">
        <p14:creationId xmlns:p14="http://schemas.microsoft.com/office/powerpoint/2010/main" val="1844595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00153" cy="6921391"/>
          </a:xfrm>
          <a:prstGeom prst="rect">
            <a:avLst/>
          </a:prstGeom>
        </p:spPr>
      </p:pic>
      <p:pic>
        <p:nvPicPr>
          <p:cNvPr id="15" name="图片 1">
            <a:extLst>
              <a:ext uri="{FF2B5EF4-FFF2-40B4-BE49-F238E27FC236}">
                <a16:creationId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 y="2550840"/>
            <a:ext cx="12198232" cy="4307160"/>
          </a:xfrm>
          <a:prstGeom prst="rect">
            <a:avLst/>
          </a:prstGeom>
        </p:spPr>
      </p:pic>
      <p:pic>
        <p:nvPicPr>
          <p:cNvPr id="16" name="图片 2">
            <a:extLst>
              <a:ext uri="{FF2B5EF4-FFF2-40B4-BE49-F238E27FC236}">
                <a16:creationId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7" y="828598"/>
            <a:ext cx="16306925" cy="2209405"/>
          </a:xfrm>
          <a:prstGeom prst="rect">
            <a:avLst/>
          </a:prstGeom>
        </p:spPr>
      </p:pic>
      <p:pic>
        <p:nvPicPr>
          <p:cNvPr id="17" name="图片 3">
            <a:extLst>
              <a:ext uri="{FF2B5EF4-FFF2-40B4-BE49-F238E27FC236}">
                <a16:creationId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896" y="206149"/>
            <a:ext cx="1637536" cy="2275481"/>
          </a:xfrm>
          <a:prstGeom prst="rect">
            <a:avLst/>
          </a:prstGeom>
        </p:spPr>
      </p:pic>
      <p:pic>
        <p:nvPicPr>
          <p:cNvPr id="18" name="图片 8">
            <a:extLst>
              <a:ext uri="{FF2B5EF4-FFF2-40B4-BE49-F238E27FC236}">
                <a16:creationId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663" y="4870830"/>
            <a:ext cx="5457895" cy="1781023"/>
          </a:xfrm>
          <a:prstGeom prst="rect">
            <a:avLst/>
          </a:prstGeom>
        </p:spPr>
      </p:pic>
      <p:sp>
        <p:nvSpPr>
          <p:cNvPr id="9" name="文本框 22">
            <a:extLst>
              <a:ext uri="{FF2B5EF4-FFF2-40B4-BE49-F238E27FC236}">
                <a16:creationId xmlns:a16="http://schemas.microsoft.com/office/drawing/2014/main" id="{AB5745BD-0E13-4A2C-B56B-81F76B9E9B79}"/>
              </a:ext>
            </a:extLst>
          </p:cNvPr>
          <p:cNvSpPr txBox="1"/>
          <p:nvPr/>
        </p:nvSpPr>
        <p:spPr>
          <a:xfrm>
            <a:off x="1124663" y="2646601"/>
            <a:ext cx="7544706"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B4E5841-930C-4657-BEAC-6DB921F4B3B3}"/>
              </a:ext>
            </a:extLst>
          </p:cNvPr>
          <p:cNvSpPr txBox="1">
            <a:spLocks noChangeArrowheads="1"/>
          </p:cNvSpPr>
          <p:nvPr/>
        </p:nvSpPr>
        <p:spPr bwMode="auto">
          <a:xfrm>
            <a:off x="1754157" y="1038391"/>
            <a:ext cx="9740681"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3192" b="1" i="1" dirty="0">
              <a:solidFill>
                <a:srgbClr val="FFFFFF"/>
              </a:solidFill>
              <a:latin typeface="HP001 4 hàng" pitchFamily="34" charset="0"/>
            </a:endParaRP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defRPr/>
            </a:pPr>
            <a:r>
              <a:rPr lang="en-US" altLang="en-US" sz="3192" b="1" dirty="0">
                <a:solidFill>
                  <a:srgbClr val="FFFFFF"/>
                </a:solidFill>
                <a:latin typeface="HP001 4 hàng" pitchFamily="34" charset="0"/>
              </a:rPr>
              <a:t> </a:t>
            </a:r>
            <a:r>
              <a:rPr lang="en-US" altLang="en-US" sz="3192" b="1" dirty="0" err="1">
                <a:solidFill>
                  <a:srgbClr val="FF0000"/>
                </a:solidFill>
                <a:latin typeface="HP001 4 hàng" pitchFamily="34" charset="0"/>
              </a:rPr>
              <a:t>Thứ</a:t>
            </a:r>
            <a:r>
              <a:rPr lang="en-US" altLang="en-US" sz="3192" b="1" dirty="0">
                <a:solidFill>
                  <a:srgbClr val="FF0000"/>
                </a:solidFill>
                <a:latin typeface="HP001 4 hàng" pitchFamily="34" charset="0"/>
              </a:rPr>
              <a:t> </a:t>
            </a:r>
            <a:r>
              <a:rPr lang="en-US" altLang="en-US" sz="3192" b="1" dirty="0" err="1" smtClean="0">
                <a:solidFill>
                  <a:srgbClr val="FF0000"/>
                </a:solidFill>
                <a:latin typeface="HP001 4 hàng" pitchFamily="34" charset="0"/>
              </a:rPr>
              <a:t>bảy</a:t>
            </a:r>
            <a:r>
              <a:rPr lang="en-US" altLang="en-US" sz="3192" b="1" dirty="0" smtClean="0">
                <a:solidFill>
                  <a:srgbClr val="FF0000"/>
                </a:solidFill>
                <a:latin typeface="HP001 4 hàng" pitchFamily="34" charset="0"/>
              </a:rPr>
              <a:t>  </a:t>
            </a:r>
            <a:r>
              <a:rPr lang="en-US" sz="3192" b="1" dirty="0" err="1">
                <a:solidFill>
                  <a:srgbClr val="FF0000"/>
                </a:solidFill>
                <a:latin typeface="HP001 4 hàng" pitchFamily="34" charset="0"/>
              </a:rPr>
              <a:t>w</a:t>
            </a:r>
            <a:r>
              <a:rPr lang="en-US" altLang="en-US" sz="3192" b="1" dirty="0" err="1">
                <a:solidFill>
                  <a:srgbClr val="FF0000"/>
                </a:solidFill>
                <a:latin typeface="HP001 4 hàng" pitchFamily="34" charset="0"/>
              </a:rPr>
              <a:t>gày</a:t>
            </a:r>
            <a:r>
              <a:rPr lang="en-US" altLang="en-US" sz="3192" b="1" dirty="0">
                <a:solidFill>
                  <a:srgbClr val="FF0000"/>
                </a:solidFill>
                <a:latin typeface="HP001 4 hàng" pitchFamily="34" charset="0"/>
              </a:rPr>
              <a:t> </a:t>
            </a:r>
            <a:r>
              <a:rPr lang="en-US" altLang="en-US" sz="3192" b="1" dirty="0" smtClean="0">
                <a:solidFill>
                  <a:srgbClr val="FF0000"/>
                </a:solidFill>
                <a:latin typeface="HP001 4 hàng" pitchFamily="34" charset="0"/>
              </a:rPr>
              <a:t>19  </a:t>
            </a:r>
            <a:r>
              <a:rPr lang="en-US" sz="3192" b="1" dirty="0" err="1">
                <a:solidFill>
                  <a:srgbClr val="FF0000"/>
                </a:solidFill>
                <a:latin typeface="HP001 4 hàng" pitchFamily="34" charset="0"/>
                <a:ea typeface="Calibri"/>
              </a:rPr>
              <a:t>Ǉ</a:t>
            </a:r>
            <a:r>
              <a:rPr lang="en-US" altLang="en-US" sz="3192" b="1" dirty="0" err="1">
                <a:solidFill>
                  <a:srgbClr val="FF0000"/>
                </a:solidFill>
                <a:latin typeface="HP001 4 hàng" pitchFamily="34" charset="0"/>
              </a:rPr>
              <a:t>háng</a:t>
            </a:r>
            <a:r>
              <a:rPr lang="en-US" altLang="en-US" sz="3192" b="1" dirty="0">
                <a:solidFill>
                  <a:srgbClr val="FF0000"/>
                </a:solidFill>
                <a:latin typeface="HP001 4 hàng" pitchFamily="34" charset="0"/>
              </a:rPr>
              <a:t> </a:t>
            </a:r>
            <a:r>
              <a:rPr lang="en-US" altLang="en-US" sz="3192" b="1" dirty="0" smtClean="0">
                <a:solidFill>
                  <a:srgbClr val="FF0000"/>
                </a:solidFill>
                <a:latin typeface="HP001 4 hàng" pitchFamily="34" charset="0"/>
              </a:rPr>
              <a:t>2 </a:t>
            </a:r>
            <a:r>
              <a:rPr lang="en-US" sz="3192" b="1" dirty="0" err="1">
                <a:solidFill>
                  <a:srgbClr val="FF0000"/>
                </a:solidFill>
                <a:latin typeface="HP001 4 hàng" pitchFamily="34" charset="0"/>
              </a:rPr>
              <a:t>w</a:t>
            </a:r>
            <a:r>
              <a:rPr lang="en-US" altLang="en-US" sz="3192" b="1" dirty="0" err="1">
                <a:solidFill>
                  <a:srgbClr val="FF0000"/>
                </a:solidFill>
                <a:latin typeface="HP001 4 hàng" pitchFamily="34" charset="0"/>
              </a:rPr>
              <a:t>ăm</a:t>
            </a:r>
            <a:r>
              <a:rPr lang="en-US" altLang="en-US" sz="3192" b="1" dirty="0">
                <a:solidFill>
                  <a:srgbClr val="FF0000"/>
                </a:solidFill>
                <a:latin typeface="HP001 4 hàng" pitchFamily="34" charset="0"/>
              </a:rPr>
              <a:t> 2022</a:t>
            </a:r>
          </a:p>
        </p:txBody>
      </p:sp>
      <p:sp>
        <p:nvSpPr>
          <p:cNvPr id="5" name="Text Box 2">
            <a:extLst>
              <a:ext uri="{FF2B5EF4-FFF2-40B4-BE49-F238E27FC236}">
                <a16:creationId xmlns:a16="http://schemas.microsoft.com/office/drawing/2014/main" id="{47088EA1-B66E-4805-B802-FCC27BF32AD4}"/>
              </a:ext>
            </a:extLst>
          </p:cNvPr>
          <p:cNvSpPr txBox="1">
            <a:spLocks noChangeArrowheads="1"/>
          </p:cNvSpPr>
          <p:nvPr/>
        </p:nvSpPr>
        <p:spPr bwMode="auto">
          <a:xfrm>
            <a:off x="4536562" y="2286000"/>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192" b="1">
                <a:solidFill>
                  <a:srgbClr val="FFFFFF"/>
                </a:solidFill>
                <a:latin typeface="HP001 4 hàng" pitchFamily="34" charset="0"/>
              </a:rPr>
              <a:t> </a:t>
            </a:r>
            <a:r>
              <a:rPr lang="en-US" altLang="en-US" sz="3192" b="1">
                <a:solidFill>
                  <a:srgbClr val="FF0000"/>
                </a:solidFill>
                <a:latin typeface="HP001 4 hàng" pitchFamily="34" charset="0"/>
              </a:rPr>
              <a:t>T</a:t>
            </a:r>
            <a:r>
              <a:rPr lang="el-GR" altLang="en-US" sz="3192" b="1">
                <a:solidFill>
                  <a:srgbClr val="FF0000"/>
                </a:solidFill>
                <a:latin typeface="HP001 4 hàng" pitchFamily="34" charset="0"/>
              </a:rPr>
              <a:t>Η</a:t>
            </a:r>
            <a:r>
              <a:rPr lang="en-US" altLang="en-US" sz="3192" b="1">
                <a:solidFill>
                  <a:srgbClr val="FF0000"/>
                </a:solidFill>
                <a:latin typeface="HP001 4 hàng" pitchFamily="34" charset="0"/>
              </a:rPr>
              <a:t>Ğng V</a:t>
            </a:r>
            <a:r>
              <a:rPr lang="el-GR" altLang="en-US" sz="3192" b="1">
                <a:solidFill>
                  <a:srgbClr val="FF0000"/>
                </a:solidFill>
                <a:latin typeface="HP001 4 hàng" pitchFamily="34" charset="0"/>
              </a:rPr>
              <a:t>Η</a:t>
            </a:r>
            <a:r>
              <a:rPr lang="en-US" altLang="en-US" sz="3192" b="1">
                <a:solidFill>
                  <a:srgbClr val="FF0000"/>
                </a:solidFill>
                <a:latin typeface="HP001 4 hàng" pitchFamily="34" charset="0"/>
              </a:rPr>
              <a:t>İ</a:t>
            </a:r>
            <a:r>
              <a:rPr lang="el-GR" altLang="en-US" sz="3192" b="1">
                <a:solidFill>
                  <a:srgbClr val="FF0000"/>
                </a:solidFill>
                <a:latin typeface="HP001 4 hàng" pitchFamily="34" charset="0"/>
              </a:rPr>
              <a:t>Ι </a:t>
            </a:r>
            <a:endParaRPr lang="en-US" altLang="en-US" sz="3192" b="1" dirty="0">
              <a:solidFill>
                <a:srgbClr val="FF0000"/>
              </a:solidFill>
              <a:latin typeface="HP001 4 hàng" pitchFamily="34" charset="0"/>
            </a:endParaRPr>
          </a:p>
        </p:txBody>
      </p:sp>
      <p:sp>
        <p:nvSpPr>
          <p:cNvPr id="6" name="Text Box 2">
            <a:extLst>
              <a:ext uri="{FF2B5EF4-FFF2-40B4-BE49-F238E27FC236}">
                <a16:creationId xmlns:a16="http://schemas.microsoft.com/office/drawing/2014/main" id="{352CEB8E-1136-493F-874E-11C24BFEB834}"/>
              </a:ext>
            </a:extLst>
          </p:cNvPr>
          <p:cNvSpPr txBox="1">
            <a:spLocks noChangeArrowheads="1"/>
          </p:cNvSpPr>
          <p:nvPr/>
        </p:nvSpPr>
        <p:spPr bwMode="auto">
          <a:xfrm>
            <a:off x="590796" y="3200400"/>
            <a:ext cx="10904042" cy="2083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lgn="ctr">
              <a:spcAft>
                <a:spcPts val="749"/>
              </a:spcAft>
              <a:defRPr/>
            </a:pPr>
            <a:r>
              <a:rPr lang="lv-LV" altLang="en-US" sz="3192" b="1" dirty="0">
                <a:solidFill>
                  <a:srgbClr val="FFFFFF"/>
                </a:solidFill>
                <a:latin typeface="HP001 4 hàng" pitchFamily="34" charset="0"/>
              </a:rPr>
              <a:t> </a:t>
            </a:r>
            <a:r>
              <a:rPr lang="en-US" altLang="en-US" sz="3192" b="1" dirty="0" err="1" smtClean="0">
                <a:solidFill>
                  <a:srgbClr val="FF0000"/>
                </a:solidFill>
                <a:latin typeface="HP001 4 hàng" pitchFamily="34" charset="0"/>
              </a:rPr>
              <a:t>Viết</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đoạn</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văn</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kể</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lại</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một</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sự</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việc</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đã</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chứng</a:t>
            </a:r>
            <a:r>
              <a:rPr lang="en-US" altLang="en-US" sz="3192" b="1" dirty="0" smtClean="0">
                <a:solidFill>
                  <a:srgbClr val="FF0000"/>
                </a:solidFill>
                <a:latin typeface="HP001 4 hàng" pitchFamily="34" charset="0"/>
              </a:rPr>
              <a:t> </a:t>
            </a:r>
            <a:r>
              <a:rPr lang="en-US" altLang="en-US" sz="3192" b="1" err="1" smtClean="0">
                <a:solidFill>
                  <a:srgbClr val="FF0000"/>
                </a:solidFill>
                <a:latin typeface="HP001 4 hàng" pitchFamily="34" charset="0"/>
              </a:rPr>
              <a:t>kiến</a:t>
            </a:r>
            <a:r>
              <a:rPr lang="en-US" altLang="en-US" sz="3192" b="1" smtClean="0">
                <a:solidFill>
                  <a:srgbClr val="FF0000"/>
                </a:solidFill>
                <a:latin typeface="HP001 4 hàng" pitchFamily="34" charset="0"/>
              </a:rPr>
              <a:t> </a:t>
            </a:r>
            <a:endParaRPr lang="en-US" altLang="en-US" sz="3192" b="1" smtClean="0">
              <a:solidFill>
                <a:srgbClr val="FF0000"/>
              </a:solidFill>
              <a:latin typeface="HP001 4 hàng" pitchFamily="34" charset="0"/>
            </a:endParaRPr>
          </a:p>
          <a:p>
            <a:pPr algn="ctr">
              <a:spcAft>
                <a:spcPts val="749"/>
              </a:spcAft>
              <a:defRPr/>
            </a:pPr>
            <a:r>
              <a:rPr lang="en-US" altLang="en-US" sz="3192" b="1" smtClean="0">
                <a:solidFill>
                  <a:srgbClr val="FF0000"/>
                </a:solidFill>
                <a:latin typeface="HP001 4 hàng" pitchFamily="34" charset="0"/>
              </a:rPr>
              <a:t>hoặc </a:t>
            </a:r>
            <a:r>
              <a:rPr lang="en-US" altLang="en-US" sz="3192" b="1" dirty="0" err="1" smtClean="0">
                <a:solidFill>
                  <a:srgbClr val="FF0000"/>
                </a:solidFill>
                <a:latin typeface="HP001 4 hàng" pitchFamily="34" charset="0"/>
              </a:rPr>
              <a:t>tham</a:t>
            </a:r>
            <a:r>
              <a:rPr lang="en-US" altLang="en-US" sz="3192" b="1" dirty="0" smtClean="0">
                <a:solidFill>
                  <a:srgbClr val="FF0000"/>
                </a:solidFill>
                <a:latin typeface="HP001 4 hàng" pitchFamily="34" charset="0"/>
              </a:rPr>
              <a:t> </a:t>
            </a:r>
            <a:r>
              <a:rPr lang="en-US" altLang="en-US" sz="3192" b="1" dirty="0" err="1" smtClean="0">
                <a:solidFill>
                  <a:srgbClr val="FF0000"/>
                </a:solidFill>
                <a:latin typeface="HP001 4 hàng" pitchFamily="34" charset="0"/>
              </a:rPr>
              <a:t>gia</a:t>
            </a:r>
            <a:endParaRPr lang="en-US" altLang="en-US" sz="3192" b="1" dirty="0">
              <a:solidFill>
                <a:srgbClr val="FF0000"/>
              </a:solidFill>
              <a:latin typeface="HP001 4 hàng" pitchFamily="34" charset="0"/>
            </a:endParaRPr>
          </a:p>
        </p:txBody>
      </p:sp>
    </p:spTree>
    <p:extLst>
      <p:ext uri="{BB962C8B-B14F-4D97-AF65-F5344CB8AC3E}">
        <p14:creationId xmlns:p14="http://schemas.microsoft.com/office/powerpoint/2010/main" val="3018666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2C530-30E9-4979-94B4-FDA2D8E2386E}"/>
              </a:ext>
            </a:extLst>
          </p:cNvPr>
          <p:cNvSpPr>
            <a:spLocks noGrp="1"/>
          </p:cNvSpPr>
          <p:nvPr>
            <p:ph type="title"/>
          </p:nvPr>
        </p:nvSpPr>
        <p:spPr>
          <a:xfrm>
            <a:off x="2651919" y="4852988"/>
            <a:ext cx="9067800" cy="710800"/>
          </a:xfrm>
        </p:spPr>
        <p:txBody>
          <a:bodyPr/>
          <a:lstStyle/>
          <a:p>
            <a:pPr algn="just"/>
            <a:r>
              <a:rPr lang="en-US">
                <a:latin typeface="Arial" panose="020B0604020202020204" pitchFamily="34" charset="0"/>
                <a:cs typeface="Arial" panose="020B0604020202020204" pitchFamily="34" charset="0"/>
              </a:rPr>
              <a:t>Bạn nam đeo khẩu trang đúng cách.</a:t>
            </a:r>
          </a:p>
        </p:txBody>
      </p:sp>
      <p:pic>
        <p:nvPicPr>
          <p:cNvPr id="5" name="Picture 4">
            <a:extLst>
              <a:ext uri="{FF2B5EF4-FFF2-40B4-BE49-F238E27FC236}">
                <a16:creationId xmlns:a16="http://schemas.microsoft.com/office/drawing/2014/main"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1026" name="Picture 2" descr="Game thủ hãy ở nhà chung tay chống dịch COVID-19">
            <a:extLst>
              <a:ext uri="{FF2B5EF4-FFF2-40B4-BE49-F238E27FC236}">
                <a16:creationId xmlns:a16="http://schemas.microsoft.com/office/drawing/2014/main" id="{8E490203-CC75-415E-B0B7-1D6B13CCC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2005013"/>
            <a:ext cx="284797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2C530-30E9-4979-94B4-FDA2D8E2386E}"/>
              </a:ext>
            </a:extLst>
          </p:cNvPr>
          <p:cNvSpPr>
            <a:spLocks noGrp="1"/>
          </p:cNvSpPr>
          <p:nvPr>
            <p:ph type="title"/>
          </p:nvPr>
        </p:nvSpPr>
        <p:spPr>
          <a:xfrm>
            <a:off x="1668723" y="4495800"/>
            <a:ext cx="9715500" cy="663392"/>
          </a:xfrm>
        </p:spPr>
        <p:txBody>
          <a:bodyPr/>
          <a:lstStyle/>
          <a:p>
            <a:pPr algn="just"/>
            <a:r>
              <a:rPr lang="en-US">
                <a:latin typeface="Arial" panose="020B0604020202020204" pitchFamily="34" charset="0"/>
                <a:cs typeface="Arial" panose="020B0604020202020204" pitchFamily="34" charset="0"/>
              </a:rPr>
              <a:t>- Cô phát quà cứu trợ cho người dân phòng chống Covid-19.</a:t>
            </a:r>
          </a:p>
        </p:txBody>
      </p:sp>
      <p:pic>
        <p:nvPicPr>
          <p:cNvPr id="5" name="Picture 4">
            <a:extLst>
              <a:ext uri="{FF2B5EF4-FFF2-40B4-BE49-F238E27FC236}">
                <a16:creationId xmlns:a16="http://schemas.microsoft.com/office/drawing/2014/main"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2050" name="Picture 2" descr="Phát huy vai trò Tổ tình nguyện trong việc đảm bảo cung ứng lương thực thực  phẩm cho người dân">
            <a:extLst>
              <a:ext uri="{FF2B5EF4-FFF2-40B4-BE49-F238E27FC236}">
                <a16:creationId xmlns:a16="http://schemas.microsoft.com/office/drawing/2014/main" id="{49A7A832-E6A6-4FAD-B10D-6142BB0C1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490119" y="1563727"/>
            <a:ext cx="4937287" cy="3116975"/>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CF415E02-570D-4DF6-8A0B-03C63BF009CC}"/>
              </a:ext>
            </a:extLst>
          </p:cNvPr>
          <p:cNvSpPr txBox="1">
            <a:spLocks/>
          </p:cNvSpPr>
          <p:nvPr/>
        </p:nvSpPr>
        <p:spPr>
          <a:xfrm>
            <a:off x="1668723" y="5813608"/>
            <a:ext cx="9715500" cy="663392"/>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a:latin typeface="Arial" panose="020B0604020202020204" pitchFamily="34" charset="0"/>
                <a:cs typeface="Arial" panose="020B0604020202020204" pitchFamily="34" charset="0"/>
              </a:rPr>
              <a:t>- Bà nhận đồ cứu trợ.</a:t>
            </a:r>
          </a:p>
        </p:txBody>
      </p:sp>
    </p:spTree>
    <p:extLst>
      <p:ext uri="{BB962C8B-B14F-4D97-AF65-F5344CB8AC3E}">
        <p14:creationId xmlns:p14="http://schemas.microsoft.com/office/powerpoint/2010/main" val="6269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ây tre đẹp và những ý nghĩa có thể bạn chưa biết">
            <a:extLst>
              <a:ext uri="{FF2B5EF4-FFF2-40B4-BE49-F238E27FC236}">
                <a16:creationId xmlns:a16="http://schemas.microsoft.com/office/drawing/2014/main" id="{941DA473-E6BA-427C-82C2-50F773A90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F56391F7-613F-420A-8361-12902FD4FC68}"/>
              </a:ext>
            </a:extLst>
          </p:cNvP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97840" y="52633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CF8B298E-07D6-4D8D-BC86-D762053CCE22}"/>
              </a:ext>
            </a:extLst>
          </p:cNvPr>
          <p:cNvSpPr txBox="1"/>
          <p:nvPr/>
        </p:nvSpPr>
        <p:spPr>
          <a:xfrm>
            <a:off x="1931746" y="1108588"/>
            <a:ext cx="1127504"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itchFamily="34" charset="0"/>
                <a:cs typeface="Arial-Rounded" pitchFamily="34" charset="0"/>
              </a:rPr>
              <a:t>8</a:t>
            </a:r>
          </a:p>
        </p:txBody>
      </p:sp>
      <p:sp>
        <p:nvSpPr>
          <p:cNvPr id="7" name="TextBox 6">
            <a:extLst>
              <a:ext uri="{FF2B5EF4-FFF2-40B4-BE49-F238E27FC236}">
                <a16:creationId xmlns:a16="http://schemas.microsoft.com/office/drawing/2014/main" id="{0A443AD7-CE49-4242-B2FE-808E267B4D69}"/>
              </a:ext>
            </a:extLst>
          </p:cNvPr>
          <p:cNvSpPr txBox="1"/>
          <p:nvPr/>
        </p:nvSpPr>
        <p:spPr>
          <a:xfrm>
            <a:off x="420511" y="770132"/>
            <a:ext cx="1422278" cy="676911"/>
          </a:xfrm>
          <a:prstGeom prst="rect">
            <a:avLst/>
          </a:prstGeom>
          <a:noFill/>
        </p:spPr>
        <p:txBody>
          <a:bodyPr wrap="square" lIns="121725" tIns="60862" rIns="121725" bIns="60862" rtlCol="0">
            <a:spAutoFit/>
          </a:bodyPr>
          <a:lstStyle/>
          <a:p>
            <a:pPr algn="ctr"/>
            <a:r>
              <a:rPr lang="en-US" sz="3600" b="1">
                <a:ln>
                  <a:solidFill>
                    <a:schemeClr val="bg1"/>
                  </a:solidFill>
                </a:ln>
                <a:solidFill>
                  <a:schemeClr val="tx2"/>
                </a:solidFill>
                <a:latin typeface="Arrus-Black" pitchFamily="18" charset="0"/>
                <a:ea typeface="Arrus-Black" pitchFamily="18" charset="0"/>
                <a:cs typeface="Arrus-Black" pitchFamily="18" charset="0"/>
              </a:rPr>
              <a:t>BÀI</a:t>
            </a:r>
          </a:p>
        </p:txBody>
      </p:sp>
      <p:sp>
        <p:nvSpPr>
          <p:cNvPr id="8" name="Title 1">
            <a:extLst>
              <a:ext uri="{FF2B5EF4-FFF2-40B4-BE49-F238E27FC236}">
                <a16:creationId xmlns:a16="http://schemas.microsoft.com/office/drawing/2014/main" id="{5DB34668-7209-4FC2-A81B-13DA923DFB0B}"/>
              </a:ext>
            </a:extLst>
          </p:cNvPr>
          <p:cNvSpPr txBox="1">
            <a:spLocks/>
          </p:cNvSpPr>
          <p:nvPr/>
        </p:nvSpPr>
        <p:spPr>
          <a:xfrm>
            <a:off x="3083947" y="2529512"/>
            <a:ext cx="3429000"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a:ln w="0"/>
                <a:effectLst>
                  <a:outerShdw blurRad="38100" dist="19050" dir="2700000" algn="tl" rotWithShape="0">
                    <a:schemeClr val="dk1">
                      <a:alpha val="40000"/>
                    </a:schemeClr>
                  </a:outerShdw>
                </a:effectLst>
                <a:latin typeface="Arial-Rounded" pitchFamily="34" charset="0"/>
                <a:ea typeface="Arial-Rounded" pitchFamily="34" charset="0"/>
                <a:cs typeface="Arial-Rounded" pitchFamily="34" charset="0"/>
              </a:rPr>
              <a:t>LUỸ TRE</a:t>
            </a:r>
          </a:p>
        </p:txBody>
      </p:sp>
      <p:sp>
        <p:nvSpPr>
          <p:cNvPr id="10" name="TextBox 9">
            <a:extLst>
              <a:ext uri="{FF2B5EF4-FFF2-40B4-BE49-F238E27FC236}">
                <a16:creationId xmlns:a16="http://schemas.microsoft.com/office/drawing/2014/main" id="{9EB19052-6D06-4357-9F9D-F816CE7425BE}"/>
              </a:ext>
            </a:extLst>
          </p:cNvPr>
          <p:cNvSpPr txBox="1"/>
          <p:nvPr/>
        </p:nvSpPr>
        <p:spPr>
          <a:xfrm>
            <a:off x="5471318" y="4921080"/>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S/36</a:t>
            </a:r>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82DDF8-A7F0-4696-93E6-44F8F2E07B60}"/>
              </a:ext>
            </a:extLst>
          </p:cNvPr>
          <p:cNvGrpSpPr/>
          <p:nvPr/>
        </p:nvGrpSpPr>
        <p:grpSpPr>
          <a:xfrm>
            <a:off x="594519" y="457200"/>
            <a:ext cx="8618287" cy="584775"/>
            <a:chOff x="265201" y="846107"/>
            <a:chExt cx="11462622" cy="779699"/>
          </a:xfrm>
        </p:grpSpPr>
        <p:grpSp>
          <p:nvGrpSpPr>
            <p:cNvPr id="19" name="Group 18">
              <a:extLst>
                <a:ext uri="{FF2B5EF4-FFF2-40B4-BE49-F238E27FC236}">
                  <a16:creationId xmlns:a16="http://schemas.microsoft.com/office/drawing/2014/main"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id="{ADD03D41-B52E-4549-9627-4097D2EF49D7}"/>
                </a:ext>
              </a:extLst>
            </p:cNvPr>
            <p:cNvSpPr txBox="1"/>
            <p:nvPr/>
          </p:nvSpPr>
          <p:spPr>
            <a:xfrm>
              <a:off x="1011787" y="846107"/>
              <a:ext cx="10716036" cy="779699"/>
            </a:xfrm>
            <a:prstGeom prst="rect">
              <a:avLst/>
            </a:prstGeom>
            <a:noFill/>
          </p:spPr>
          <p:txBody>
            <a:bodyPr wrap="square" rtlCol="0">
              <a:spAutoFit/>
            </a:bodyPr>
            <a:lstStyle/>
            <a:p>
              <a:pPr algn="just"/>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từng</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17C51662-0C0A-4D6F-B3E7-2283970F53F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032919" y="908719"/>
            <a:ext cx="7763283" cy="2438400"/>
          </a:xfrm>
          <a:prstGeom prst="roundRect">
            <a:avLst/>
          </a:prstGeom>
        </p:spPr>
      </p:pic>
      <p:pic>
        <p:nvPicPr>
          <p:cNvPr id="5" name="Picture 4">
            <a:extLst>
              <a:ext uri="{FF2B5EF4-FFF2-40B4-BE49-F238E27FC236}">
                <a16:creationId xmlns:a16="http://schemas.microsoft.com/office/drawing/2014/main" id="{8D7ABF5B-B2D9-40EB-A60E-CCDC2104BA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605847" y="3200400"/>
            <a:ext cx="10556421" cy="2104247"/>
          </a:xfrm>
          <a:prstGeom prst="roundRect">
            <a:avLst/>
          </a:prstGeom>
        </p:spPr>
      </p:pic>
      <p:sp>
        <p:nvSpPr>
          <p:cNvPr id="9" name="TextBox 8">
            <a:extLst>
              <a:ext uri="{FF2B5EF4-FFF2-40B4-BE49-F238E27FC236}">
                <a16:creationId xmlns:a16="http://schemas.microsoft.com/office/drawing/2014/main" id="{ADD03D41-B52E-4549-9627-4097D2EF49D7}"/>
              </a:ext>
            </a:extLst>
          </p:cNvPr>
          <p:cNvSpPr txBox="1"/>
          <p:nvPr/>
        </p:nvSpPr>
        <p:spPr>
          <a:xfrm>
            <a:off x="869519" y="4959962"/>
            <a:ext cx="3909149" cy="584775"/>
          </a:xfrm>
          <a:prstGeom prst="rect">
            <a:avLst/>
          </a:prstGeom>
          <a:noFill/>
        </p:spPr>
        <p:txBody>
          <a:bodyPr wrap="square" rtlCol="0">
            <a:spAutoFit/>
          </a:bodyPr>
          <a:lstStyle/>
          <a:p>
            <a:pPr algn="just"/>
            <a:r>
              <a:rPr lang="en-US" sz="3200" b="1" dirty="0" err="1"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Thảo</a:t>
            </a:r>
            <a:r>
              <a:rPr lang="en-US" sz="3200" b="1" dirty="0"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luận</a:t>
            </a:r>
            <a:r>
              <a:rPr lang="en-US" sz="3200" b="1" dirty="0"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dirty="0"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4</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ADD03D41-B52E-4549-9627-4097D2EF49D7}"/>
              </a:ext>
            </a:extLst>
          </p:cNvPr>
          <p:cNvSpPr txBox="1"/>
          <p:nvPr/>
        </p:nvSpPr>
        <p:spPr>
          <a:xfrm>
            <a:off x="4175919" y="5638800"/>
            <a:ext cx="6116223" cy="584775"/>
          </a:xfrm>
          <a:prstGeom prst="rect">
            <a:avLst/>
          </a:prstGeom>
          <a:noFill/>
        </p:spPr>
        <p:txBody>
          <a:bodyPr wrap="square" rtlCol="0">
            <a:spAutoFit/>
          </a:bodyPr>
          <a:lstStyle/>
          <a:p>
            <a:pPr algn="just"/>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Báo</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cáo</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918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82DDF8-A7F0-4696-93E6-44F8F2E07B60}"/>
              </a:ext>
            </a:extLst>
          </p:cNvPr>
          <p:cNvGrpSpPr/>
          <p:nvPr/>
        </p:nvGrpSpPr>
        <p:grpSpPr>
          <a:xfrm>
            <a:off x="594519" y="457200"/>
            <a:ext cx="8618287" cy="584775"/>
            <a:chOff x="265201" y="846107"/>
            <a:chExt cx="11462622" cy="779699"/>
          </a:xfrm>
        </p:grpSpPr>
        <p:grpSp>
          <p:nvGrpSpPr>
            <p:cNvPr id="19" name="Group 18">
              <a:extLst>
                <a:ext uri="{FF2B5EF4-FFF2-40B4-BE49-F238E27FC236}">
                  <a16:creationId xmlns:a16="http://schemas.microsoft.com/office/drawing/2014/main"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id="{ADD03D41-B52E-4549-9627-4097D2EF49D7}"/>
                </a:ext>
              </a:extLst>
            </p:cNvPr>
            <p:cNvSpPr txBox="1"/>
            <p:nvPr/>
          </p:nvSpPr>
          <p:spPr>
            <a:xfrm>
              <a:off x="1011787" y="846107"/>
              <a:ext cx="10716036" cy="779699"/>
            </a:xfrm>
            <a:prstGeom prst="rect">
              <a:avLst/>
            </a:prstGeom>
            <a:noFill/>
          </p:spPr>
          <p:txBody>
            <a:bodyPr wrap="square" rtlCol="0">
              <a:spAutoFit/>
            </a:bodyPr>
            <a:lstStyle/>
            <a:p>
              <a:pPr algn="just"/>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từng</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17C51662-0C0A-4D6F-B3E7-2283970F53F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432719" y="908719"/>
            <a:ext cx="8830082" cy="2438400"/>
          </a:xfrm>
          <a:prstGeom prst="roundRect">
            <a:avLst/>
          </a:prstGeom>
        </p:spPr>
      </p:pic>
      <p:sp>
        <p:nvSpPr>
          <p:cNvPr id="10" name="TextBox 9">
            <a:extLst>
              <a:ext uri="{FF2B5EF4-FFF2-40B4-BE49-F238E27FC236}">
                <a16:creationId xmlns:a16="http://schemas.microsoft.com/office/drawing/2014/main" id="{ADD03D41-B52E-4549-9627-4097D2EF49D7}"/>
              </a:ext>
            </a:extLst>
          </p:cNvPr>
          <p:cNvSpPr txBox="1"/>
          <p:nvPr/>
        </p:nvSpPr>
        <p:spPr>
          <a:xfrm>
            <a:off x="1966117" y="3593812"/>
            <a:ext cx="9640355" cy="584775"/>
          </a:xfrm>
          <a:prstGeom prst="rect">
            <a:avLst/>
          </a:prstGeom>
          <a:noFill/>
        </p:spPr>
        <p:txBody>
          <a:bodyPr wrap="square" rtlCol="0">
            <a:spAutoFit/>
          </a:bodyPr>
          <a:lstStyle/>
          <a:p>
            <a:pPr algn="just"/>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Hai</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bác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nông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dân</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cày</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bừa</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ruộng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ADD03D41-B52E-4549-9627-4097D2EF49D7}"/>
              </a:ext>
            </a:extLst>
          </p:cNvPr>
          <p:cNvSpPr txBox="1"/>
          <p:nvPr/>
        </p:nvSpPr>
        <p:spPr>
          <a:xfrm>
            <a:off x="1951038" y="4349231"/>
            <a:ext cx="5577682" cy="584775"/>
          </a:xfrm>
          <a:prstGeom prst="rect">
            <a:avLst/>
          </a:prstGeom>
          <a:noFill/>
        </p:spPr>
        <p:txBody>
          <a:bodyPr wrap="square" rtlCol="0">
            <a:spAutoFit/>
          </a:bodyPr>
          <a:lstStyle/>
          <a:p>
            <a:pPr algn="just"/>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cụ</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già</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đốt</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lá</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ADD03D41-B52E-4549-9627-4097D2EF49D7}"/>
              </a:ext>
            </a:extLst>
          </p:cNvPr>
          <p:cNvSpPr txBox="1"/>
          <p:nvPr/>
        </p:nvSpPr>
        <p:spPr>
          <a:xfrm>
            <a:off x="1966120" y="5130225"/>
            <a:ext cx="7086600" cy="584775"/>
          </a:xfrm>
          <a:prstGeom prst="rect">
            <a:avLst/>
          </a:prstGeom>
          <a:noFill/>
        </p:spPr>
        <p:txBody>
          <a:bodyPr wrap="square" rtlCol="0">
            <a:spAutoFit/>
          </a:bodyPr>
          <a:lstStyle/>
          <a:p>
            <a:pPr algn="just"/>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Hai</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bắc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bếp</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thổi</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cơm</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ADD03D41-B52E-4549-9627-4097D2EF49D7}"/>
              </a:ext>
            </a:extLst>
          </p:cNvPr>
          <p:cNvSpPr txBox="1"/>
          <p:nvPr/>
        </p:nvSpPr>
        <p:spPr>
          <a:xfrm>
            <a:off x="1966118" y="5816025"/>
            <a:ext cx="9640355" cy="584775"/>
          </a:xfrm>
          <a:prstGeom prst="rect">
            <a:avLst/>
          </a:prstGeom>
          <a:noFill/>
        </p:spPr>
        <p:txBody>
          <a:bodyPr wrap="square" rtlCol="0">
            <a:spAutoFit/>
          </a:bodyPr>
          <a:lstStyle/>
          <a:p>
            <a:pPr algn="just"/>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mẹ</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tra</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ngô</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lưng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địu</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5205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2AE0DE4-8C20-49DF-858C-E037C0EFA81F}"/>
              </a:ext>
            </a:extLst>
          </p:cNvPr>
          <p:cNvSpPr/>
          <p:nvPr/>
        </p:nvSpPr>
        <p:spPr>
          <a:xfrm>
            <a:off x="1165635" y="3276380"/>
            <a:ext cx="3192358"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107893" y="3348844"/>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459341" y="4926025"/>
            <a:ext cx="3648551" cy="13985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428936" y="1860362"/>
            <a:ext cx="3648551" cy="139858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463455" y="4022813"/>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428937" y="4022813"/>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78550" y="451435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78548" y="3231968"/>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5042969" y="3540951"/>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id="{215237BE-D55B-4B1C-808A-6361C2ABE0A3}"/>
              </a:ext>
            </a:extLst>
          </p:cNvPr>
          <p:cNvSpPr/>
          <p:nvPr/>
        </p:nvSpPr>
        <p:spPr>
          <a:xfrm>
            <a:off x="4601266" y="3539694"/>
            <a:ext cx="3192357" cy="1015036"/>
          </a:xfrm>
          <a:prstGeom prst="ellips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sự</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chứng</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kiến</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tham</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gia</a:t>
            </a:r>
            <a:endPar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414142" y="2082740"/>
            <a:ext cx="3695733"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(1) Em đã tham gia hoặc chứng kiến việc gì? </a:t>
            </a:r>
          </a:p>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Ở đâu? </a:t>
            </a: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148432" y="3712999"/>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(2) Có những ai tham gia việc đó?</a:t>
            </a: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561311" y="5291100"/>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(3) Những người tham gia đã làm gì? Làm thế nào?</a:t>
            </a: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1181535" y="3687662"/>
            <a:ext cx="3192357"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suy nghĩ gì khi chứng kiến (tham gia) việc đó?</a:t>
            </a:r>
          </a:p>
        </p:txBody>
      </p:sp>
      <p:grpSp>
        <p:nvGrpSpPr>
          <p:cNvPr id="22" name="Group 21">
            <a:extLst>
              <a:ext uri="{FF2B5EF4-FFF2-40B4-BE49-F238E27FC236}">
                <a16:creationId xmlns:a16="http://schemas.microsoft.com/office/drawing/2014/main" id="{A66B0EA6-36E5-40DC-895F-3CAB3603D3E5}"/>
              </a:ext>
            </a:extLst>
          </p:cNvPr>
          <p:cNvGrpSpPr/>
          <p:nvPr/>
        </p:nvGrpSpPr>
        <p:grpSpPr>
          <a:xfrm>
            <a:off x="571257" y="539538"/>
            <a:ext cx="10820400" cy="1077218"/>
            <a:chOff x="265201" y="846107"/>
            <a:chExt cx="14391509" cy="1436289"/>
          </a:xfrm>
        </p:grpSpPr>
        <p:grpSp>
          <p:nvGrpSpPr>
            <p:cNvPr id="23" name="Group 22">
              <a:extLst>
                <a:ext uri="{FF2B5EF4-FFF2-40B4-BE49-F238E27FC236}">
                  <a16:creationId xmlns:a16="http://schemas.microsoft.com/office/drawing/2014/main"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id="{B899E357-2A41-44F3-97D7-B3CDF3FCA4C4}"/>
                </a:ext>
              </a:extLst>
            </p:cNvPr>
            <p:cNvSpPr txBox="1"/>
            <p:nvPr/>
          </p:nvSpPr>
          <p:spPr>
            <a:xfrm>
              <a:off x="1011787" y="846107"/>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3" name="Straight Connector 2"/>
          <p:cNvCxnSpPr/>
          <p:nvPr/>
        </p:nvCxnSpPr>
        <p:spPr>
          <a:xfrm flipV="1">
            <a:off x="1923614" y="1071957"/>
            <a:ext cx="854099" cy="61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4449" y="1084337"/>
            <a:ext cx="31948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545125" y="1104215"/>
            <a:ext cx="1597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1736" y="1601162"/>
            <a:ext cx="2889575" cy="155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1)">
                                      <p:cBhvr>
                                        <p:cTn id="2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2AE0DE4-8C20-49DF-858C-E037C0EFA81F}"/>
              </a:ext>
            </a:extLst>
          </p:cNvPr>
          <p:cNvSpPr/>
          <p:nvPr/>
        </p:nvSpPr>
        <p:spPr>
          <a:xfrm>
            <a:off x="346055" y="3108988"/>
            <a:ext cx="3772098" cy="1928999"/>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304200" y="3108987"/>
            <a:ext cx="3772096" cy="1929001"/>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076243" y="5109655"/>
            <a:ext cx="4414747" cy="1586287"/>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solidFill>
                <a:srgbClr val="FFFFFF"/>
              </a:solidFill>
            </a:endParaRPr>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045838" y="1431560"/>
            <a:ext cx="4414747" cy="158629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614071" y="4022813"/>
            <a:ext cx="6754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156875" y="4022813"/>
            <a:ext cx="708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78550" y="468299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78548" y="3016652"/>
            <a:ext cx="1" cy="449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4833535" y="3446008"/>
            <a:ext cx="2795821" cy="123698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id="{215237BE-D55B-4B1C-808A-6361C2ABE0A3}"/>
              </a:ext>
            </a:extLst>
          </p:cNvPr>
          <p:cNvSpPr/>
          <p:nvPr/>
        </p:nvSpPr>
        <p:spPr>
          <a:xfrm>
            <a:off x="4497414" y="3764098"/>
            <a:ext cx="3511593" cy="64602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Đoàn</a:t>
            </a:r>
            <a:r>
              <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thiện</a:t>
            </a:r>
            <a:r>
              <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thực</a:t>
            </a:r>
            <a:r>
              <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phẩm</a:t>
            </a:r>
            <a:r>
              <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người</a:t>
            </a:r>
            <a:endParaRPr lang="en-US" sz="2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011100" y="1721726"/>
            <a:ext cx="4471837"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(1) Các nhóm từ thiện đến phát thực phẩm hỗ trợ người dân ở xóm của em đang cách li phòng chống Covid-19.</a:t>
            </a: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404699" y="3712999"/>
            <a:ext cx="3603579"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Nhóm</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thiện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gồm</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anh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chị</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thanh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niên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cô</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chú</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nguyện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viên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phường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192113" y="5535006"/>
            <a:ext cx="4254573" cy="716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cô</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chú</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anh</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chị</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chia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sẵn</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túi</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đựng</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rau</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quả</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rồi</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đến</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phát</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từng</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nhà</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cẩn</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thận</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đeo</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khẩu</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trang</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quần</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áo</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bảo</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hộ</a:t>
            </a: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326959" y="3702652"/>
            <a:ext cx="386275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thầm</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biết</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ơn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sẵn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sàng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với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nguy</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hiểm</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đến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bình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mọi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2" name="Group 21">
            <a:extLst>
              <a:ext uri="{FF2B5EF4-FFF2-40B4-BE49-F238E27FC236}">
                <a16:creationId xmlns:a16="http://schemas.microsoft.com/office/drawing/2014/main" id="{A66B0EA6-36E5-40DC-895F-3CAB3603D3E5}"/>
              </a:ext>
            </a:extLst>
          </p:cNvPr>
          <p:cNvGrpSpPr/>
          <p:nvPr/>
        </p:nvGrpSpPr>
        <p:grpSpPr>
          <a:xfrm>
            <a:off x="513836" y="250002"/>
            <a:ext cx="10877821" cy="1077218"/>
            <a:chOff x="188829" y="460059"/>
            <a:chExt cx="14467881" cy="1436289"/>
          </a:xfrm>
        </p:grpSpPr>
        <p:grpSp>
          <p:nvGrpSpPr>
            <p:cNvPr id="23" name="Group 22">
              <a:extLst>
                <a:ext uri="{FF2B5EF4-FFF2-40B4-BE49-F238E27FC236}">
                  <a16:creationId xmlns:a16="http://schemas.microsoft.com/office/drawing/2014/main" id="{F27CF7A2-2240-4084-9A54-0447CDAF5F8E}"/>
                </a:ext>
              </a:extLst>
            </p:cNvPr>
            <p:cNvGrpSpPr/>
            <p:nvPr/>
          </p:nvGrpSpPr>
          <p:grpSpPr>
            <a:xfrm>
              <a:off x="188829" y="583315"/>
              <a:ext cx="731519" cy="972683"/>
              <a:chOff x="2892236" y="1187404"/>
              <a:chExt cx="1196998" cy="1580610"/>
            </a:xfrm>
          </p:grpSpPr>
          <p:sp>
            <p:nvSpPr>
              <p:cNvPr id="25" name="Google Shape;418;p36">
                <a:extLst>
                  <a:ext uri="{FF2B5EF4-FFF2-40B4-BE49-F238E27FC236}">
                    <a16:creationId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id="{99D39A21-CC6F-44FC-9979-B08F41CE9ADF}"/>
                  </a:ext>
                </a:extLst>
              </p:cNvPr>
              <p:cNvSpPr txBox="1">
                <a:spLocks/>
              </p:cNvSpPr>
              <p:nvPr/>
            </p:nvSpPr>
            <p:spPr>
              <a:xfrm>
                <a:off x="2892236" y="11874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id="{B899E357-2A41-44F3-97D7-B3CDF3FCA4C4}"/>
                </a:ext>
              </a:extLst>
            </p:cNvPr>
            <p:cNvSpPr txBox="1"/>
            <p:nvPr/>
          </p:nvSpPr>
          <p:spPr>
            <a:xfrm>
              <a:off x="1011787" y="460059"/>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0908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heel(1)">
                                      <p:cBhvr>
                                        <p:cTn id="50" dur="2000"/>
                                        <p:tgtEl>
                                          <p:spTgt spid="2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2000"/>
                                        <p:tgtEl>
                                          <p:spTgt spid="8"/>
                                        </p:tgtEl>
                                      </p:cBhvr>
                                    </p:animEffect>
                                  </p:childTnLst>
                                </p:cTn>
                              </p:par>
                              <p:par>
                                <p:cTn id="54" presetID="21" presetClass="entr" presetSubtype="1"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heel(1)">
                                      <p:cBhvr>
                                        <p:cTn id="5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p:bldP spid="18" grpId="0"/>
      <p:bldP spid="19" grpId="0"/>
      <p:bldP spid="20" grpId="0"/>
      <p:bldP spid="21" grpId="0"/>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410</Words>
  <Application>Microsoft Office PowerPoint</Application>
  <PresentationFormat>Custom</PresentationFormat>
  <Paragraphs>57</Paragraphs>
  <Slides>14</Slides>
  <Notes>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14</vt:i4>
      </vt:variant>
    </vt:vector>
  </HeadingPairs>
  <TitlesOfParts>
    <vt:vector size="32" baseType="lpstr">
      <vt:lpstr>Bebas Neue</vt:lpstr>
      <vt:lpstr>Quicksand</vt:lpstr>
      <vt:lpstr>Arrus-Black</vt:lpstr>
      <vt:lpstr>Titan One</vt:lpstr>
      <vt:lpstr>Times New Roman</vt:lpstr>
      <vt:lpstr>Fira Sans Extra Condensed Medium</vt:lpstr>
      <vt:lpstr>Arial</vt:lpstr>
      <vt:lpstr>Dosis</vt:lpstr>
      <vt:lpstr>HP001 4 hàng</vt:lpstr>
      <vt:lpstr>HP001 4H</vt:lpstr>
      <vt:lpstr>iCiel Cadena</vt:lpstr>
      <vt:lpstr>Source Sans Pro</vt:lpstr>
      <vt:lpstr>Calibri</vt:lpstr>
      <vt:lpstr>Arial-Rounded</vt:lpstr>
      <vt:lpstr>Arial Rounded MT Bold</vt:lpstr>
      <vt:lpstr>思源黑体 CN Bold</vt:lpstr>
      <vt:lpstr>AvantGarde</vt:lpstr>
      <vt:lpstr>Pre-K for Christian Schools: God Created Families to Love One Another by Slidesgo</vt:lpstr>
      <vt:lpstr>TIẾNG VIỆT 2</vt:lpstr>
      <vt:lpstr>PowerPoint Presentation</vt:lpstr>
      <vt:lpstr>Bạn nam đeo khẩu trang đúng cách.</vt:lpstr>
      <vt:lpstr>- Cô phát quà cứu trợ cho người dân phòng chống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Windows User</cp:lastModifiedBy>
  <cp:revision>103</cp:revision>
  <dcterms:modified xsi:type="dcterms:W3CDTF">2022-02-19T04:18:06Z</dcterms:modified>
</cp:coreProperties>
</file>