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523" r:id="rId3"/>
    <p:sldId id="553" r:id="rId4"/>
    <p:sldId id="520" r:id="rId5"/>
    <p:sldId id="516" r:id="rId6"/>
    <p:sldId id="525" r:id="rId7"/>
    <p:sldId id="554" r:id="rId8"/>
    <p:sldId id="546" r:id="rId9"/>
    <p:sldId id="550" r:id="rId10"/>
    <p:sldId id="551" r:id="rId11"/>
    <p:sldId id="552" r:id="rId12"/>
    <p:sldId id="528" r:id="rId13"/>
    <p:sldId id="521" r:id="rId14"/>
    <p:sldId id="529" r:id="rId15"/>
    <p:sldId id="539" r:id="rId16"/>
    <p:sldId id="542" r:id="rId17"/>
    <p:sldId id="518" r:id="rId18"/>
    <p:sldId id="555" r:id="rId19"/>
    <p:sldId id="540" r:id="rId20"/>
    <p:sldId id="5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88D"/>
    <a:srgbClr val="CCFFFF"/>
    <a:srgbClr val="66FFFF"/>
    <a:srgbClr val="FFCCFF"/>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50" d="100"/>
          <a:sy n="50" d="100"/>
        </p:scale>
        <p:origin x="60" y="384"/>
      </p:cViewPr>
      <p:guideLst>
        <p:guide orient="horz" pos="43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3</a:t>
            </a:fld>
            <a:endParaRPr lang="en-US"/>
          </a:p>
        </p:txBody>
      </p:sp>
    </p:spTree>
    <p:extLst>
      <p:ext uri="{BB962C8B-B14F-4D97-AF65-F5344CB8AC3E}">
        <p14:creationId xmlns:p14="http://schemas.microsoft.com/office/powerpoint/2010/main" val="3873262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2/13/2023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2/13/2023</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2/13/2023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2/13/2023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2/13/2023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175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2/13/2023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2/13/2023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2/13/2023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2/13/2023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8.gif"/><Relationship Id="rId7" Type="http://schemas.openxmlformats.org/officeDocument/2006/relationships/image" Target="../media/image29.gif"/><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suckhoedoisong.vn/mon-an-thuoc-tu-khoai-lang-169174036.htm"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50.jpg"/><Relationship Id="rId7" Type="http://schemas.openxmlformats.org/officeDocument/2006/relationships/image" Target="../media/image38.gif"/><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30.gif"/><Relationship Id="rId10" Type="http://schemas.openxmlformats.org/officeDocument/2006/relationships/image" Target="../media/image41.gif"/><Relationship Id="rId4" Type="http://schemas.openxmlformats.org/officeDocument/2006/relationships/image" Target="../media/image29.gif"/><Relationship Id="rId9" Type="http://schemas.openxmlformats.org/officeDocument/2006/relationships/image" Target="../media/image40.gif"/></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3.mp3"/><Relationship Id="rId7"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35.png"/><Relationship Id="rId5" Type="http://schemas.openxmlformats.org/officeDocument/2006/relationships/slideLayout" Target="../slideLayouts/slideLayout16.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34.wmf"/></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6.PNG"/><Relationship Id="rId7" Type="http://schemas.openxmlformats.org/officeDocument/2006/relationships/image" Target="../media/image38.gif"/><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30.gif"/><Relationship Id="rId10" Type="http://schemas.openxmlformats.org/officeDocument/2006/relationships/image" Target="../media/image41.gif"/><Relationship Id="rId4" Type="http://schemas.openxmlformats.org/officeDocument/2006/relationships/image" Target="../media/image29.gif"/><Relationship Id="rId9" Type="http://schemas.openxmlformats.org/officeDocument/2006/relationships/image" Target="../media/image40.gif"/></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80944" y="103908"/>
            <a:ext cx="3011055" cy="184727"/>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88"/>
            <a:ext cx="12155056" cy="6911788"/>
          </a:xfrm>
          <a:prstGeom prst="rect">
            <a:avLst/>
          </a:prstGeom>
        </p:spPr>
      </p:pic>
      <p:pic>
        <p:nvPicPr>
          <p:cNvPr id="8" name="Picture 7">
            <a:extLst>
              <a:ext uri="{FF2B5EF4-FFF2-40B4-BE49-F238E27FC236}">
                <a16:creationId xmlns:a16="http://schemas.microsoft.com/office/drawing/2014/main" id="{F83A14C4-2ADB-431B-9A9C-30EF58B08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589" y="3617259"/>
            <a:ext cx="2485369" cy="2239754"/>
          </a:xfrm>
          <a:prstGeom prst="rect">
            <a:avLst/>
          </a:prstGeom>
        </p:spPr>
      </p:pic>
      <p:sp>
        <p:nvSpPr>
          <p:cNvPr id="3" name="Rectangle 2"/>
          <p:cNvSpPr/>
          <p:nvPr/>
        </p:nvSpPr>
        <p:spPr>
          <a:xfrm>
            <a:off x="1415164" y="2233603"/>
            <a:ext cx="8964312" cy="1754326"/>
          </a:xfrm>
          <a:prstGeom prst="rect">
            <a:avLst/>
          </a:prstGeom>
          <a:noFill/>
        </p:spPr>
        <p:txBody>
          <a:bodyPr wrap="none" lIns="91440" tIns="45720" rIns="91440" bIns="45720">
            <a:spAutoFit/>
          </a:bodyPr>
          <a:lstStyle/>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CHÀO MỪNG CÁC EM </a:t>
            </a:r>
          </a:p>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ĐẾN VỚI TIẾT TIẾNG VIỆT</a:t>
            </a:r>
          </a:p>
        </p:txBody>
      </p:sp>
      <p:pic>
        <p:nvPicPr>
          <p:cNvPr id="9" name="图片 12">
            <a:extLst>
              <a:ext uri="{FF2B5EF4-FFF2-40B4-BE49-F238E27FC236}">
                <a16:creationId xmlns:a16="http://schemas.microsoft.com/office/drawing/2014/main" id="{9F2093D5-1511-470A-84F7-CD3D5D60C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17">
            <a:extLst>
              <a:ext uri="{FF2B5EF4-FFF2-40B4-BE49-F238E27FC236}">
                <a16:creationId xmlns:a16="http://schemas.microsoft.com/office/drawing/2014/main" id="{5150AFAD-94D2-45D0-B9C7-6489920D4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164" y="189460"/>
            <a:ext cx="391538" cy="469845"/>
          </a:xfrm>
          <a:prstGeom prst="rect">
            <a:avLst/>
          </a:prstGeom>
        </p:spPr>
      </p:pic>
      <p:pic>
        <p:nvPicPr>
          <p:cNvPr id="11" name="图片 19">
            <a:extLst>
              <a:ext uri="{FF2B5EF4-FFF2-40B4-BE49-F238E27FC236}">
                <a16:creationId xmlns:a16="http://schemas.microsoft.com/office/drawing/2014/main" id="{17F29A0C-09E7-494C-BC8E-428CB9B9D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12" name="Picture 11">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86730" y="-268995"/>
            <a:ext cx="1941429" cy="1856600"/>
          </a:xfrm>
          <a:prstGeom prst="rect">
            <a:avLst/>
          </a:prstGeom>
        </p:spPr>
      </p:pic>
      <p:pic>
        <p:nvPicPr>
          <p:cNvPr id="13" name="Picture 12">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4315" y="5347425"/>
            <a:ext cx="952500" cy="1019175"/>
          </a:xfrm>
          <a:prstGeom prst="rect">
            <a:avLst/>
          </a:prstGeom>
        </p:spPr>
      </p:pic>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5646955" y="2146193"/>
            <a:ext cx="5952862" cy="766557"/>
          </a:xfrm>
          <a:prstGeom prst="rect">
            <a:avLst/>
          </a:prstGeom>
        </p:spPr>
        <p:txBody>
          <a:bodyPr wrap="square">
            <a:spAutoFit/>
          </a:bodyPr>
          <a:lstStyle/>
          <a:p>
            <a:pPr algn="just">
              <a:lnSpc>
                <a:spcPct val="120000"/>
              </a:lnSpc>
              <a:spcAft>
                <a:spcPts val="0"/>
              </a:spcAft>
            </a:pPr>
            <a:r>
              <a:rPr lang="en-US" sz="4000" i="1">
                <a:effectLst/>
                <a:latin typeface="Times New Roman" panose="02020603050405020304" pitchFamily="18" charset="0"/>
                <a:ea typeface="Times New Roman" panose="02020603050405020304" pitchFamily="18" charset="0"/>
              </a:rPr>
              <a:t>Nêu nội dung tranh 3?</a:t>
            </a:r>
            <a:endParaRPr lang="en-US" sz="4000" i="1"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rotWithShape="1">
          <a:blip r:embed="rId2"/>
          <a:srcRect l="340" t="50022" r="52119" b="634"/>
          <a:stretch/>
        </p:blipFill>
        <p:spPr>
          <a:xfrm>
            <a:off x="487034" y="1252322"/>
            <a:ext cx="4780978" cy="4801264"/>
          </a:xfrm>
          <a:prstGeom prst="rect">
            <a:avLst/>
          </a:prstGeom>
        </p:spPr>
      </p:pic>
      <p:sp>
        <p:nvSpPr>
          <p:cNvPr id="13" name="Content Placeholder 2">
            <a:extLst>
              <a:ext uri="{FF2B5EF4-FFF2-40B4-BE49-F238E27FC236}">
                <a16:creationId xmlns:a16="http://schemas.microsoft.com/office/drawing/2014/main" id="{AA2D1403-B7AB-4440-A9B5-3E71737860DF}"/>
              </a:ext>
            </a:extLst>
          </p:cNvPr>
          <p:cNvSpPr txBox="1">
            <a:spLocks/>
          </p:cNvSpPr>
          <p:nvPr/>
        </p:nvSpPr>
        <p:spPr>
          <a:xfrm>
            <a:off x="814779" y="213972"/>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68640" y="1149619"/>
            <a:ext cx="6100354"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i="1">
                <a:effectLst/>
                <a:latin typeface="Times New Roman" panose="02020603050405020304" pitchFamily="18" charset="0"/>
                <a:ea typeface="Times New Roman" panose="02020603050405020304" pitchFamily="18" charset="0"/>
              </a:rPr>
              <a:t>Theo Tuyển tập truyện, thơ, câu đố Mầm non)  </a:t>
            </a:r>
            <a:endParaRPr lang="en-US" sz="2400" i="1"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Sự tích cây khoai lang</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646955" y="3429000"/>
            <a:ext cx="6164594" cy="1363900"/>
          </a:xfrm>
          <a:prstGeom prst="rect">
            <a:avLst/>
          </a:prstGeom>
        </p:spPr>
        <p:txBody>
          <a:bodyPr wrap="square">
            <a:spAutoFit/>
          </a:bodyPr>
          <a:lstStyle/>
          <a:p>
            <a:pPr algn="just">
              <a:lnSpc>
                <a:spcPct val="120000"/>
              </a:lnSpc>
              <a:spcAft>
                <a:spcPts val="0"/>
              </a:spcAft>
            </a:pPr>
            <a:r>
              <a:rPr lang="en-US" sz="3600" i="1">
                <a:solidFill>
                  <a:srgbClr val="0070C0"/>
                </a:solidFill>
                <a:effectLst/>
                <a:latin typeface="Times New Roman" panose="02020603050405020304" pitchFamily="18" charset="0"/>
                <a:ea typeface="Times New Roman" panose="02020603050405020304" pitchFamily="18" charset="0"/>
              </a:rPr>
              <a:t>Cậu bé nhặt được một loại củ kì lạ. Cậu mang về cho bà ăn.</a:t>
            </a:r>
            <a:endParaRPr lang="en-US" sz="3600" i="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263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5646955" y="2274838"/>
            <a:ext cx="5952862" cy="631711"/>
          </a:xfrm>
          <a:prstGeom prst="rect">
            <a:avLst/>
          </a:prstGeom>
        </p:spPr>
        <p:txBody>
          <a:bodyPr wrap="square">
            <a:spAutoFit/>
          </a:bodyPr>
          <a:lstStyle/>
          <a:p>
            <a:pPr algn="just">
              <a:lnSpc>
                <a:spcPct val="120000"/>
              </a:lnSpc>
              <a:spcAft>
                <a:spcPts val="0"/>
              </a:spcAft>
            </a:pPr>
            <a:r>
              <a:rPr lang="en-US" sz="3200" i="1">
                <a:effectLst/>
                <a:latin typeface="Times New Roman" panose="02020603050405020304" pitchFamily="18" charset="0"/>
                <a:ea typeface="Times New Roman" panose="02020603050405020304" pitchFamily="18" charset="0"/>
              </a:rPr>
              <a:t>Tranh 4 vẽ gì?</a:t>
            </a:r>
            <a:endParaRPr lang="en-US" sz="3200" i="1"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589979" y="3146230"/>
            <a:ext cx="6164594" cy="1363900"/>
          </a:xfrm>
          <a:prstGeom prst="rect">
            <a:avLst/>
          </a:prstGeom>
        </p:spPr>
        <p:txBody>
          <a:bodyPr wrap="square">
            <a:spAutoFit/>
          </a:bodyPr>
          <a:lstStyle/>
          <a:p>
            <a:pPr algn="just">
              <a:lnSpc>
                <a:spcPct val="120000"/>
              </a:lnSpc>
              <a:spcAft>
                <a:spcPts val="0"/>
              </a:spcAft>
            </a:pPr>
            <a:r>
              <a:rPr lang="en-US" sz="3600" i="1">
                <a:solidFill>
                  <a:srgbClr val="0070C0"/>
                </a:solidFill>
                <a:effectLst/>
                <a:latin typeface="Times New Roman" panose="02020603050405020304" pitchFamily="18" charset="0"/>
                <a:ea typeface="Times New Roman" panose="02020603050405020304" pitchFamily="18" charset="0"/>
              </a:rPr>
              <a:t>Tranh vẽ mọi người thu hoạch được rất nhiều khoai lang.</a:t>
            </a:r>
            <a:endParaRPr lang="en-US" sz="3600" i="1" dirty="0">
              <a:solidFill>
                <a:srgbClr val="0070C0"/>
              </a:solidFill>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rotWithShape="1">
          <a:blip r:embed="rId2"/>
          <a:srcRect l="52122" t="49778" r="337" b="878"/>
          <a:stretch/>
        </p:blipFill>
        <p:spPr>
          <a:xfrm>
            <a:off x="654245" y="1417384"/>
            <a:ext cx="4780978" cy="4801264"/>
          </a:xfrm>
          <a:prstGeom prst="rect">
            <a:avLst/>
          </a:prstGeom>
        </p:spPr>
      </p:pic>
      <p:sp>
        <p:nvSpPr>
          <p:cNvPr id="13" name="Content Placeholder 2">
            <a:extLst>
              <a:ext uri="{FF2B5EF4-FFF2-40B4-BE49-F238E27FC236}">
                <a16:creationId xmlns:a16="http://schemas.microsoft.com/office/drawing/2014/main" id="{AA2D1403-B7AB-4440-A9B5-3E71737860DF}"/>
              </a:ext>
            </a:extLst>
          </p:cNvPr>
          <p:cNvSpPr txBox="1">
            <a:spLocks/>
          </p:cNvSpPr>
          <p:nvPr/>
        </p:nvSpPr>
        <p:spPr>
          <a:xfrm>
            <a:off x="814779" y="213972"/>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68640" y="1149619"/>
            <a:ext cx="6100354"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i="1">
                <a:effectLst/>
                <a:latin typeface="Times New Roman" panose="02020603050405020304" pitchFamily="18" charset="0"/>
                <a:ea typeface="Times New Roman" panose="02020603050405020304" pitchFamily="18" charset="0"/>
              </a:rPr>
              <a:t>Theo Tuyển tập truyện, thơ, câu đố Mầm non)  </a:t>
            </a:r>
            <a:endParaRPr lang="en-US" sz="2400" i="1"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Sự tích cây khoai lang</a:t>
            </a:r>
            <a:endParaRPr lang="x-none"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142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AA2D1403-B7AB-4440-A9B5-3E71737860DF}"/>
              </a:ext>
            </a:extLst>
          </p:cNvPr>
          <p:cNvSpPr txBox="1">
            <a:spLocks/>
          </p:cNvSpPr>
          <p:nvPr/>
        </p:nvSpPr>
        <p:spPr>
          <a:xfrm>
            <a:off x="4030099" y="87788"/>
            <a:ext cx="3862984" cy="7016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FF0000"/>
                </a:solidFill>
                <a:latin typeface="Times New Roman" panose="02020603050405020304" pitchFamily="18" charset="0"/>
                <a:cs typeface="Times New Roman" panose="02020603050405020304" pitchFamily="18" charset="0"/>
              </a:rPr>
              <a:t>Nội dung từng tranh.</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b="26450"/>
          <a:stretch/>
        </p:blipFill>
        <p:spPr>
          <a:xfrm>
            <a:off x="3234269" y="1946692"/>
            <a:ext cx="2727322" cy="2013630"/>
          </a:xfrm>
          <a:prstGeom prst="rect">
            <a:avLst/>
          </a:prstGeom>
        </p:spPr>
      </p:pic>
      <p:pic>
        <p:nvPicPr>
          <p:cNvPr id="3" name="Picture 2"/>
          <p:cNvPicPr>
            <a:picLocks noChangeAspect="1"/>
          </p:cNvPicPr>
          <p:nvPr/>
        </p:nvPicPr>
        <p:blipFill rotWithShape="1">
          <a:blip r:embed="rId3"/>
          <a:srcRect l="1014" t="1572" r="1913" b="26816"/>
          <a:stretch/>
        </p:blipFill>
        <p:spPr>
          <a:xfrm>
            <a:off x="731014" y="252043"/>
            <a:ext cx="2746594" cy="1776549"/>
          </a:xfrm>
          <a:prstGeom prst="rect">
            <a:avLst/>
          </a:prstGeom>
        </p:spPr>
      </p:pic>
      <p:pic>
        <p:nvPicPr>
          <p:cNvPr id="4" name="Picture 3"/>
          <p:cNvPicPr>
            <a:picLocks noChangeAspect="1"/>
          </p:cNvPicPr>
          <p:nvPr/>
        </p:nvPicPr>
        <p:blipFill rotWithShape="1">
          <a:blip r:embed="rId4"/>
          <a:srcRect b="26752"/>
          <a:stretch/>
        </p:blipFill>
        <p:spPr>
          <a:xfrm>
            <a:off x="6132176" y="3841597"/>
            <a:ext cx="2904410" cy="1664845"/>
          </a:xfrm>
          <a:prstGeom prst="rect">
            <a:avLst/>
          </a:prstGeom>
        </p:spPr>
      </p:pic>
      <p:pic>
        <p:nvPicPr>
          <p:cNvPr id="17" name="Picture 16"/>
          <p:cNvPicPr>
            <a:picLocks noChangeAspect="1"/>
          </p:cNvPicPr>
          <p:nvPr/>
        </p:nvPicPr>
        <p:blipFill rotWithShape="1">
          <a:blip r:embed="rId5"/>
          <a:srcRect l="52122" t="49778" r="348" b="16281"/>
          <a:stretch/>
        </p:blipFill>
        <p:spPr>
          <a:xfrm>
            <a:off x="9154803" y="4813945"/>
            <a:ext cx="2810609" cy="1858449"/>
          </a:xfrm>
          <a:prstGeom prst="rect">
            <a:avLst/>
          </a:prstGeom>
        </p:spPr>
      </p:pic>
      <p:sp>
        <p:nvSpPr>
          <p:cNvPr id="6" name="Rectangle 5"/>
          <p:cNvSpPr/>
          <p:nvPr/>
        </p:nvSpPr>
        <p:spPr>
          <a:xfrm>
            <a:off x="3483538" y="900848"/>
            <a:ext cx="7053726" cy="556434"/>
          </a:xfrm>
          <a:prstGeom prst="rect">
            <a:avLst/>
          </a:prstGeom>
        </p:spPr>
        <p:txBody>
          <a:bodyPr wrap="none">
            <a:spAutoFit/>
          </a:bodyPr>
          <a:lstStyle/>
          <a:p>
            <a:pPr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Tranh 1 : Hai bà cháu đang đi đào củ mài để ăn.</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844930" y="1945422"/>
            <a:ext cx="6278578" cy="1051955"/>
          </a:xfrm>
          <a:prstGeom prst="rect">
            <a:avLst/>
          </a:prstGeom>
        </p:spPr>
        <p:txBody>
          <a:bodyPr wrap="none">
            <a:spAutoFit/>
          </a:bodyPr>
          <a:lstStyle/>
          <a:p>
            <a:pPr algn="just">
              <a:lnSpc>
                <a:spcPct val="115000"/>
              </a:lnSpc>
              <a:spcAft>
                <a:spcPts val="0"/>
              </a:spcAft>
            </a:pPr>
            <a:r>
              <a:rPr lang="en-US">
                <a:latin typeface="Times New Roman" panose="02020603050405020304" pitchFamily="18" charset="0"/>
                <a:ea typeface="Calibri" panose="020F0502020204030204" pitchFamily="34"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Tranh 2 : Nương lúa bị cháy, cậu bé buồn,</a:t>
            </a:r>
          </a:p>
          <a:p>
            <a:pPr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 nước mắt trào ra. </a:t>
            </a:r>
            <a:endParaRPr lang="en-US" sz="14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4121447"/>
            <a:ext cx="6096000" cy="1384995"/>
          </a:xfrm>
          <a:prstGeom prst="rect">
            <a:avLst/>
          </a:prstGeom>
        </p:spPr>
        <p:txBody>
          <a:bodyPr>
            <a:spAutoFit/>
          </a:bodyPr>
          <a:lstStyle/>
          <a:p>
            <a:r>
              <a:rPr lang="vi-VN"/>
              <a:t> </a:t>
            </a:r>
            <a:r>
              <a:rPr lang="vi-VN" sz="2800">
                <a:latin typeface="Times New Roman" panose="02020603050405020304" pitchFamily="18" charset="0"/>
                <a:cs typeface="Times New Roman" panose="02020603050405020304" pitchFamily="18" charset="0"/>
              </a:rPr>
              <a:t>Tranh 3 : Cậu bé đào được một củ rất kì lạ,</a:t>
            </a:r>
            <a:r>
              <a:rPr lang="en-US" sz="2800">
                <a:latin typeface="Times New Roman" panose="02020603050405020304" pitchFamily="18" charset="0"/>
                <a:cs typeface="Times New Roman" panose="02020603050405020304" pitchFamily="18" charset="0"/>
              </a:rPr>
              <a:t> củ</a:t>
            </a:r>
            <a:r>
              <a:rPr lang="vi-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bị lửa rừng hun nóng thì </a:t>
            </a:r>
            <a:r>
              <a:rPr lang="vi-VN" sz="2800">
                <a:latin typeface="Times New Roman" panose="02020603050405020304" pitchFamily="18" charset="0"/>
                <a:cs typeface="Times New Roman" panose="02020603050405020304" pitchFamily="18" charset="0"/>
              </a:rPr>
              <a:t>có mùi thơm nên</a:t>
            </a:r>
            <a:r>
              <a:rPr lang="en-US" sz="2800">
                <a:latin typeface="Times New Roman" panose="02020603050405020304" pitchFamily="18" charset="0"/>
                <a:cs typeface="Times New Roman" panose="02020603050405020304" pitchFamily="18" charset="0"/>
              </a:rPr>
              <a:t> cậu</a:t>
            </a:r>
            <a:r>
              <a:rPr lang="vi-VN" sz="2800">
                <a:latin typeface="Times New Roman" panose="02020603050405020304" pitchFamily="18" charset="0"/>
                <a:cs typeface="Times New Roman" panose="02020603050405020304" pitchFamily="18" charset="0"/>
              </a:rPr>
              <a:t> mang về biếu bà. </a:t>
            </a:r>
          </a:p>
        </p:txBody>
      </p:sp>
      <p:sp>
        <p:nvSpPr>
          <p:cNvPr id="9" name="Rectangle 8"/>
          <p:cNvSpPr/>
          <p:nvPr/>
        </p:nvSpPr>
        <p:spPr>
          <a:xfrm>
            <a:off x="874114" y="6115960"/>
            <a:ext cx="8110105" cy="556434"/>
          </a:xfrm>
          <a:prstGeom prst="rect">
            <a:avLst/>
          </a:prstGeom>
        </p:spPr>
        <p:txBody>
          <a:bodyPr wrap="none">
            <a:spAutoFit/>
          </a:bodyPr>
          <a:lstStyle/>
          <a:p>
            <a:pPr algn="just">
              <a:lnSpc>
                <a:spcPct val="115000"/>
              </a:lnSpc>
              <a:spcAft>
                <a:spcPts val="0"/>
              </a:spcAft>
            </a:pPr>
            <a:r>
              <a:rPr lang="en-US" sz="2800">
                <a:latin typeface="Times New Roman" panose="02020603050405020304" pitchFamily="18" charset="0"/>
                <a:ea typeface="Calibri" panose="020F0502020204030204" pitchFamily="34" charset="0"/>
                <a:cs typeface="Times New Roman" panose="02020603050405020304" pitchFamily="18" charset="0"/>
              </a:rPr>
              <a:t>Tranh 4 : Cây lạ mọc lên khắp nơi , có củ  màu tím đỏ. </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172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1047" y1="15532" x2="11047" y2="15532"/>
                        <a14:foregroundMark x1="15116" y1="14136" x2="15116" y2="14136"/>
                        <a14:foregroundMark x1="7674" y1="22339" x2="7674" y2="22339"/>
                        <a14:foregroundMark x1="15116" y1="56370" x2="15116" y2="56370"/>
                        <a14:foregroundMark x1="94535" y1="15009" x2="94535" y2="15009"/>
                        <a14:foregroundMark x1="90465" y1="14136" x2="90465" y2="14136"/>
                        <a14:foregroundMark x1="85465" y1="15532" x2="85465" y2="15532"/>
                        <a14:foregroundMark x1="91860" y1="12042" x2="91860" y2="12042"/>
                        <a14:foregroundMark x1="98721" y1="9948" x2="98721" y2="9948"/>
                        <a14:foregroundMark x1="97326" y1="27574" x2="97326" y2="27574"/>
                        <a14:foregroundMark x1="95698" y1="31414" x2="95698" y2="31414"/>
                        <a14:foregroundMark x1="97907" y1="39092" x2="97907" y2="39092"/>
                        <a14:foregroundMark x1="93605" y1="59686" x2="93605" y2="59686"/>
                        <a14:foregroundMark x1="94651" y1="52007" x2="94651" y2="52007"/>
                        <a14:foregroundMark x1="9302" y1="10820" x2="9302" y2="10820"/>
                        <a14:foregroundMark x1="13256" y1="9075" x2="13256" y2="9075"/>
                        <a14:foregroundMark x1="9535" y1="23560" x2="9535" y2="23560"/>
                        <a14:foregroundMark x1="6279" y1="27051" x2="6279" y2="27051"/>
                      </a14:backgroundRemoval>
                    </a14:imgEffect>
                  </a14:imgLayer>
                </a14:imgProps>
              </a:ext>
              <a:ext uri="{28A0092B-C50C-407E-A947-70E740481C1C}">
                <a14:useLocalDpi xmlns:a14="http://schemas.microsoft.com/office/drawing/2010/main" val="0"/>
              </a:ext>
            </a:extLst>
          </a:blip>
          <a:stretch>
            <a:fillRect/>
          </a:stretch>
        </p:blipFill>
        <p:spPr>
          <a:xfrm>
            <a:off x="0" y="2844800"/>
            <a:ext cx="12192000" cy="3827872"/>
          </a:xfrm>
          <a:prstGeom prst="rect">
            <a:avLst/>
          </a:prstGeom>
        </p:spPr>
      </p:pic>
      <p:sp>
        <p:nvSpPr>
          <p:cNvPr id="5" name="TextBox 4"/>
          <p:cNvSpPr txBox="1"/>
          <p:nvPr/>
        </p:nvSpPr>
        <p:spPr>
          <a:xfrm>
            <a:off x="3396342" y="1921470"/>
            <a:ext cx="7257143" cy="923330"/>
          </a:xfrm>
          <a:prstGeom prst="rect">
            <a:avLst/>
          </a:prstGeom>
          <a:noFill/>
        </p:spPr>
        <p:txBody>
          <a:bodyPr wrap="square" rtlCol="0">
            <a:spAutoFit/>
          </a:bodyPr>
          <a:lstStyle/>
          <a:p>
            <a:r>
              <a:rPr lang="en-US" sz="5400">
                <a:solidFill>
                  <a:srgbClr val="FF0000"/>
                </a:solidFill>
                <a:latin typeface="Times New Roman" panose="02020603050405020304" pitchFamily="18" charset="0"/>
                <a:cs typeface="Times New Roman" panose="02020603050405020304" pitchFamily="18" charset="0"/>
              </a:rPr>
              <a:t>2. Nghe kể chuyện</a:t>
            </a:r>
          </a:p>
        </p:txBody>
      </p:sp>
    </p:spTree>
    <p:extLst>
      <p:ext uri="{BB962C8B-B14F-4D97-AF65-F5344CB8AC3E}">
        <p14:creationId xmlns:p14="http://schemas.microsoft.com/office/powerpoint/2010/main" val="3630377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4167267" y="128725"/>
            <a:ext cx="4542019"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Sự tích cây khoai lang</a:t>
            </a:r>
          </a:p>
        </p:txBody>
      </p:sp>
      <p:pic>
        <p:nvPicPr>
          <p:cNvPr id="3" name="su tich cay khoai lang">
            <a:hlinkClick r:id="" action="ppaction://media"/>
            <a:extLst>
              <a:ext uri="{FF2B5EF4-FFF2-40B4-BE49-F238E27FC236}">
                <a16:creationId xmlns:a16="http://schemas.microsoft.com/office/drawing/2014/main" id="{E0F155E8-C187-9288-1BD4-8716AE2D4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6918" y="997783"/>
            <a:ext cx="10418164" cy="5860217"/>
          </a:xfrm>
          <a:prstGeom prst="rect">
            <a:avLst/>
          </a:prstGeom>
        </p:spPr>
      </p:pic>
    </p:spTree>
    <p:extLst>
      <p:ext uri="{BB962C8B-B14F-4D97-AF65-F5344CB8AC3E}">
        <p14:creationId xmlns:p14="http://schemas.microsoft.com/office/powerpoint/2010/main" val="18495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4936671" y="2531978"/>
            <a:ext cx="4586516" cy="923330"/>
          </a:xfrm>
          <a:prstGeom prst="rect">
            <a:avLst/>
          </a:prstGeom>
          <a:noFill/>
        </p:spPr>
        <p:txBody>
          <a:bodyPr wrap="square" rtlCol="0">
            <a:spAutoFit/>
          </a:bodyPr>
          <a:lstStyle/>
          <a:p>
            <a:r>
              <a:rPr lang="en-US" sz="5400">
                <a:solidFill>
                  <a:srgbClr val="FF0000"/>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276992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093469" y="259833"/>
            <a:ext cx="7933582" cy="584775"/>
          </a:xfrm>
          <a:prstGeom prst="rect">
            <a:avLst/>
          </a:prstGeom>
        </p:spPr>
        <p:txBody>
          <a:bodyPr wrap="none">
            <a:spAutoFit/>
          </a:bodyPr>
          <a:lstStyle/>
          <a:p>
            <a:pPr algn="ctr"/>
            <a:r>
              <a:rPr lang="en-US" sz="3200">
                <a:solidFill>
                  <a:schemeClr val="accent1">
                    <a:lumMod val="75000"/>
                  </a:schemeClr>
                </a:solidFill>
                <a:latin typeface="Times New Roman" panose="02020603050405020304" pitchFamily="18" charset="0"/>
                <a:cs typeface="Times New Roman" panose="02020603050405020304" pitchFamily="18" charset="0"/>
              </a:rPr>
              <a:t>3. Kể lại từng đoạn của câu chuyện theo tranh.</a:t>
            </a:r>
          </a:p>
        </p:txBody>
      </p:sp>
      <p:pic>
        <p:nvPicPr>
          <p:cNvPr id="7" name="Picture 6"/>
          <p:cNvPicPr>
            <a:picLocks noChangeAspect="1"/>
          </p:cNvPicPr>
          <p:nvPr/>
        </p:nvPicPr>
        <p:blipFill>
          <a:blip r:embed="rId2"/>
          <a:stretch>
            <a:fillRect/>
          </a:stretch>
        </p:blipFill>
        <p:spPr>
          <a:xfrm>
            <a:off x="1317900" y="1197375"/>
            <a:ext cx="10164327" cy="5078507"/>
          </a:xfrm>
          <a:prstGeom prst="rect">
            <a:avLst/>
          </a:prstGeom>
        </p:spPr>
      </p:pic>
    </p:spTree>
    <p:extLst>
      <p:ext uri="{BB962C8B-B14F-4D97-AF65-F5344CB8AC3E}">
        <p14:creationId xmlns:p14="http://schemas.microsoft.com/office/powerpoint/2010/main" val="245148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91782" y="113145"/>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2">
            <a:extLst>
              <a:ext uri="{28A0092B-C50C-407E-A947-70E740481C1C}">
                <a14:useLocalDpi xmlns:a14="http://schemas.microsoft.com/office/drawing/2010/main" val="0"/>
              </a:ext>
            </a:extLst>
          </a:blip>
          <a:srcRect l="56471" t="36973" r="10977" b="32834"/>
          <a:stretch/>
        </p:blipFill>
        <p:spPr>
          <a:xfrm>
            <a:off x="711200" y="725499"/>
            <a:ext cx="3127322" cy="3846103"/>
          </a:xfrm>
          <a:prstGeom prst="rect">
            <a:avLst/>
          </a:prstGeom>
        </p:spPr>
      </p:pic>
      <p:sp>
        <p:nvSpPr>
          <p:cNvPr id="6" name="Cloud Callout 5"/>
          <p:cNvSpPr/>
          <p:nvPr/>
        </p:nvSpPr>
        <p:spPr>
          <a:xfrm>
            <a:off x="3838521" y="205508"/>
            <a:ext cx="5102279" cy="2137618"/>
          </a:xfrm>
          <a:prstGeom prst="cloudCallout">
            <a:avLst>
              <a:gd name="adj1" fmla="val -66465"/>
              <a:gd name="adj2" fmla="val 32137"/>
            </a:avLst>
          </a:prstGeom>
          <a:solidFill>
            <a:schemeClr val="accent1">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3200">
                <a:solidFill>
                  <a:sysClr val="windowText" lastClr="000000"/>
                </a:solidFill>
                <a:latin typeface="Times New Roman" pitchFamily="18" charset="0"/>
                <a:cs typeface="Times New Roman" pitchFamily="18" charset="0"/>
              </a:rPr>
              <a:t>Ý nghĩa của câu chuyện là gì?</a:t>
            </a:r>
            <a:endParaRPr lang="vi-VN" sz="3200" dirty="0">
              <a:solidFill>
                <a:sysClr val="windowText" lastClr="000000"/>
              </a:solidFill>
              <a:latin typeface="Times New Roman" pitchFamily="18" charset="0"/>
              <a:cs typeface="Times New Roman" pitchFamily="18" charset="0"/>
            </a:endParaRPr>
          </a:p>
        </p:txBody>
      </p:sp>
      <p:pic>
        <p:nvPicPr>
          <p:cNvPr id="7"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2">
            <a:extLst>
              <a:ext uri="{28A0092B-C50C-407E-A947-70E740481C1C}">
                <a14:useLocalDpi xmlns:a14="http://schemas.microsoft.com/office/drawing/2010/main" val="0"/>
              </a:ext>
            </a:extLst>
          </a:blip>
          <a:srcRect l="8008" t="35025" r="59440" b="34782"/>
          <a:stretch/>
        </p:blipFill>
        <p:spPr>
          <a:xfrm>
            <a:off x="7689536" y="2605649"/>
            <a:ext cx="4429760" cy="4712403"/>
          </a:xfrm>
          <a:prstGeom prst="rect">
            <a:avLst/>
          </a:prstGeom>
        </p:spPr>
      </p:pic>
      <p:sp>
        <p:nvSpPr>
          <p:cNvPr id="8" name="Cloud Callout 7"/>
          <p:cNvSpPr/>
          <p:nvPr/>
        </p:nvSpPr>
        <p:spPr>
          <a:xfrm>
            <a:off x="3006672" y="2605649"/>
            <a:ext cx="5514715" cy="2947643"/>
          </a:xfrm>
          <a:prstGeom prst="cloudCallout">
            <a:avLst>
              <a:gd name="adj1" fmla="val 64390"/>
              <a:gd name="adj2" fmla="val 16306"/>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a:solidFill>
                  <a:schemeClr val="tx1"/>
                </a:solidFill>
                <a:latin typeface="Times New Roman" panose="02020603050405020304" pitchFamily="18" charset="0"/>
                <a:cs typeface="Times New Roman" panose="02020603050405020304" pitchFamily="18" charset="0"/>
              </a:rPr>
              <a:t>Câu chuyện giải thích cho chúng ta biết về sự tích cây khoai lang. Đồng thời ca ngợi đức tính chăm chỉ, cần cù chịu khó và hiểu thảo của cậu bé.</a:t>
            </a:r>
          </a:p>
        </p:txBody>
      </p:sp>
    </p:spTree>
    <p:extLst>
      <p:ext uri="{BB962C8B-B14F-4D97-AF65-F5344CB8AC3E}">
        <p14:creationId xmlns:p14="http://schemas.microsoft.com/office/powerpoint/2010/main" val="24842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91782" y="113145"/>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loud Callout 5"/>
          <p:cNvSpPr/>
          <p:nvPr/>
        </p:nvSpPr>
        <p:spPr>
          <a:xfrm>
            <a:off x="1725561" y="442452"/>
            <a:ext cx="6799007" cy="3232006"/>
          </a:xfrm>
          <a:prstGeom prst="cloudCallout">
            <a:avLst>
              <a:gd name="adj1" fmla="val 54346"/>
              <a:gd name="adj2" fmla="val 63152"/>
            </a:avLst>
          </a:prstGeom>
          <a:solidFill>
            <a:schemeClr val="accent1">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vi-VN" sz="2000">
                <a:solidFill>
                  <a:schemeClr val="tx1"/>
                </a:solidFill>
                <a:latin typeface="Arial-SGK-TV" pitchFamily="2" charset="0"/>
                <a:cs typeface="Arial-SGK-TV" pitchFamily="2" charset="0"/>
                <a:hlinkClick r:id="rId2" tooltip="Khoai lang">
                  <a:extLst>
                    <a:ext uri="{A12FA001-AC4F-418D-AE19-62706E023703}">
                      <ahyp:hlinkClr xmlns:ahyp="http://schemas.microsoft.com/office/drawing/2018/hyperlinkcolor" val="tx"/>
                    </a:ext>
                  </a:extLst>
                </a:hlinkClick>
              </a:rPr>
              <a:t>Khoai lang</a:t>
            </a:r>
            <a:r>
              <a:rPr lang="vi-VN" sz="2000">
                <a:solidFill>
                  <a:schemeClr val="tx1"/>
                </a:solidFill>
                <a:latin typeface="Arial-SGK-TV" pitchFamily="2" charset="0"/>
                <a:cs typeface="Arial-SGK-TV" pitchFamily="2" charset="0"/>
              </a:rPr>
              <a:t> là một loại thực phẩm chứa nhiều chất dinh dưỡng có lợi cho sức khỏe cùng nhiều khoáng chất và vitamin thiết yếu. Trong 100g khoai lang chứa 90kcal, 2g đạm, 7,05g tinh bột, 3,3g chất xơ, 0,15g chất béo, 38mg canxi…</a:t>
            </a:r>
            <a:endParaRPr lang="vi-VN" sz="3600" dirty="0">
              <a:solidFill>
                <a:schemeClr val="tx1"/>
              </a:solidFill>
              <a:latin typeface="Arial-SGK-TV" pitchFamily="2" charset="0"/>
              <a:cs typeface="Arial-SGK-TV" pitchFamily="2" charset="0"/>
            </a:endParaRPr>
          </a:p>
        </p:txBody>
      </p:sp>
      <p:pic>
        <p:nvPicPr>
          <p:cNvPr id="7"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7689536" y="2605649"/>
            <a:ext cx="4429760" cy="4712403"/>
          </a:xfrm>
          <a:prstGeom prst="rect">
            <a:avLst/>
          </a:prstGeom>
        </p:spPr>
      </p:pic>
    </p:spTree>
    <p:extLst>
      <p:ext uri="{BB962C8B-B14F-4D97-AF65-F5344CB8AC3E}">
        <p14:creationId xmlns:p14="http://schemas.microsoft.com/office/powerpoint/2010/main" val="12110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81821" y="-326197"/>
            <a:ext cx="1941429" cy="1856600"/>
          </a:xfrm>
          <a:prstGeom prst="rect">
            <a:avLst/>
          </a:prstGeom>
        </p:spPr>
      </p:pic>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101" y="375586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65101" y="3369470"/>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5144615" y="461025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2178" y="4558809"/>
            <a:ext cx="714375" cy="1190625"/>
          </a:xfrm>
          <a:prstGeom prst="rect">
            <a:avLst/>
          </a:prstGeom>
        </p:spPr>
      </p:pic>
      <p:sp>
        <p:nvSpPr>
          <p:cNvPr id="18" name="Rectangle 17"/>
          <p:cNvSpPr/>
          <p:nvPr/>
        </p:nvSpPr>
        <p:spPr>
          <a:xfrm>
            <a:off x="3297749" y="602103"/>
            <a:ext cx="5134740"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cap="none" spc="0">
                <a:ln/>
                <a:solidFill>
                  <a:srgbClr val="FF0000"/>
                </a:solidFill>
                <a:effectLst/>
                <a:latin typeface="Times New Roman" panose="02020603050405020304" pitchFamily="18" charset="0"/>
                <a:cs typeface="Times New Roman" panose="02020603050405020304" pitchFamily="18" charset="0"/>
              </a:rPr>
              <a:t>VẬN DỤNG</a:t>
            </a:r>
          </a:p>
        </p:txBody>
      </p:sp>
      <p:sp>
        <p:nvSpPr>
          <p:cNvPr id="11" name="Rectangle 10"/>
          <p:cNvSpPr/>
          <p:nvPr/>
        </p:nvSpPr>
        <p:spPr>
          <a:xfrm>
            <a:off x="406605" y="3112213"/>
            <a:ext cx="11229356" cy="1077218"/>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US" sz="3200">
                <a:solidFill>
                  <a:schemeClr val="accent1">
                    <a:lumMod val="75000"/>
                  </a:schemeClr>
                </a:solidFill>
                <a:latin typeface="Times New Roman" panose="02020603050405020304" pitchFamily="18" charset="0"/>
                <a:cs typeface="Times New Roman" panose="02020603050405020304" pitchFamily="18" charset="0"/>
              </a:rPr>
              <a:t>Con kể cho người thân nghe về những việc làm tốt của người cháu </a:t>
            </a:r>
          </a:p>
          <a:p>
            <a:pPr algn="ctr"/>
            <a:r>
              <a:rPr lang="en-US" sz="3200">
                <a:solidFill>
                  <a:schemeClr val="accent1">
                    <a:lumMod val="75000"/>
                  </a:schemeClr>
                </a:solidFill>
                <a:latin typeface="Times New Roman" panose="02020603050405020304" pitchFamily="18" charset="0"/>
                <a:cs typeface="Times New Roman" panose="02020603050405020304" pitchFamily="18" charset="0"/>
              </a:rPr>
              <a:t>trong câu chuyện trên và nhờ người thân góp ý nhé.</a:t>
            </a:r>
          </a:p>
        </p:txBody>
      </p:sp>
    </p:spTree>
    <p:extLst>
      <p:ext uri="{BB962C8B-B14F-4D97-AF65-F5344CB8AC3E}">
        <p14:creationId xmlns:p14="http://schemas.microsoft.com/office/powerpoint/2010/main" val="28202014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3071813"/>
            <a:ext cx="5524500" cy="3786187"/>
          </a:xfrm>
          <a:prstGeom prst="rect">
            <a:avLst/>
          </a:prstGeom>
        </p:spPr>
      </p:pic>
      <p:pic>
        <p:nvPicPr>
          <p:cNvPr id="3" name="Picture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9762" b="16815"/>
          <a:stretch/>
        </p:blipFill>
        <p:spPr>
          <a:xfrm>
            <a:off x="5283926" y="3071813"/>
            <a:ext cx="5848350" cy="3897407"/>
          </a:xfrm>
          <a:prstGeom prst="rect">
            <a:avLst/>
          </a:prstGeom>
        </p:spPr>
      </p:pic>
      <p:sp>
        <p:nvSpPr>
          <p:cNvPr id="6" name="Rectangle 5"/>
          <p:cNvSpPr/>
          <p:nvPr/>
        </p:nvSpPr>
        <p:spPr>
          <a:xfrm>
            <a:off x="2965269" y="921659"/>
            <a:ext cx="4637314" cy="2272937"/>
          </a:xfrm>
          <a:prstGeom prst="rect">
            <a:avLst/>
          </a:prstGeom>
          <a:noFill/>
        </p:spPr>
        <p:txBody>
          <a:bodyPr wrap="none" lIns="91440" tIns="45720" rIns="91440" bIns="45720">
            <a:prstTxWarp prst="textCurveDown">
              <a:avLst/>
            </a:prstTxWarp>
            <a:spAutoFit/>
          </a:bodyPr>
          <a:lstStyle/>
          <a:p>
            <a:pPr algn="ctr"/>
            <a:r>
              <a:rPr lang="en-US" sz="7200" b="1" cap="none" spc="0">
                <a:ln w="12700">
                  <a:solidFill>
                    <a:srgbClr val="FF0000"/>
                  </a:solidFill>
                  <a:prstDash val="solid"/>
                </a:ln>
                <a:solidFill>
                  <a:srgbClr val="FFC000"/>
                </a:solidFill>
                <a:effectLst>
                  <a:reflection blurRad="6350" stA="55000" endA="300" endPos="45500" dir="5400000" sy="-100000" algn="bl" rotWithShape="0"/>
                </a:effectLst>
              </a:rPr>
              <a:t>Khởi động</a:t>
            </a:r>
          </a:p>
        </p:txBody>
      </p:sp>
    </p:spTree>
    <p:extLst>
      <p:ext uri="{BB962C8B-B14F-4D97-AF65-F5344CB8AC3E}">
        <p14:creationId xmlns:p14="http://schemas.microsoft.com/office/powerpoint/2010/main" val="219709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4000"/>
          </a:stretch>
        </a:blipFill>
        <a:effectLst/>
      </p:bgPr>
    </p:bg>
    <p:spTree>
      <p:nvGrpSpPr>
        <p:cNvPr id="1" name=""/>
        <p:cNvGrpSpPr/>
        <p:nvPr/>
      </p:nvGrpSpPr>
      <p:grpSpPr>
        <a:xfrm>
          <a:off x="0" y="0"/>
          <a:ext cx="0" cy="0"/>
          <a:chOff x="0" y="0"/>
          <a:chExt cx="0" cy="0"/>
        </a:xfrm>
      </p:grpSpPr>
      <p:sp>
        <p:nvSpPr>
          <p:cNvPr id="3" name="Rectangle 2"/>
          <p:cNvSpPr/>
          <p:nvPr/>
        </p:nvSpPr>
        <p:spPr>
          <a:xfrm>
            <a:off x="3188923" y="1862933"/>
            <a:ext cx="5769528" cy="1754326"/>
          </a:xfrm>
          <a:prstGeom prst="rect">
            <a:avLst/>
          </a:prstGeom>
          <a:noFill/>
        </p:spPr>
        <p:txBody>
          <a:bodyPr wrap="none" lIns="91440" tIns="45720" rIns="91440" bIns="45720">
            <a:spAutoFit/>
          </a:bodyPr>
          <a:lstStyle/>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CHÀO TẠM BIỆT</a:t>
            </a:r>
          </a:p>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CÁC EM </a:t>
            </a:r>
          </a:p>
        </p:txBody>
      </p:sp>
    </p:spTree>
    <p:extLst>
      <p:ext uri="{BB962C8B-B14F-4D97-AF65-F5344CB8AC3E}">
        <p14:creationId xmlns:p14="http://schemas.microsoft.com/office/powerpoint/2010/main" val="26581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par>
                                <p:cTn id="10" presetID="27" presetClass="emph" presetSubtype="0" repeatCount="indefinite" fill="remove" nodeType="withEffect">
                                  <p:stCondLst>
                                    <p:cond delay="0"/>
                                  </p:stCondLst>
                                  <p:childTnLst>
                                    <p:animClr clrSpc="rgb" dir="cw">
                                      <p:cBhvr override="childStyle">
                                        <p:cTn id="11" dur="250" autoRev="1" fill="remove"/>
                                        <p:tgtEl>
                                          <p:spTgt spid="3">
                                            <p:txEl>
                                              <p:pRg st="1" end="1"/>
                                            </p:txEl>
                                          </p:spTgt>
                                        </p:tgtEl>
                                        <p:attrNameLst>
                                          <p:attrName>style.color</p:attrName>
                                        </p:attrNameLst>
                                      </p:cBhvr>
                                      <p:to>
                                        <a:schemeClr val="bg1"/>
                                      </p:to>
                                    </p:animClr>
                                    <p:animClr clrSpc="rgb" dir="cw">
                                      <p:cBhvr>
                                        <p:cTn id="12" dur="250" autoRev="1" fill="remove"/>
                                        <p:tgtEl>
                                          <p:spTgt spid="3">
                                            <p:txEl>
                                              <p:pRg st="1" end="1"/>
                                            </p:txEl>
                                          </p:spTgt>
                                        </p:tgtEl>
                                        <p:attrNameLst>
                                          <p:attrName>fillcolor</p:attrName>
                                        </p:attrNameLst>
                                      </p:cBhvr>
                                      <p:to>
                                        <a:schemeClr val="bg1"/>
                                      </p:to>
                                    </p:animClr>
                                    <p:set>
                                      <p:cBhvr>
                                        <p:cTn id="13" dur="250" autoRev="1" fill="remove"/>
                                        <p:tgtEl>
                                          <p:spTgt spid="3">
                                            <p:txEl>
                                              <p:pRg st="1" end="1"/>
                                            </p:txEl>
                                          </p:spTgt>
                                        </p:tgtEl>
                                        <p:attrNameLst>
                                          <p:attrName>fill.type</p:attrName>
                                        </p:attrNameLst>
                                      </p:cBhvr>
                                      <p:to>
                                        <p:strVal val="solid"/>
                                      </p:to>
                                    </p:set>
                                    <p:set>
                                      <p:cBhvr>
                                        <p:cTn id="14" dur="250" autoRev="1" fill="remove"/>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92D050"/>
            </a:gs>
            <a:gs pos="100000">
              <a:srgbClr val="FFFF00"/>
            </a:gs>
          </a:gsLst>
          <a:lin ang="5400000" scaled="1"/>
        </a:gradFill>
        <a:effectLst/>
      </p:bgPr>
    </p:bg>
    <p:spTree>
      <p:nvGrpSpPr>
        <p:cNvPr id="1" name=""/>
        <p:cNvGrpSpPr/>
        <p:nvPr/>
      </p:nvGrpSpPr>
      <p:grpSpPr>
        <a:xfrm>
          <a:off x="0" y="0"/>
          <a:ext cx="0" cy="0"/>
          <a:chOff x="0" y="0"/>
          <a:chExt cx="0" cy="0"/>
        </a:xfrm>
      </p:grpSpPr>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8" imgW="114120" imgH="177480" progId="Equation.DSMT4">
                  <p:embed/>
                </p:oleObj>
              </mc:Choice>
              <mc:Fallback>
                <p:oleObj name="Equation" r:id="rId8" imgW="114120" imgH="177480" progId="Equation.DSMT4">
                  <p:embed/>
                  <p:pic>
                    <p:nvPicPr>
                      <p:cNvPr id="34" name="Object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1802251" y="5344164"/>
            <a:ext cx="4124101" cy="830997"/>
          </a:xfrm>
          <a:prstGeom prst="rect">
            <a:avLst/>
          </a:prstGeom>
          <a:solidFill>
            <a:schemeClr val="tx1">
              <a:alpha val="47000"/>
            </a:schemeClr>
          </a:solidFill>
        </p:spPr>
        <p:txBody>
          <a:bodyPr wrap="square" rtlCol="0">
            <a:spAutoFit/>
          </a:bodyPr>
          <a:lstStyle/>
          <a:p>
            <a:pPr algn="ctr"/>
            <a:r>
              <a:rPr lang="en-US" sz="4800">
                <a:solidFill>
                  <a:schemeClr val="bg1"/>
                </a:solidFill>
                <a:latin typeface="UVN Ai Cap" panose="02040603050506020204" pitchFamily="18" charset="0"/>
              </a:rPr>
              <a:t>Cây khoai lang</a:t>
            </a:r>
            <a:endParaRPr lang="en-US" sz="4800" dirty="0">
              <a:solidFill>
                <a:schemeClr val="bg1"/>
              </a:solidFill>
              <a:latin typeface="UVN Ai Cap" panose="02040603050506020204" pitchFamily="18" charset="0"/>
            </a:endParaRPr>
          </a:p>
        </p:txBody>
      </p:sp>
      <p:sp>
        <p:nvSpPr>
          <p:cNvPr id="2" name="TextBox 1"/>
          <p:cNvSpPr txBox="1"/>
          <p:nvPr/>
        </p:nvSpPr>
        <p:spPr>
          <a:xfrm>
            <a:off x="327352" y="4223210"/>
            <a:ext cx="3536950" cy="923330"/>
          </a:xfrm>
          <a:prstGeom prst="rect">
            <a:avLst/>
          </a:prstGeom>
          <a:noFill/>
        </p:spPr>
        <p:txBody>
          <a:bodyPr wrap="square" rtlCol="0">
            <a:spAutoFit/>
          </a:bodyPr>
          <a:lstStyle/>
          <a:p>
            <a:r>
              <a:rPr lang="en-US" sz="5400" i="1" u="sng" dirty="0" err="1">
                <a:solidFill>
                  <a:srgbClr val="FF0000"/>
                </a:solidFill>
                <a:latin typeface="UVN Ai Cap" panose="02040603050506020204" pitchFamily="18" charset="0"/>
              </a:rPr>
              <a:t>Đáp</a:t>
            </a:r>
            <a:r>
              <a:rPr lang="en-US" sz="5400" i="1" u="sng" dirty="0">
                <a:solidFill>
                  <a:srgbClr val="FF0000"/>
                </a:solidFill>
                <a:latin typeface="UVN Ai Cap" panose="02040603050506020204" pitchFamily="18" charset="0"/>
              </a:rPr>
              <a:t> </a:t>
            </a:r>
            <a:r>
              <a:rPr lang="en-US" sz="5400" i="1" u="sng" dirty="0" err="1">
                <a:solidFill>
                  <a:srgbClr val="FF0000"/>
                </a:solidFill>
                <a:latin typeface="UVN Ai Cap" panose="02040603050506020204" pitchFamily="18" charset="0"/>
              </a:rPr>
              <a:t>án</a:t>
            </a:r>
            <a:r>
              <a:rPr lang="en-US" sz="5400" i="1" u="sng" dirty="0">
                <a:solidFill>
                  <a:srgbClr val="FF0000"/>
                </a:solidFill>
                <a:latin typeface="UVN Ai Cap" panose="02040603050506020204" pitchFamily="18" charset="0"/>
              </a:rPr>
              <a:t>: </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46595" y="6019800"/>
            <a:ext cx="609600" cy="609600"/>
          </a:xfrm>
          <a:prstGeom prst="rect">
            <a:avLst/>
          </a:prstGeom>
        </p:spPr>
      </p:pic>
      <p:sp>
        <p:nvSpPr>
          <p:cNvPr id="23" name="Rectangle 22"/>
          <p:cNvSpPr/>
          <p:nvPr/>
        </p:nvSpPr>
        <p:spPr>
          <a:xfrm>
            <a:off x="396131" y="236386"/>
            <a:ext cx="3399391" cy="1233340"/>
          </a:xfrm>
          <a:prstGeom prst="rect">
            <a:avLst/>
          </a:prstGeom>
          <a:noFill/>
        </p:spPr>
        <p:txBody>
          <a:bodyPr wrap="none" lIns="91440" tIns="45720" rIns="91440" bIns="45720">
            <a:prstTxWarp prst="textCurveDown">
              <a:avLst/>
            </a:prstTxWarp>
            <a:spAutoFit/>
          </a:bodyPr>
          <a:lstStyle/>
          <a:p>
            <a:pPr algn="ctr"/>
            <a:r>
              <a:rPr lang="en-US" sz="7200" b="1" cap="none" spc="0">
                <a:ln w="12700">
                  <a:solidFill>
                    <a:srgbClr val="FF0000"/>
                  </a:solidFill>
                  <a:prstDash val="solid"/>
                </a:ln>
                <a:solidFill>
                  <a:schemeClr val="tx2">
                    <a:lumMod val="20000"/>
                    <a:lumOff val="80000"/>
                  </a:schemeClr>
                </a:solidFill>
                <a:effectLst>
                  <a:reflection blurRad="6350" stA="55000" endA="300" endPos="45500" dir="5400000" sy="-100000" algn="bl" rotWithShape="0"/>
                </a:effectLst>
              </a:rPr>
              <a:t>CÂU ĐỐ VUI</a:t>
            </a:r>
          </a:p>
        </p:txBody>
      </p:sp>
      <p:sp>
        <p:nvSpPr>
          <p:cNvPr id="24" name="Rectangle 23"/>
          <p:cNvSpPr/>
          <p:nvPr/>
        </p:nvSpPr>
        <p:spPr>
          <a:xfrm>
            <a:off x="4286872" y="853056"/>
            <a:ext cx="5236677" cy="2862322"/>
          </a:xfrm>
          <a:prstGeom prst="rect">
            <a:avLst/>
          </a:prstGeom>
        </p:spPr>
        <p:txBody>
          <a:bodyPr wrap="square">
            <a:spAutoFit/>
          </a:bodyPr>
          <a:lstStyle/>
          <a:p>
            <a:r>
              <a:rPr lang="vi-VN" sz="3600">
                <a:solidFill>
                  <a:srgbClr val="FF0000"/>
                </a:solidFill>
                <a:latin typeface="Times New Roman" panose="02020603050405020304" pitchFamily="18" charset="0"/>
                <a:cs typeface="Times New Roman" panose="02020603050405020304" pitchFamily="18" charset="0"/>
              </a:rPr>
              <a:t>Mẹ bò dưới đất, </a:t>
            </a:r>
            <a:endParaRPr lang="en-US" sz="3600">
              <a:solidFill>
                <a:srgbClr val="FF0000"/>
              </a:solidFill>
              <a:latin typeface="Times New Roman" panose="02020603050405020304" pitchFamily="18" charset="0"/>
              <a:cs typeface="Times New Roman" panose="02020603050405020304" pitchFamily="18" charset="0"/>
            </a:endParaRPr>
          </a:p>
          <a:p>
            <a:r>
              <a:rPr lang="en-US" sz="3600">
                <a:solidFill>
                  <a:srgbClr val="FF0000"/>
                </a:solidFill>
                <a:latin typeface="Times New Roman" panose="02020603050405020304" pitchFamily="18" charset="0"/>
                <a:cs typeface="Times New Roman" panose="02020603050405020304" pitchFamily="18" charset="0"/>
              </a:rPr>
              <a:t>Ấ</a:t>
            </a:r>
            <a:r>
              <a:rPr lang="vi-VN" sz="3600">
                <a:solidFill>
                  <a:srgbClr val="FF0000"/>
                </a:solidFill>
                <a:latin typeface="Times New Roman" panose="02020603050405020304" pitchFamily="18" charset="0"/>
                <a:cs typeface="Times New Roman" panose="02020603050405020304" pitchFamily="18" charset="0"/>
              </a:rPr>
              <a:t>p ổ trứng tròn, </a:t>
            </a:r>
            <a:endParaRPr lang="en-US" sz="3600">
              <a:solidFill>
                <a:srgbClr val="FF0000"/>
              </a:solidFill>
              <a:latin typeface="Times New Roman" panose="02020603050405020304" pitchFamily="18" charset="0"/>
              <a:cs typeface="Times New Roman" panose="02020603050405020304" pitchFamily="18" charset="0"/>
            </a:endParaRPr>
          </a:p>
          <a:p>
            <a:r>
              <a:rPr lang="vi-VN" sz="3600">
                <a:solidFill>
                  <a:srgbClr val="FF0000"/>
                </a:solidFill>
                <a:latin typeface="Times New Roman" panose="02020603050405020304" pitchFamily="18" charset="0"/>
                <a:cs typeface="Times New Roman" panose="02020603050405020304" pitchFamily="18" charset="0"/>
              </a:rPr>
              <a:t>Chẳng thấy nở con, </a:t>
            </a:r>
            <a:endParaRPr lang="en-US" sz="3600">
              <a:solidFill>
                <a:srgbClr val="FF0000"/>
              </a:solidFill>
              <a:latin typeface="Times New Roman" panose="02020603050405020304" pitchFamily="18" charset="0"/>
              <a:cs typeface="Times New Roman" panose="02020603050405020304" pitchFamily="18" charset="0"/>
            </a:endParaRPr>
          </a:p>
          <a:p>
            <a:r>
              <a:rPr lang="en-US" sz="3600">
                <a:solidFill>
                  <a:srgbClr val="FF0000"/>
                </a:solidFill>
                <a:latin typeface="Times New Roman" panose="02020603050405020304" pitchFamily="18" charset="0"/>
                <a:cs typeface="Times New Roman" panose="02020603050405020304" pitchFamily="18" charset="0"/>
              </a:rPr>
              <a:t>M</a:t>
            </a:r>
            <a:r>
              <a:rPr lang="vi-VN" sz="3600">
                <a:solidFill>
                  <a:srgbClr val="FF0000"/>
                </a:solidFill>
                <a:latin typeface="Times New Roman" panose="02020603050405020304" pitchFamily="18" charset="0"/>
                <a:cs typeface="Times New Roman" panose="02020603050405020304" pitchFamily="18" charset="0"/>
              </a:rPr>
              <a:t>à toàn là củ</a:t>
            </a:r>
            <a:r>
              <a:rPr lang="en-US" sz="3600">
                <a:solidFill>
                  <a:srgbClr val="FF0000"/>
                </a:solidFill>
                <a:latin typeface="Times New Roman" panose="02020603050405020304" pitchFamily="18" charset="0"/>
                <a:cs typeface="Times New Roman" panose="02020603050405020304" pitchFamily="18" charset="0"/>
              </a:rPr>
              <a:t>.</a:t>
            </a:r>
          </a:p>
          <a:p>
            <a:r>
              <a:rPr lang="en-US" sz="3600">
                <a:solidFill>
                  <a:srgbClr val="FF0000"/>
                </a:solidFill>
                <a:latin typeface="Times New Roman" panose="02020603050405020304" pitchFamily="18" charset="0"/>
                <a:cs typeface="Times New Roman" panose="02020603050405020304" pitchFamily="18" charset="0"/>
              </a:rPr>
              <a:t>             </a:t>
            </a:r>
            <a:r>
              <a:rPr lang="vi-VN" sz="3600">
                <a:solidFill>
                  <a:srgbClr val="FF0000"/>
                </a:solidFill>
                <a:latin typeface="Times New Roman" panose="02020603050405020304" pitchFamily="18" charset="0"/>
                <a:cs typeface="Times New Roman" panose="02020603050405020304" pitchFamily="18" charset="0"/>
              </a:rPr>
              <a:t> </a:t>
            </a:r>
            <a:r>
              <a:rPr lang="vi-VN" sz="3600" i="1">
                <a:solidFill>
                  <a:srgbClr val="FF0000"/>
                </a:solidFill>
                <a:latin typeface="Times New Roman" panose="02020603050405020304" pitchFamily="18" charset="0"/>
                <a:cs typeface="Times New Roman" panose="02020603050405020304" pitchFamily="18" charset="0"/>
              </a:rPr>
              <a:t>Là cây gì?</a:t>
            </a:r>
          </a:p>
        </p:txBody>
      </p:sp>
      <p:pic>
        <p:nvPicPr>
          <p:cNvPr id="4" name="Picture 3"/>
          <p:cNvPicPr>
            <a:picLocks noChangeAspect="1"/>
          </p:cNvPicPr>
          <p:nvPr/>
        </p:nvPicPr>
        <p:blipFill>
          <a:blip r:embed="rId11"/>
          <a:stretch>
            <a:fillRect/>
          </a:stretch>
        </p:blipFill>
        <p:spPr>
          <a:xfrm>
            <a:off x="6318250" y="3814191"/>
            <a:ext cx="5856514" cy="3043809"/>
          </a:xfrm>
          <a:prstGeom prst="rect">
            <a:avLst/>
          </a:prstGeom>
        </p:spPr>
      </p:pic>
      <p:pic>
        <p:nvPicPr>
          <p:cNvPr id="5" name="91da61b0-e192-4113-8d0a-24becbd48018">
            <a:hlinkClick r:id="" action="ppaction://media"/>
            <a:extLst>
              <a:ext uri="{FF2B5EF4-FFF2-40B4-BE49-F238E27FC236}">
                <a16:creationId xmlns:a16="http://schemas.microsoft.com/office/drawing/2014/main" id="{540A4BEA-EF8F-BF04-0CBE-2C9714AC9FF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09600" y="126708"/>
            <a:ext cx="609600" cy="609600"/>
          </a:xfrm>
          <a:prstGeom prst="rect">
            <a:avLst/>
          </a:prstGeom>
        </p:spPr>
      </p:pic>
    </p:spTree>
    <p:extLst>
      <p:ext uri="{BB962C8B-B14F-4D97-AF65-F5344CB8AC3E}">
        <p14:creationId xmlns:p14="http://schemas.microsoft.com/office/powerpoint/2010/main" val="131701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 presetClass="mediacall" presetSubtype="0" fill="hold" nodeType="withEffect">
                                  <p:stCondLst>
                                    <p:cond delay="0"/>
                                  </p:stCondLst>
                                  <p:childTnLst>
                                    <p:cmd type="call" cmd="playFrom(0.0)">
                                      <p:cBhvr>
                                        <p:cTn id="27" dur="11023" fill="hold"/>
                                        <p:tgtEl>
                                          <p:spTgt spid="5"/>
                                        </p:tgtEl>
                                      </p:cBhvr>
                                    </p:cmd>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7" name="nen.wav"/>
                                        </p:tgtEl>
                                      </p:cMediaNode>
                                    </p:audio>
                                  </p:subTnLst>
                                </p:cTn>
                              </p:par>
                              <p:par>
                                <p:cTn id="36" presetID="1" presetClass="mediacall" presetSubtype="0" fill="hold" nodeType="withEffect">
                                  <p:stCondLst>
                                    <p:cond delay="0"/>
                                  </p:stCondLst>
                                  <p:childTnLst>
                                    <p:cmd type="call" cmd="playFrom(0.0)">
                                      <p:cBhvr>
                                        <p:cTn id="37" dur="7523" fill="hold"/>
                                        <p:tgtEl>
                                          <p:spTgt spid="3"/>
                                        </p:tgtEl>
                                      </p:cBhvr>
                                    </p:cmd>
                                  </p:childTnLst>
                                </p:cTn>
                              </p:par>
                              <p:par>
                                <p:cTn id="38" presetID="16" presetClass="entr" presetSubtype="2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3"/>
                </p:tgtEl>
              </p:cMediaNode>
            </p:audio>
            <p:audio>
              <p:cMediaNode vol="100000">
                <p:cTn id="42" fill="hold" display="0">
                  <p:stCondLst>
                    <p:cond delay="indefinite"/>
                  </p:stCondLst>
                  <p:endCondLst>
                    <p:cond evt="onStopAudio" delay="0">
                      <p:tgtEl>
                        <p:sldTgt/>
                      </p:tgtEl>
                    </p:cond>
                  </p:endCondLst>
                </p:cTn>
                <p:tgtEl>
                  <p:spTgt spid="5"/>
                </p:tgtEl>
              </p:cMediaNode>
            </p:audio>
          </p:childTnLst>
        </p:cTn>
      </p:par>
    </p:tnLst>
    <p:bldLst>
      <p:bldP spid="35" grpId="0" animBg="1"/>
      <p:bldP spid="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4" name="Rectangle 3"/>
          <p:cNvSpPr/>
          <p:nvPr/>
        </p:nvSpPr>
        <p:spPr>
          <a:xfrm>
            <a:off x="3511902" y="180592"/>
            <a:ext cx="4935967" cy="923330"/>
          </a:xfrm>
          <a:prstGeom prst="rect">
            <a:avLst/>
          </a:prstGeom>
          <a:noFill/>
        </p:spPr>
        <p:txBody>
          <a:bodyPr wrap="none" lIns="91440" tIns="45720" rIns="91440" bIns="45720">
            <a:spAutoFit/>
          </a:bodyPr>
          <a:lstStyle/>
          <a:p>
            <a:pPr algn="ctr"/>
            <a:r>
              <a:rPr lang="en-US" sz="5400" b="1" cap="none" spc="0">
                <a:ln w="12700" cmpd="sng">
                  <a:solidFill>
                    <a:schemeClr val="accent4"/>
                  </a:solidFill>
                  <a:prstDash val="solid"/>
                </a:ln>
                <a:solidFill>
                  <a:srgbClr val="0070C0"/>
                </a:solidFill>
                <a:effectLst/>
                <a:latin typeface="Times New Roman" panose="02020603050405020304" pitchFamily="18" charset="0"/>
                <a:cs typeface="Times New Roman" panose="02020603050405020304" pitchFamily="18" charset="0"/>
              </a:rPr>
              <a:t>Yêu cầu cần đạt</a:t>
            </a:r>
          </a:p>
        </p:txBody>
      </p:sp>
      <p:sp>
        <p:nvSpPr>
          <p:cNvPr id="7" name="Rectangle 6"/>
          <p:cNvSpPr/>
          <p:nvPr/>
        </p:nvSpPr>
        <p:spPr>
          <a:xfrm>
            <a:off x="1339582" y="1615271"/>
            <a:ext cx="9629895" cy="1232197"/>
          </a:xfrm>
          <a:prstGeom prst="rect">
            <a:avLst/>
          </a:prstGeom>
        </p:spPr>
        <p:txBody>
          <a:bodyPr wrap="square">
            <a:spAutoFit/>
          </a:bodyPr>
          <a:lstStyle/>
          <a:p>
            <a:pPr algn="just">
              <a:lnSpc>
                <a:spcPct val="120000"/>
              </a:lnSpc>
              <a:spcAft>
                <a:spcPts val="0"/>
              </a:spcAft>
            </a:pPr>
            <a:r>
              <a:rPr lang="vi-VN" sz="3200">
                <a:latin typeface="Times New Roman" panose="02020603050405020304" pitchFamily="18" charset="0"/>
                <a:ea typeface="Calibri" panose="020F0502020204030204" pitchFamily="34" charset="0"/>
                <a:cs typeface="Times New Roman" panose="02020603050405020304" pitchFamily="18" charset="0"/>
              </a:rPr>
              <a:t>- </a:t>
            </a:r>
            <a:r>
              <a:rPr lang="pl-PL" sz="3200">
                <a:latin typeface="Times New Roman" panose="02020603050405020304" pitchFamily="18" charset="0"/>
                <a:ea typeface="Calibri" panose="020F0502020204030204" pitchFamily="34" charset="0"/>
                <a:cs typeface="Times New Roman" panose="02020603050405020304" pitchFamily="18" charset="0"/>
              </a:rPr>
              <a:t>Biết dựa vào tranh và những câu hỏi gợi ý để nói về các nhân vật, sự việc trong tranh. </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339582" y="3108367"/>
            <a:ext cx="9512836" cy="641266"/>
          </a:xfrm>
          <a:prstGeom prst="rect">
            <a:avLst/>
          </a:prstGeom>
        </p:spPr>
        <p:txBody>
          <a:bodyPr wrap="square">
            <a:spAutoFit/>
          </a:bodyPr>
          <a:lstStyle/>
          <a:p>
            <a:pPr algn="just">
              <a:lnSpc>
                <a:spcPct val="120000"/>
              </a:lnSpc>
              <a:spcAft>
                <a:spcPts val="0"/>
              </a:spcAft>
            </a:pPr>
            <a:r>
              <a:rPr lang="en-US" sz="3200">
                <a:latin typeface="Times New Roman" panose="02020603050405020304" pitchFamily="18" charset="0"/>
                <a:ea typeface="Calibri" panose="020F0502020204030204" pitchFamily="34" charset="0"/>
                <a:cs typeface="Times New Roman" panose="02020603050405020304" pitchFamily="18" charset="0"/>
              </a:rPr>
              <a:t>- Kể lại được từng đoạn câu chuyện theo tranh.</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274629" y="0"/>
            <a:ext cx="2917371" cy="26125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85120" y="-223653"/>
            <a:ext cx="1941429" cy="1856600"/>
          </a:xfrm>
          <a:prstGeom prst="rect">
            <a:avLst/>
          </a:prstGeom>
        </p:spPr>
      </p:pic>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574" y="3719193"/>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62234" y="339257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5144615" y="461025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1329" y="4301075"/>
            <a:ext cx="714375" cy="1190625"/>
          </a:xfrm>
          <a:prstGeom prst="rect">
            <a:avLst/>
          </a:prstGeom>
        </p:spPr>
      </p:pic>
      <p:sp>
        <p:nvSpPr>
          <p:cNvPr id="18" name="Rectangle 17"/>
          <p:cNvSpPr/>
          <p:nvPr/>
        </p:nvSpPr>
        <p:spPr>
          <a:xfrm>
            <a:off x="4543397" y="2433263"/>
            <a:ext cx="5339924"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FF0000"/>
                </a:solidFill>
                <a:latin typeface="Times New Roman" panose="02020603050405020304" pitchFamily="18" charset="0"/>
                <a:cs typeface="Times New Roman" panose="02020603050405020304" pitchFamily="18" charset="0"/>
              </a:rPr>
              <a:t>KHÁM PHÁ</a:t>
            </a:r>
            <a:endParaRPr lang="en-US" sz="7200" b="1" cap="none" spc="0">
              <a:ln/>
              <a:solidFill>
                <a:srgbClr val="FF0000"/>
              </a:solidFill>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138151"/>
            <a:ext cx="952500" cy="101917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213972"/>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68640" y="1149619"/>
            <a:ext cx="6100354"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i="1">
                <a:effectLst/>
                <a:latin typeface="Times New Roman" panose="02020603050405020304" pitchFamily="18" charset="0"/>
                <a:ea typeface="Times New Roman" panose="02020603050405020304" pitchFamily="18" charset="0"/>
              </a:rPr>
              <a:t>Theo Tuyển tập truyện, thơ, câu đố Mầm non)  </a:t>
            </a:r>
            <a:endParaRPr lang="en-US" sz="2400" i="1"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Sự tích cây khoai lang</a:t>
            </a:r>
            <a:endParaRPr lang="x-none" sz="36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61730" y="1685150"/>
            <a:ext cx="6818784" cy="4753187"/>
          </a:xfrm>
          <a:prstGeom prst="rect">
            <a:avLst/>
          </a:prstGeom>
        </p:spPr>
      </p:pic>
      <p:sp>
        <p:nvSpPr>
          <p:cNvPr id="9" name="Rectangle 8"/>
          <p:cNvSpPr/>
          <p:nvPr/>
        </p:nvSpPr>
        <p:spPr>
          <a:xfrm>
            <a:off x="7723951" y="2127455"/>
            <a:ext cx="3157409" cy="535531"/>
          </a:xfrm>
          <a:prstGeom prst="rect">
            <a:avLst/>
          </a:prstGeom>
        </p:spPr>
        <p:txBody>
          <a:bodyPr wrap="square">
            <a:spAutoFit/>
          </a:bodyPr>
          <a:lstStyle/>
          <a:p>
            <a:pPr algn="just">
              <a:lnSpc>
                <a:spcPct val="120000"/>
              </a:lnSpc>
              <a:spcAft>
                <a:spcPts val="0"/>
              </a:spcAft>
            </a:pPr>
            <a:r>
              <a:rPr lang="en-US" sz="2400" i="1">
                <a:effectLst/>
                <a:latin typeface="Times New Roman" panose="02020603050405020304" pitchFamily="18" charset="0"/>
                <a:ea typeface="Times New Roman" panose="02020603050405020304" pitchFamily="18" charset="0"/>
              </a:rPr>
              <a:t>Tranh  vẽ </a:t>
            </a:r>
            <a:r>
              <a:rPr lang="en-US" sz="2400" i="1">
                <a:latin typeface="Times New Roman" panose="02020603050405020304" pitchFamily="18" charset="0"/>
                <a:ea typeface="Times New Roman" panose="02020603050405020304" pitchFamily="18" charset="0"/>
              </a:rPr>
              <a:t> cảnh ở đâu?</a:t>
            </a:r>
            <a:endParaRPr lang="en-US" sz="2400" i="1"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7723952" y="2806550"/>
            <a:ext cx="3810551" cy="535531"/>
          </a:xfrm>
          <a:prstGeom prst="rect">
            <a:avLst/>
          </a:prstGeom>
        </p:spPr>
        <p:txBody>
          <a:bodyPr wrap="square">
            <a:spAutoFit/>
          </a:bodyPr>
          <a:lstStyle/>
          <a:p>
            <a:pPr algn="just">
              <a:lnSpc>
                <a:spcPct val="120000"/>
              </a:lnSpc>
              <a:spcAft>
                <a:spcPts val="0"/>
              </a:spcAft>
            </a:pPr>
            <a:r>
              <a:rPr lang="en-US" sz="2400" i="1">
                <a:solidFill>
                  <a:srgbClr val="0070C0"/>
                </a:solidFill>
                <a:effectLst/>
                <a:latin typeface="Times New Roman" panose="02020603050405020304" pitchFamily="18" charset="0"/>
                <a:ea typeface="Times New Roman" panose="02020603050405020304" pitchFamily="18" charset="0"/>
              </a:rPr>
              <a:t>Tranh vẽ cảnh ở miền núi.</a:t>
            </a:r>
            <a:endParaRPr lang="en-US" sz="2400" i="1" dirty="0">
              <a:solidFill>
                <a:srgbClr val="0070C0"/>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7723951" y="3587808"/>
            <a:ext cx="4241626" cy="535531"/>
          </a:xfrm>
          <a:prstGeom prst="rect">
            <a:avLst/>
          </a:prstGeom>
        </p:spPr>
        <p:txBody>
          <a:bodyPr wrap="square">
            <a:spAutoFit/>
          </a:bodyPr>
          <a:lstStyle/>
          <a:p>
            <a:pPr algn="just">
              <a:lnSpc>
                <a:spcPct val="120000"/>
              </a:lnSpc>
              <a:spcAft>
                <a:spcPts val="0"/>
              </a:spcAft>
            </a:pPr>
            <a:r>
              <a:rPr lang="en-US" sz="2400" i="1">
                <a:latin typeface="Times New Roman" panose="02020603050405020304" pitchFamily="18" charset="0"/>
                <a:ea typeface="Times New Roman" panose="02020603050405020304" pitchFamily="18" charset="0"/>
              </a:rPr>
              <a:t>Truyện có những nhân vật nào?</a:t>
            </a:r>
            <a:endParaRPr lang="en-US" sz="2400" i="1"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7719478" y="4446114"/>
            <a:ext cx="3810551" cy="1421928"/>
          </a:xfrm>
          <a:prstGeom prst="rect">
            <a:avLst/>
          </a:prstGeom>
        </p:spPr>
        <p:txBody>
          <a:bodyPr wrap="square">
            <a:spAutoFit/>
          </a:bodyPr>
          <a:lstStyle/>
          <a:p>
            <a:pPr algn="just">
              <a:lnSpc>
                <a:spcPct val="120000"/>
              </a:lnSpc>
              <a:spcAft>
                <a:spcPts val="0"/>
              </a:spcAft>
            </a:pPr>
            <a:r>
              <a:rPr lang="en-US" sz="2400" i="1">
                <a:solidFill>
                  <a:srgbClr val="0070C0"/>
                </a:solidFill>
                <a:effectLst/>
                <a:latin typeface="Times New Roman" panose="02020603050405020304" pitchFamily="18" charset="0"/>
                <a:ea typeface="Times New Roman" panose="02020603050405020304" pitchFamily="18" charset="0"/>
              </a:rPr>
              <a:t>Truyện có các nhân vật là hai bà cháu và những người dân trong làng bản.</a:t>
            </a:r>
            <a:endParaRPr lang="en-US" sz="2400" i="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5897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0" grpId="0"/>
      <p:bldP spid="21" grpId="0"/>
      <p:bldP spid="9" grpId="0"/>
      <p:bldP spid="10"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84550" y="1502175"/>
            <a:ext cx="10164327" cy="5078507"/>
          </a:xfrm>
          <a:prstGeom prst="rect">
            <a:avLst/>
          </a:prstGeom>
        </p:spPr>
      </p:pic>
      <p:sp>
        <p:nvSpPr>
          <p:cNvPr id="2" name="Rectangle 1">
            <a:extLst>
              <a:ext uri="{FF2B5EF4-FFF2-40B4-BE49-F238E27FC236}">
                <a16:creationId xmlns:a16="http://schemas.microsoft.com/office/drawing/2014/main" id="{656AC254-C9BF-5DCB-F916-DFC1C1D7D750}"/>
              </a:ext>
            </a:extLst>
          </p:cNvPr>
          <p:cNvSpPr/>
          <p:nvPr/>
        </p:nvSpPr>
        <p:spPr>
          <a:xfrm>
            <a:off x="5654340" y="820946"/>
            <a:ext cx="6100354"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i="1">
                <a:effectLst/>
                <a:latin typeface="Times New Roman" panose="02020603050405020304" pitchFamily="18" charset="0"/>
                <a:ea typeface="Times New Roman" panose="02020603050405020304" pitchFamily="18" charset="0"/>
              </a:rPr>
              <a:t>Theo Tuyển tập truyện, thơ, câu đố Mầm non)  </a:t>
            </a:r>
            <a:endParaRPr lang="en-US" sz="2400" i="1"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41243DEB-2B7A-678C-0C0D-DB4F713A20E3}"/>
              </a:ext>
            </a:extLst>
          </p:cNvPr>
          <p:cNvSpPr txBox="1"/>
          <p:nvPr/>
        </p:nvSpPr>
        <p:spPr>
          <a:xfrm>
            <a:off x="3401486" y="277318"/>
            <a:ext cx="4505709" cy="646331"/>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Sự tích cây khoai lang</a:t>
            </a:r>
            <a:endParaRPr lang="x-none"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5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5646955" y="2284802"/>
            <a:ext cx="5952862" cy="1363900"/>
          </a:xfrm>
          <a:prstGeom prst="rect">
            <a:avLst/>
          </a:prstGeom>
        </p:spPr>
        <p:txBody>
          <a:bodyPr wrap="square">
            <a:spAutoFit/>
          </a:bodyPr>
          <a:lstStyle/>
          <a:p>
            <a:pPr algn="just">
              <a:lnSpc>
                <a:spcPct val="120000"/>
              </a:lnSpc>
              <a:spcAft>
                <a:spcPts val="0"/>
              </a:spcAft>
            </a:pPr>
            <a:r>
              <a:rPr lang="en-US" sz="3600" i="1">
                <a:effectLst/>
                <a:latin typeface="Times New Roman" panose="02020603050405020304" pitchFamily="18" charset="0"/>
                <a:ea typeface="Times New Roman" panose="02020603050405020304" pitchFamily="18" charset="0"/>
              </a:rPr>
              <a:t>Tranh  vẽ hai bà cháu nghèo khổ đang làm gì?</a:t>
            </a:r>
            <a:endParaRPr lang="en-US" sz="3600" i="1"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704400" y="3980588"/>
            <a:ext cx="6164594" cy="1363900"/>
          </a:xfrm>
          <a:prstGeom prst="rect">
            <a:avLst/>
          </a:prstGeom>
        </p:spPr>
        <p:txBody>
          <a:bodyPr wrap="square">
            <a:spAutoFit/>
          </a:bodyPr>
          <a:lstStyle/>
          <a:p>
            <a:pPr algn="just">
              <a:lnSpc>
                <a:spcPct val="120000"/>
              </a:lnSpc>
              <a:spcAft>
                <a:spcPts val="0"/>
              </a:spcAft>
            </a:pPr>
            <a:r>
              <a:rPr lang="en-US" sz="3600" i="1">
                <a:solidFill>
                  <a:srgbClr val="0070C0"/>
                </a:solidFill>
                <a:effectLst/>
                <a:latin typeface="Times New Roman" panose="02020603050405020304" pitchFamily="18" charset="0"/>
                <a:ea typeface="Times New Roman" panose="02020603050405020304" pitchFamily="18" charset="0"/>
              </a:rPr>
              <a:t>Tranh vẽ hai bà cháu đang đào củ mài để ăn.</a:t>
            </a:r>
            <a:endParaRPr lang="en-US" sz="3600" i="1" dirty="0">
              <a:solidFill>
                <a:srgbClr val="0070C0"/>
              </a:solidFill>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rotWithShape="1">
          <a:blip r:embed="rId2"/>
          <a:srcRect r="52459" b="50655"/>
          <a:stretch/>
        </p:blipFill>
        <p:spPr>
          <a:xfrm>
            <a:off x="444165" y="1407907"/>
            <a:ext cx="4780978" cy="4801264"/>
          </a:xfrm>
          <a:prstGeom prst="rect">
            <a:avLst/>
          </a:prstGeom>
        </p:spPr>
      </p:pic>
      <p:sp>
        <p:nvSpPr>
          <p:cNvPr id="13" name="Content Placeholder 2">
            <a:extLst>
              <a:ext uri="{FF2B5EF4-FFF2-40B4-BE49-F238E27FC236}">
                <a16:creationId xmlns:a16="http://schemas.microsoft.com/office/drawing/2014/main" id="{AA2D1403-B7AB-4440-A9B5-3E71737860DF}"/>
              </a:ext>
            </a:extLst>
          </p:cNvPr>
          <p:cNvSpPr txBox="1">
            <a:spLocks/>
          </p:cNvSpPr>
          <p:nvPr/>
        </p:nvSpPr>
        <p:spPr>
          <a:xfrm>
            <a:off x="814779" y="213972"/>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68640" y="1149619"/>
            <a:ext cx="6100354"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i="1">
                <a:effectLst/>
                <a:latin typeface="Times New Roman" panose="02020603050405020304" pitchFamily="18" charset="0"/>
                <a:ea typeface="Times New Roman" panose="02020603050405020304" pitchFamily="18" charset="0"/>
              </a:rPr>
              <a:t>Theo Tuyển tập truyện, thơ, câu đố Mầm non)  </a:t>
            </a:r>
            <a:endParaRPr lang="en-US" sz="2400" i="1"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Sự tích cây khoai lang</a:t>
            </a:r>
            <a:endParaRPr lang="x-none"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33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5646955" y="2284802"/>
            <a:ext cx="5952862" cy="699102"/>
          </a:xfrm>
          <a:prstGeom prst="rect">
            <a:avLst/>
          </a:prstGeom>
        </p:spPr>
        <p:txBody>
          <a:bodyPr wrap="square">
            <a:spAutoFit/>
          </a:bodyPr>
          <a:lstStyle/>
          <a:p>
            <a:pPr algn="just">
              <a:lnSpc>
                <a:spcPct val="120000"/>
              </a:lnSpc>
              <a:spcAft>
                <a:spcPts val="0"/>
              </a:spcAft>
            </a:pPr>
            <a:r>
              <a:rPr lang="en-US" sz="3600" i="1">
                <a:effectLst/>
                <a:latin typeface="Times New Roman" panose="02020603050405020304" pitchFamily="18" charset="0"/>
                <a:ea typeface="Times New Roman" panose="02020603050405020304" pitchFamily="18" charset="0"/>
              </a:rPr>
              <a:t>Tranh  vẽ cảnh gì?</a:t>
            </a:r>
            <a:endParaRPr lang="en-US" sz="3600" i="1"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541089" y="3418981"/>
            <a:ext cx="6164594" cy="1363900"/>
          </a:xfrm>
          <a:prstGeom prst="rect">
            <a:avLst/>
          </a:prstGeom>
        </p:spPr>
        <p:txBody>
          <a:bodyPr wrap="square">
            <a:spAutoFit/>
          </a:bodyPr>
          <a:lstStyle/>
          <a:p>
            <a:pPr algn="just">
              <a:lnSpc>
                <a:spcPct val="120000"/>
              </a:lnSpc>
              <a:spcAft>
                <a:spcPts val="0"/>
              </a:spcAft>
            </a:pPr>
            <a:r>
              <a:rPr lang="en-US" sz="3600" i="1">
                <a:solidFill>
                  <a:srgbClr val="0070C0"/>
                </a:solidFill>
                <a:effectLst/>
                <a:latin typeface="Times New Roman" panose="02020603050405020304" pitchFamily="18" charset="0"/>
                <a:ea typeface="Times New Roman" panose="02020603050405020304" pitchFamily="18" charset="0"/>
              </a:rPr>
              <a:t>Tranh vẽ rừng bị cháy, người cháu đang khóc nức nở.</a:t>
            </a:r>
            <a:endParaRPr lang="en-US" sz="3600" i="1" dirty="0">
              <a:solidFill>
                <a:srgbClr val="0070C0"/>
              </a:solidFill>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rotWithShape="1">
          <a:blip r:embed="rId2"/>
          <a:srcRect l="52088" t="269" r="371" b="50386"/>
          <a:stretch/>
        </p:blipFill>
        <p:spPr>
          <a:xfrm>
            <a:off x="531250" y="1606315"/>
            <a:ext cx="4780978" cy="4801264"/>
          </a:xfrm>
          <a:prstGeom prst="rect">
            <a:avLst/>
          </a:prstGeom>
        </p:spPr>
      </p:pic>
      <p:sp>
        <p:nvSpPr>
          <p:cNvPr id="13" name="Content Placeholder 2">
            <a:extLst>
              <a:ext uri="{FF2B5EF4-FFF2-40B4-BE49-F238E27FC236}">
                <a16:creationId xmlns:a16="http://schemas.microsoft.com/office/drawing/2014/main" id="{AA2D1403-B7AB-4440-A9B5-3E71737860DF}"/>
              </a:ext>
            </a:extLst>
          </p:cNvPr>
          <p:cNvSpPr txBox="1">
            <a:spLocks/>
          </p:cNvSpPr>
          <p:nvPr/>
        </p:nvSpPr>
        <p:spPr>
          <a:xfrm>
            <a:off x="814779" y="213972"/>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768640" y="1149619"/>
            <a:ext cx="6100354"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i="1">
                <a:effectLst/>
                <a:latin typeface="Times New Roman" panose="02020603050405020304" pitchFamily="18" charset="0"/>
                <a:ea typeface="Times New Roman" panose="02020603050405020304" pitchFamily="18" charset="0"/>
              </a:rPr>
              <a:t>Theo Tuyển tập truyện, thơ, câu đố Mầm non)  </a:t>
            </a:r>
            <a:endParaRPr lang="en-US" sz="2400" i="1"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Sự tích cây khoai lang</a:t>
            </a:r>
            <a:endParaRPr lang="x-none"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16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1071</TotalTime>
  <Words>650</Words>
  <Application>Microsoft Office PowerPoint</Application>
  <PresentationFormat>Widescreen</PresentationFormat>
  <Paragraphs>63</Paragraphs>
  <Slides>20</Slides>
  <Notes>1</Notes>
  <HiddenSlides>0</HiddenSlides>
  <MMClips>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等线</vt:lpstr>
      <vt:lpstr>Arial</vt:lpstr>
      <vt:lpstr>Arial-Rounded</vt:lpstr>
      <vt:lpstr>Arial-SGK-TV</vt:lpstr>
      <vt:lpstr>Calibri</vt:lpstr>
      <vt:lpstr>Times New Roman</vt:lpstr>
      <vt:lpstr>UVN Ai Cap</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Nga Trần</cp:lastModifiedBy>
  <cp:revision>99</cp:revision>
  <dcterms:created xsi:type="dcterms:W3CDTF">2021-07-20T01:55:21Z</dcterms:created>
  <dcterms:modified xsi:type="dcterms:W3CDTF">2023-02-13T15:52:58Z</dcterms:modified>
</cp:coreProperties>
</file>