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310" r:id="rId3"/>
    <p:sldId id="286" r:id="rId4"/>
    <p:sldId id="265" r:id="rId5"/>
    <p:sldId id="301" r:id="rId6"/>
    <p:sldId id="302" r:id="rId7"/>
    <p:sldId id="293" r:id="rId8"/>
    <p:sldId id="309" r:id="rId9"/>
    <p:sldId id="303" r:id="rId10"/>
    <p:sldId id="280" r:id="rId11"/>
    <p:sldId id="305" r:id="rId12"/>
    <p:sldId id="308" r:id="rId13"/>
    <p:sldId id="311" r:id="rId14"/>
    <p:sldId id="307" r:id="rId15"/>
    <p:sldId id="292" r:id="rId1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020"/>
    <a:srgbClr val="E4FDC3"/>
    <a:srgbClr val="CAFB89"/>
    <a:srgbClr val="007635"/>
    <a:srgbClr val="002776"/>
    <a:srgbClr val="D9FCAA"/>
    <a:srgbClr val="C8FB85"/>
    <a:srgbClr val="9FF828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70" d="100"/>
          <a:sy n="70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8600" y="342911"/>
            <a:ext cx="10068314" cy="660137"/>
            <a:chOff x="-1326572" y="47562"/>
            <a:chExt cx="9212165" cy="660137"/>
          </a:xfrm>
        </p:grpSpPr>
        <p:sp>
          <p:nvSpPr>
            <p:cNvPr id="7" name="Oval 6"/>
            <p:cNvSpPr/>
            <p:nvPr/>
          </p:nvSpPr>
          <p:spPr>
            <a:xfrm>
              <a:off x="-1326572" y="47562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420207" y="61417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Viết</a:t>
              </a:r>
              <a:r>
                <a:rPr lang="en-US" sz="36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1 – 2 </a:t>
              </a:r>
              <a:r>
                <a:rPr lang="en-US" sz="36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câu</a:t>
              </a:r>
              <a:r>
                <a:rPr lang="en-US" sz="36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về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vật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xung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quanh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em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295400"/>
            <a:ext cx="582264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6800" y="1639690"/>
            <a:ext cx="10480791" cy="2464288"/>
            <a:chOff x="194040" y="2245147"/>
            <a:chExt cx="9051063" cy="21473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Hồ Gư</a:t>
              </a:r>
              <a:r>
                <a:rPr lang="el-GR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Χ </a:t>
              </a:r>
              <a:r>
                <a:rPr lang="vi-VN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là jŎ cả</a:t>
              </a:r>
              <a:r>
                <a:rPr lang="el-GR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ζ Α−</a:t>
              </a:r>
              <a:r>
                <a:rPr lang="vi-VN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p ở </a:t>
              </a:r>
              <a:r>
                <a:rPr lang="el-GR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κ</a:t>
              </a:r>
              <a:r>
                <a:rPr lang="vi-VN" sz="3733" b="1" dirty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ủ đô Hà </a:t>
              </a:r>
              <a:r>
                <a:rPr lang="vi-VN" sz="3733" b="1" dirty="0" smtClean="0">
                  <a:solidFill>
                    <a:srgbClr val="002F8E"/>
                  </a:solidFill>
                  <a:latin typeface="Arial-SGK-TV" pitchFamily="2" charset="0"/>
                  <a:ea typeface="Arial-Rounded" pitchFamily="34" charset="0"/>
                  <a:cs typeface="Arial-SGK-TV" pitchFamily="2" charset="0"/>
                </a:rPr>
                <a:t>NĖ.</a:t>
              </a:r>
              <a:endParaRPr lang="en-US" sz="3733" b="1" dirty="0">
                <a:solidFill>
                  <a:srgbClr val="002F8E"/>
                </a:solidFill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95800"/>
            <a:ext cx="2994178" cy="20382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261371"/>
            <a:ext cx="10134950" cy="676861"/>
            <a:chOff x="-1558113" y="168954"/>
            <a:chExt cx="10134950" cy="676861"/>
          </a:xfrm>
        </p:grpSpPr>
        <p:sp>
          <p:nvSpPr>
            <p:cNvPr id="14" name="Oval 13"/>
            <p:cNvSpPr/>
            <p:nvPr/>
          </p:nvSpPr>
          <p:spPr>
            <a:xfrm>
              <a:off x="-1558113" y="168954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567513" y="199533"/>
              <a:ext cx="914435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Viết</a:t>
              </a:r>
              <a:r>
                <a:rPr lang="en-US" sz="36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1 – 2 </a:t>
              </a:r>
              <a:r>
                <a:rPr lang="en-US" sz="3600" dirty="0" err="1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câu</a:t>
              </a:r>
              <a:r>
                <a:rPr lang="en-US" sz="36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về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vật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xung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quanh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em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-13855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04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388329"/>
            <a:ext cx="11277599" cy="1200280"/>
            <a:chOff x="-722090" y="-847839"/>
            <a:chExt cx="4369053" cy="1200280"/>
          </a:xfrm>
        </p:grpSpPr>
        <p:sp>
          <p:nvSpPr>
            <p:cNvPr id="7" name="Oval 6"/>
            <p:cNvSpPr/>
            <p:nvPr/>
          </p:nvSpPr>
          <p:spPr>
            <a:xfrm>
              <a:off x="-722090" y="-847839"/>
              <a:ext cx="262088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397363" y="-847839"/>
              <a:ext cx="4044326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Vẽ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một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bức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tranh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về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cảnh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vật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xung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quanh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và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đặt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tên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cho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bức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tranh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em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vẽ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986" y="1374261"/>
            <a:ext cx="5375564" cy="49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9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ợi ý vẽ tranh bảo vệ môi trường đẹp nhất và ý nghĩa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42239"/>
            <a:ext cx="392853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vẽ tranh phong cảnh quê hương của học sinh cự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793" y="194397"/>
            <a:ext cx="42684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ướng dẫn vẽ tranh phong cảnh quê hương của học sinh cực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8930"/>
            <a:ext cx="350520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nphoto.net/cache/600x424-hanoi-rucrohe_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08" y="2381251"/>
            <a:ext cx="3750168" cy="22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ả một cảnh đẹp quê hương mà em thích nhất - Tập làm văn lớp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94" y="337512"/>
            <a:ext cx="3317564" cy="20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p vẽ tranh đề tài cuộc sống quanh em ý nghĩa nhấ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08" y="4699288"/>
            <a:ext cx="3773826" cy="212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ẽ tranh đề tài cuộc sống quanh em đẹp đơn giản với chủ đề ý nghĩ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738254"/>
            <a:ext cx="3524250" cy="229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6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8818" y="1001822"/>
            <a:ext cx="1106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eriod"/>
            </a:pP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Tìm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sz="28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một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thiên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nhiên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hoặc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cuộc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sống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xung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quanh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818" y="1754252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b.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Đọc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cho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nói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cảm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nghĩ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của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bài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đó</a:t>
            </a:r>
            <a:r>
              <a:rPr lang="en-US" sz="2800" dirty="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271593"/>
            <a:ext cx="3733800" cy="646282"/>
            <a:chOff x="-245917" y="287832"/>
            <a:chExt cx="3733800" cy="646282"/>
          </a:xfrm>
        </p:grpSpPr>
        <p:sp>
          <p:nvSpPr>
            <p:cNvPr id="12" name="Oval 11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528" y="287832"/>
              <a:ext cx="2871355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Đọc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mở</a:t>
              </a:r>
              <a:r>
                <a:rPr lang="en-US" sz="36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6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rộng</a:t>
              </a:r>
              <a:endParaRPr lang="en-US" sz="3600" b="1" dirty="0">
                <a:latin typeface="Arial-SGK-TV" pitchFamily="2" charset="0"/>
                <a:ea typeface="Arial-Rounded" pitchFamily="34" charset="0"/>
                <a:cs typeface="Arial-SGK-TV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2492829"/>
            <a:ext cx="8576208" cy="41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3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2400" y="3124200"/>
            <a:ext cx="563880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2330793" y="3316393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2650250" y="3419343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272997" y="2981111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100" y="3375271"/>
            <a:ext cx="990600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3585" y="3247985"/>
            <a:ext cx="4174615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669286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34636"/>
            <a:ext cx="12192000" cy="5616300"/>
            <a:chOff x="-13855" y="13855"/>
            <a:chExt cx="12192000" cy="56163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8600" y="226105"/>
              <a:ext cx="11430000" cy="666786"/>
              <a:chOff x="228600" y="226105"/>
              <a:chExt cx="11430000" cy="6667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528931" y="226105"/>
                <a:ext cx="11129669" cy="6667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Arial-SGK-TV" pitchFamily="2" charset="0"/>
                    <a:cs typeface="Arial-SGK-TV" pitchFamily="2" charset="0"/>
                  </a:rPr>
                  <a:t>   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Tìm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từ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ngữ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có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tiếng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chứa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vần</a:t>
                </a:r>
                <a:r>
                  <a:rPr lang="en-US" sz="3200" dirty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uyên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uân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uôm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ươc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ươm</a:t>
                </a:r>
                <a:endParaRPr lang="en-US" sz="32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8600" y="247508"/>
                <a:ext cx="600663" cy="60133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bg1"/>
                    </a:solidFill>
                    <a:latin typeface="Arial-SGK-TV" pitchFamily="2" charset="0"/>
                    <a:cs typeface="Arial-SGK-TV" pitchFamily="2" charset="0"/>
                  </a:rPr>
                  <a:t>1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92362" y="1561360"/>
              <a:ext cx="9352561" cy="406879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42" name="Cloud 41"/>
            <p:cNvSpPr/>
            <p:nvPr/>
          </p:nvSpPr>
          <p:spPr>
            <a:xfrm>
              <a:off x="3984807" y="1627550"/>
              <a:ext cx="2949393" cy="1403603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9F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2012830" y="3058029"/>
              <a:ext cx="2443792" cy="1422360"/>
              <a:chOff x="1330800" y="2546099"/>
              <a:chExt cx="1832844" cy="1066770"/>
            </a:xfrm>
            <a:solidFill>
              <a:schemeClr val="bg1"/>
            </a:solidFill>
          </p:grpSpPr>
          <p:sp>
            <p:nvSpPr>
              <p:cNvPr id="44" name="Cloud 43"/>
              <p:cNvSpPr/>
              <p:nvPr/>
            </p:nvSpPr>
            <p:spPr>
              <a:xfrm>
                <a:off x="1330800" y="2546099"/>
                <a:ext cx="1832844" cy="1066770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624455" y="2670683"/>
                <a:ext cx="1280257" cy="7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uôm</a:t>
                </a:r>
                <a:endParaRPr lang="en-US" sz="5333" b="1" i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48075" y="3917872"/>
              <a:ext cx="2475359" cy="1438545"/>
              <a:chOff x="1274182" y="3120304"/>
              <a:chExt cx="1856519" cy="1078909"/>
            </a:xfrm>
            <a:solidFill>
              <a:schemeClr val="bg1"/>
            </a:solidFill>
          </p:grpSpPr>
          <p:sp>
            <p:nvSpPr>
              <p:cNvPr id="47" name="Cloud 46"/>
              <p:cNvSpPr/>
              <p:nvPr/>
            </p:nvSpPr>
            <p:spPr>
              <a:xfrm>
                <a:off x="1274182" y="3120304"/>
                <a:ext cx="1856519" cy="1078909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687303" y="3192793"/>
                <a:ext cx="1264631" cy="7078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uân</a:t>
                </a:r>
                <a:endParaRPr lang="en-US" sz="5333" b="1" i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sp>
          <p:nvSpPr>
            <p:cNvPr id="54" name="Cloud 53"/>
            <p:cNvSpPr/>
            <p:nvPr/>
          </p:nvSpPr>
          <p:spPr>
            <a:xfrm>
              <a:off x="7514686" y="1961708"/>
              <a:ext cx="2679027" cy="1358601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9FE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547155" y="1696013"/>
              <a:ext cx="1853645" cy="943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4" tIns="60952" rIns="121904" bIns="60952" rtlCol="0">
              <a:spAutoFit/>
            </a:bodyPr>
            <a:lstStyle/>
            <a:p>
              <a:pPr algn="just"/>
              <a:r>
                <a:rPr lang="en-US" sz="5333" b="1" dirty="0" err="1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uyên</a:t>
              </a:r>
              <a:endParaRPr lang="en-US" sz="5333" b="1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71851" y="2107337"/>
              <a:ext cx="1662371" cy="943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04" tIns="60952" rIns="121904" bIns="60952" rtlCol="0">
              <a:spAutoFit/>
            </a:bodyPr>
            <a:lstStyle/>
            <a:p>
              <a:pPr algn="just"/>
              <a:r>
                <a:rPr lang="en-US" sz="5333" b="1" dirty="0" err="1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ươc</a:t>
              </a:r>
              <a:endParaRPr lang="en-US" sz="5333" b="1" i="1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8071851" y="3744017"/>
              <a:ext cx="2263420" cy="1494428"/>
              <a:chOff x="5836786" y="3568260"/>
              <a:chExt cx="2263420" cy="1494428"/>
            </a:xfrm>
            <a:solidFill>
              <a:schemeClr val="bg1"/>
            </a:solidFill>
          </p:grpSpPr>
          <p:sp>
            <p:nvSpPr>
              <p:cNvPr id="58" name="Cloud 57"/>
              <p:cNvSpPr/>
              <p:nvPr/>
            </p:nvSpPr>
            <p:spPr>
              <a:xfrm>
                <a:off x="5836786" y="3568260"/>
                <a:ext cx="2216560" cy="1494428"/>
              </a:xfrm>
              <a:prstGeom prst="cloud">
                <a:avLst/>
              </a:prstGeom>
              <a:grpFill/>
              <a:ln>
                <a:solidFill>
                  <a:srgbClr val="9FE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75141" y="3756864"/>
                <a:ext cx="2025065" cy="943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21904" tIns="60952" rIns="121904" bIns="60952" rtlCol="0">
                <a:spAutoFit/>
              </a:bodyPr>
              <a:lstStyle/>
              <a:p>
                <a:pPr algn="just"/>
                <a:r>
                  <a:rPr lang="en-US" sz="5333" b="1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ươm</a:t>
                </a:r>
                <a:endParaRPr lang="en-US" sz="5333" b="1" i="1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70143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74889" y="1182434"/>
            <a:ext cx="10523549" cy="632560"/>
            <a:chOff x="1439851" y="1143000"/>
            <a:chExt cx="9992945" cy="632560"/>
          </a:xfrm>
        </p:grpSpPr>
        <p:sp>
          <p:nvSpPr>
            <p:cNvPr id="2" name="Rounded Rectangle 1"/>
            <p:cNvSpPr/>
            <p:nvPr/>
          </p:nvSpPr>
          <p:spPr>
            <a:xfrm>
              <a:off x="1446002" y="1244975"/>
              <a:ext cx="9830150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39851" y="1143000"/>
              <a:ext cx="101181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uyên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2689515" y="1190785"/>
              <a:ext cx="874328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thuyền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chuyền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nguyện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0303" y="2332411"/>
            <a:ext cx="10434909" cy="624042"/>
            <a:chOff x="1363530" y="2275821"/>
            <a:chExt cx="9597618" cy="624042"/>
          </a:xfrm>
        </p:grpSpPr>
        <p:sp>
          <p:nvSpPr>
            <p:cNvPr id="46" name="Rounded Rectangle 45"/>
            <p:cNvSpPr/>
            <p:nvPr/>
          </p:nvSpPr>
          <p:spPr>
            <a:xfrm>
              <a:off x="1363530" y="2375938"/>
              <a:ext cx="9597618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66497" y="2275821"/>
              <a:ext cx="85311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2689516" y="2302048"/>
              <a:ext cx="736888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thủ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huấn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tuần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lễ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320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xuân,…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05402" y="3328120"/>
            <a:ext cx="10398875" cy="626247"/>
            <a:chOff x="1399563" y="3108192"/>
            <a:chExt cx="9618113" cy="626247"/>
          </a:xfrm>
        </p:grpSpPr>
        <p:sp>
          <p:nvSpPr>
            <p:cNvPr id="49" name="Rounded Rectangle 48"/>
            <p:cNvSpPr/>
            <p:nvPr/>
          </p:nvSpPr>
          <p:spPr>
            <a:xfrm>
              <a:off x="1399563" y="3210513"/>
              <a:ext cx="9618113" cy="52392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43679" y="3108192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uôm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2725550" y="3149664"/>
              <a:ext cx="696613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buồm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muỗm</a:t>
              </a:r>
              <a:r>
                <a:rPr lang="en-US" sz="320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71049" y="4387819"/>
            <a:ext cx="10619542" cy="592448"/>
            <a:chOff x="1420058" y="4169602"/>
            <a:chExt cx="9856094" cy="592448"/>
          </a:xfrm>
        </p:grpSpPr>
        <p:sp>
          <p:nvSpPr>
            <p:cNvPr id="52" name="Rounded Rectangle 51"/>
            <p:cNvSpPr/>
            <p:nvPr/>
          </p:nvSpPr>
          <p:spPr>
            <a:xfrm>
              <a:off x="1420058" y="4207701"/>
              <a:ext cx="9597618" cy="523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466497" y="4177275"/>
              <a:ext cx="8066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ươc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2612185" y="4169602"/>
              <a:ext cx="86639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lược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vược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cái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chanh</a:t>
              </a:r>
              <a:r>
                <a:rPr lang="en-US" sz="3200" dirty="0" smtClean="0">
                  <a:solidFill>
                    <a:srgbClr val="002F8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3200" b="1" dirty="0">
                <a:solidFill>
                  <a:srgbClr val="002F8E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36413" y="5512121"/>
            <a:ext cx="10771942" cy="584776"/>
            <a:chOff x="1420058" y="5224667"/>
            <a:chExt cx="9933426" cy="584776"/>
          </a:xfrm>
        </p:grpSpPr>
        <p:sp>
          <p:nvSpPr>
            <p:cNvPr id="55" name="Rounded Rectangle 54"/>
            <p:cNvSpPr/>
            <p:nvPr/>
          </p:nvSpPr>
          <p:spPr>
            <a:xfrm>
              <a:off x="1420058" y="5285519"/>
              <a:ext cx="9597618" cy="523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43681" y="5224667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sz="3200" b="1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endParaRPr lang="en-US" sz="3200" b="1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2301511-9BAE-4222-8FC4-4DDE99B810F3}"/>
                </a:ext>
              </a:extLst>
            </p:cNvPr>
            <p:cNvSpPr txBox="1"/>
            <p:nvPr/>
          </p:nvSpPr>
          <p:spPr>
            <a:xfrm>
              <a:off x="2689517" y="5224668"/>
              <a:ext cx="86639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ượm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hạt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con </a:t>
              </a:r>
              <a:r>
                <a:rPr lang="en-US" sz="3200" dirty="0" err="1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3200" dirty="0" smtClean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" y="319678"/>
            <a:ext cx="11430000" cy="709307"/>
            <a:chOff x="1119726" y="251100"/>
            <a:chExt cx="10313070" cy="709307"/>
          </a:xfrm>
        </p:grpSpPr>
        <p:sp>
          <p:nvSpPr>
            <p:cNvPr id="30" name="TextBox 29"/>
            <p:cNvSpPr txBox="1"/>
            <p:nvPr/>
          </p:nvSpPr>
          <p:spPr>
            <a:xfrm>
              <a:off x="1360541" y="293621"/>
              <a:ext cx="10072255" cy="6667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733" dirty="0"/>
                <a:t>   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uyên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uân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uôm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ươc</a:t>
              </a:r>
              <a:r>
                <a:rPr lang="en-US" sz="32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ươm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119726" y="251100"/>
              <a:ext cx="600663" cy="601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13855" y="13855"/>
            <a:ext cx="12420394" cy="6818617"/>
            <a:chOff x="-13855" y="13855"/>
            <a:chExt cx="12420394" cy="6818617"/>
          </a:xfrm>
        </p:grpSpPr>
        <p:sp>
          <p:nvSpPr>
            <p:cNvPr id="5" name="Rectangle 4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3855" y="6658681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00967" y="211678"/>
              <a:ext cx="12305572" cy="666786"/>
              <a:chOff x="100967" y="211678"/>
              <a:chExt cx="12305572" cy="66678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11037" y="211678"/>
                <a:ext cx="12095502" cy="666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dirty="0">
                    <a:latin typeface="Arial-SGK-TV" pitchFamily="2" charset="0"/>
                    <a:cs typeface="Arial-SGK-TV" pitchFamily="2" charset="0"/>
                  </a:rPr>
                  <a:t>   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Xếp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các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từ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ngữ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sau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vào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nhóm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phù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hợp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(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nhìn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thấy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nghe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thấy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,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ngửi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thấy</a:t>
                </a:r>
                <a:r>
                  <a:rPr lang="en-US" sz="2800" dirty="0" smtClean="0"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)</a:t>
                </a:r>
                <a:endParaRPr lang="en-US" sz="2800" dirty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0967" y="238191"/>
                <a:ext cx="600663" cy="60133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733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8" name="Hexagon 17"/>
            <p:cNvSpPr/>
            <p:nvPr/>
          </p:nvSpPr>
          <p:spPr>
            <a:xfrm>
              <a:off x="4811406" y="800905"/>
              <a:ext cx="2113649" cy="1610330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ông</a:t>
              </a:r>
              <a:r>
                <a:rPr lang="en-US" sz="3200" dirty="0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mặt</a:t>
              </a:r>
              <a:r>
                <a:rPr lang="en-US" sz="3200" dirty="0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trời</a:t>
              </a:r>
              <a:endParaRPr lang="en-US" sz="3200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406146">
              <a:off x="1720389" y="1275346"/>
              <a:ext cx="1911668" cy="14845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ia</a:t>
              </a:r>
              <a:r>
                <a:rPr lang="en-US" sz="3200" dirty="0" smtClean="0">
                  <a:solidFill>
                    <a:srgbClr val="0070C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nắng</a:t>
              </a:r>
              <a:endParaRPr lang="en-US" sz="3200" dirty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 rot="20762359">
              <a:off x="1820339" y="4466863"/>
              <a:ext cx="2128904" cy="1735442"/>
              <a:chOff x="3167633" y="4470490"/>
              <a:chExt cx="2128904" cy="1735442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3167633" y="4470490"/>
                <a:ext cx="2128904" cy="1735442"/>
              </a:xfrm>
              <a:prstGeom prst="triangle">
                <a:avLst/>
              </a:prstGeom>
              <a:solidFill>
                <a:srgbClr val="FFFF6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651374" y="5079820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â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thanh</a:t>
                </a:r>
                <a:r>
                  <a:rPr lang="en-US" sz="28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ồn</a:t>
                </a:r>
                <a:r>
                  <a:rPr lang="en-US" sz="2800" dirty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ào</a:t>
                </a:r>
                <a:endParaRPr lang="en-US" sz="2800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3779" y="2896849"/>
              <a:ext cx="2318214" cy="1901196"/>
              <a:chOff x="1068597" y="3168575"/>
              <a:chExt cx="2318214" cy="1901196"/>
            </a:xfrm>
          </p:grpSpPr>
          <p:sp>
            <p:nvSpPr>
              <p:cNvPr id="4" name="5-Point Star 3"/>
              <p:cNvSpPr/>
              <p:nvPr/>
            </p:nvSpPr>
            <p:spPr>
              <a:xfrm>
                <a:off x="1068597" y="3168575"/>
                <a:ext cx="2318214" cy="1901196"/>
              </a:xfrm>
              <a:prstGeom prst="star5">
                <a:avLst/>
              </a:prstGeom>
              <a:solidFill>
                <a:srgbClr val="D9FCAA"/>
              </a:solidFill>
              <a:ln>
                <a:solidFill>
                  <a:srgbClr val="D9FC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659057" y="3733631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ông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sao</a:t>
                </a:r>
                <a:endParaRPr lang="en-US" sz="2800" dirty="0">
                  <a:solidFill>
                    <a:srgbClr val="002776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rot="768402">
              <a:off x="3620519" y="2602557"/>
              <a:ext cx="2219575" cy="1669063"/>
              <a:chOff x="3113610" y="2854131"/>
              <a:chExt cx="2219575" cy="1669063"/>
            </a:xfrm>
          </p:grpSpPr>
          <p:sp>
            <p:nvSpPr>
              <p:cNvPr id="16" name="Heart 15"/>
              <p:cNvSpPr/>
              <p:nvPr/>
            </p:nvSpPr>
            <p:spPr>
              <a:xfrm>
                <a:off x="3113610" y="2854131"/>
                <a:ext cx="2219575" cy="1669063"/>
              </a:xfrm>
              <a:prstGeom prst="hear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32057" y="3179579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b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ầu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trời</a:t>
                </a:r>
                <a:endParaRPr lang="en-US" sz="2800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612927">
              <a:off x="4064447" y="4694924"/>
              <a:ext cx="2257115" cy="1719898"/>
              <a:chOff x="4554264" y="4246566"/>
              <a:chExt cx="2257115" cy="1719898"/>
            </a:xfrm>
          </p:grpSpPr>
          <p:sp>
            <p:nvSpPr>
              <p:cNvPr id="17" name="Heart 16"/>
              <p:cNvSpPr/>
              <p:nvPr/>
            </p:nvSpPr>
            <p:spPr>
              <a:xfrm>
                <a:off x="4554264" y="4246566"/>
                <a:ext cx="2257115" cy="1719898"/>
              </a:xfrm>
              <a:prstGeom prst="heart">
                <a:avLst/>
              </a:prstGeom>
              <a:solidFill>
                <a:srgbClr val="C8FB85"/>
              </a:solidFill>
              <a:ln>
                <a:solidFill>
                  <a:srgbClr val="C8FB8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969831" y="4670894"/>
                <a:ext cx="1533103" cy="9915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oa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phượng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đỏ</a:t>
                </a:r>
                <a:endParaRPr lang="en-US" sz="2800" dirty="0">
                  <a:solidFill>
                    <a:srgbClr val="002776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456184" y="1724255"/>
              <a:ext cx="2244188" cy="1832978"/>
              <a:chOff x="6082144" y="2404865"/>
              <a:chExt cx="2244188" cy="1832978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6082144" y="2404865"/>
                <a:ext cx="2244188" cy="1832978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60950" y="3145390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rgbClr val="FFFF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răng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FFFF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rằm</a:t>
                </a:r>
                <a:endParaRPr lang="en-US" sz="2800" b="1" dirty="0">
                  <a:solidFill>
                    <a:srgbClr val="FFFF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9119498" y="3010048"/>
              <a:ext cx="1663129" cy="1346789"/>
              <a:chOff x="8823011" y="3286793"/>
              <a:chExt cx="1663129" cy="134678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8823011" y="3286793"/>
                <a:ext cx="1663129" cy="1346789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9063234" y="3487532"/>
                <a:ext cx="1238943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đàn</a:t>
                </a:r>
                <a:r>
                  <a:rPr lang="en-US" sz="2800" dirty="0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776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cò</a:t>
                </a:r>
                <a:endParaRPr lang="en-US" sz="2800" dirty="0">
                  <a:solidFill>
                    <a:srgbClr val="002776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480512" y="828917"/>
              <a:ext cx="2492288" cy="1779567"/>
              <a:chOff x="8480512" y="828917"/>
              <a:chExt cx="2492288" cy="1779567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8480512" y="828917"/>
                <a:ext cx="2492288" cy="1779567"/>
              </a:xfrm>
              <a:prstGeom prst="triangle">
                <a:avLst/>
              </a:prstGeom>
              <a:solidFill>
                <a:srgbClr val="E4FDC3"/>
              </a:solidFill>
              <a:ln>
                <a:solidFill>
                  <a:srgbClr val="E4FDC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119498" y="1490464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iếng</a:t>
                </a:r>
                <a:r>
                  <a:rPr lang="en-US" sz="2800" dirty="0" smtClean="0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chim</a:t>
                </a:r>
                <a:r>
                  <a:rPr lang="en-US" sz="2800" dirty="0" smtClean="0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7635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hót</a:t>
                </a:r>
                <a:endParaRPr lang="en-US" sz="2800" dirty="0">
                  <a:solidFill>
                    <a:srgbClr val="007635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21180409">
              <a:off x="6524726" y="3774785"/>
              <a:ext cx="3380217" cy="2932380"/>
              <a:chOff x="6442929" y="3913947"/>
              <a:chExt cx="3380217" cy="2932380"/>
            </a:xfrm>
          </p:grpSpPr>
          <p:sp>
            <p:nvSpPr>
              <p:cNvPr id="35" name="5-Point Star 34"/>
              <p:cNvSpPr/>
              <p:nvPr/>
            </p:nvSpPr>
            <p:spPr>
              <a:xfrm>
                <a:off x="6442929" y="3913947"/>
                <a:ext cx="3380217" cy="2932380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SGK-TV" pitchFamily="2" charset="0"/>
                  <a:cs typeface="Arial-SGK-TV" pitchFamily="2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541697" y="5058562"/>
                <a:ext cx="118268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h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ương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thơm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Arial-SGK-TV" pitchFamily="2" charset="0"/>
                    <a:ea typeface="Arial-Rounded" panose="020B0500000000000000" pitchFamily="34" charset="0"/>
                    <a:cs typeface="Arial-SGK-TV" pitchFamily="2" charset="0"/>
                  </a:rPr>
                  <a:t>ngát</a:t>
                </a:r>
                <a:endParaRPr lang="en-US" sz="2800" dirty="0">
                  <a:solidFill>
                    <a:srgbClr val="FF0000"/>
                  </a:solidFill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7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55" y="665868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438" y="102750"/>
            <a:ext cx="11315580" cy="681192"/>
            <a:chOff x="102438" y="144049"/>
            <a:chExt cx="10672918" cy="681192"/>
          </a:xfrm>
        </p:grpSpPr>
        <p:sp>
          <p:nvSpPr>
            <p:cNvPr id="11" name="TextBox 10"/>
            <p:cNvSpPr txBox="1"/>
            <p:nvPr/>
          </p:nvSpPr>
          <p:spPr>
            <a:xfrm>
              <a:off x="703101" y="144049"/>
              <a:ext cx="10072255" cy="666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33" dirty="0">
                  <a:latin typeface="Arial-SGK-TV" pitchFamily="2" charset="0"/>
                  <a:cs typeface="Arial-SGK-TV" pitchFamily="2" charset="0"/>
                </a:rPr>
                <a:t>   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Xếp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các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từ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ngữ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sau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vào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nhóm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phù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hợp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(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nhìn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thấy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nghe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thấy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,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ngửi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</a:t>
              </a:r>
              <a:r>
                <a:rPr lang="en-US" sz="2400" dirty="0" err="1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thấy</a:t>
              </a:r>
              <a:r>
                <a:rPr lang="en-US" sz="2400" dirty="0" smtClean="0">
                  <a:latin typeface="Arial-SGK-TV" pitchFamily="2" charset="0"/>
                  <a:ea typeface="Arial-Rounded" panose="020B0500000000000000" pitchFamily="34" charset="0"/>
                  <a:cs typeface="Arial-SGK-TV" pitchFamily="2" charset="0"/>
                </a:rPr>
                <a:t> )</a:t>
              </a:r>
              <a:endParaRPr lang="en-US" sz="2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2438" y="223905"/>
              <a:ext cx="600663" cy="60133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33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2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575970" y="3585151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sao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4363" y="848123"/>
            <a:ext cx="3130857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nhìn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36074" y="2286000"/>
            <a:ext cx="3149146" cy="43425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4930315" y="2286000"/>
            <a:ext cx="2949280" cy="4384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8686800" y="2286000"/>
            <a:ext cx="2805511" cy="43425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930314" y="862756"/>
            <a:ext cx="3223086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24688" y="878002"/>
            <a:ext cx="3133912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Từ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ngữ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những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gì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ngửi</a:t>
            </a:r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thấy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1" name="Straight Arrow Connector 50"/>
          <p:cNvCxnSpPr>
            <a:stCxn id="7" idx="2"/>
            <a:endCxn id="9" idx="0"/>
          </p:cNvCxnSpPr>
          <p:nvPr/>
        </p:nvCxnSpPr>
        <p:spPr>
          <a:xfrm flipH="1">
            <a:off x="2710647" y="1802230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386256" y="1802230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10024297" y="1829652"/>
            <a:ext cx="9145" cy="4837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699607" y="2486161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ia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535950" y="3045139"/>
            <a:ext cx="2326487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ông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mặt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trời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699607" y="4126327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ầu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trời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699607" y="4664135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răng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rằm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01151" y="5246706"/>
            <a:ext cx="1833792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đàn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cò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95400" y="5742628"/>
            <a:ext cx="2827710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oa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phượng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đỏ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55680" y="2852557"/>
            <a:ext cx="2984775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iếng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chim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hót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686799" y="3458213"/>
            <a:ext cx="2805511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ương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thơm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ngát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067973" y="3819298"/>
            <a:ext cx="2733044" cy="468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âm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thanh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ồn</a:t>
            </a:r>
            <a:r>
              <a:rPr lang="en-US" sz="2800" dirty="0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800" dirty="0" err="1" smtClean="0">
                <a:solidFill>
                  <a:srgbClr val="002776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ào</a:t>
            </a:r>
            <a:endParaRPr lang="en-US" sz="2800" dirty="0">
              <a:solidFill>
                <a:srgbClr val="002776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  <p:bldP spid="9" grpId="0" animBg="1"/>
      <p:bldP spid="43" grpId="0" animBg="1"/>
      <p:bldP spid="44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3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2923</TotalTime>
  <Words>334</Words>
  <Application>Microsoft Office PowerPoint</Application>
  <PresentationFormat>Widescreen</PresentationFormat>
  <Paragraphs>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Arial-Rounded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118</cp:revision>
  <dcterms:created xsi:type="dcterms:W3CDTF">2020-06-14T07:01:18Z</dcterms:created>
  <dcterms:modified xsi:type="dcterms:W3CDTF">2022-05-02T13:10:53Z</dcterms:modified>
</cp:coreProperties>
</file>