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2" r:id="rId2"/>
    <p:sldId id="393" r:id="rId3"/>
    <p:sldId id="411" r:id="rId4"/>
    <p:sldId id="394" r:id="rId5"/>
    <p:sldId id="357" r:id="rId6"/>
    <p:sldId id="358" r:id="rId7"/>
    <p:sldId id="359" r:id="rId8"/>
    <p:sldId id="389" r:id="rId9"/>
    <p:sldId id="390" r:id="rId10"/>
    <p:sldId id="407" r:id="rId11"/>
    <p:sldId id="406" r:id="rId12"/>
    <p:sldId id="360" r:id="rId13"/>
    <p:sldId id="408" r:id="rId14"/>
    <p:sldId id="362" r:id="rId15"/>
    <p:sldId id="361" r:id="rId16"/>
    <p:sldId id="391" r:id="rId17"/>
    <p:sldId id="396" r:id="rId18"/>
    <p:sldId id="363" r:id="rId19"/>
    <p:sldId id="364" r:id="rId20"/>
    <p:sldId id="409" r:id="rId21"/>
    <p:sldId id="41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CB"/>
    <a:srgbClr val="FFFFCC"/>
    <a:srgbClr val="FFFFFF"/>
    <a:srgbClr val="D9F359"/>
    <a:srgbClr val="D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33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84F681-D7C4-4755-8757-AA2044CB6D32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9863C8-26C0-4B89-892B-DC72E7C17C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0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B92BB86C-AFA8-F548-AC66-CB80E9A5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7A66E-0CAF-2B2D-425D-88B447C95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425"/>
          <a:stretch/>
        </p:blipFill>
        <p:spPr>
          <a:xfrm>
            <a:off x="-5112616" y="-304801"/>
            <a:ext cx="17680425" cy="132113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1655B4-57D5-A20C-76FE-DED3FA872F53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2F2A3F-83AA-5961-C38B-D92BFA4F597A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2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文本框 68">
            <a:extLst>
              <a:ext uri="{FF2B5EF4-FFF2-40B4-BE49-F238E27FC236}">
                <a16:creationId xmlns:a16="http://schemas.microsoft.com/office/drawing/2014/main" id="{E749167A-26A0-C952-03AC-A45304CA84BB}"/>
              </a:ext>
            </a:extLst>
          </p:cNvPr>
          <p:cNvSpPr txBox="1"/>
          <p:nvPr/>
        </p:nvSpPr>
        <p:spPr>
          <a:xfrm>
            <a:off x="3740024" y="888476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</a:t>
            </a:r>
            <a:r>
              <a:rPr lang="en-US" altLang="zh-CN" sz="4000" b="1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7 IcielCadena" panose="02000503000000020004" pitchFamily="2" charset="0"/>
                <a:ea typeface="汉仪铸字木头人W" panose="00020600040101010101" pitchFamily="18" charset="-122"/>
              </a:rPr>
              <a:t>HOC </a:t>
            </a: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BB9C8-498C-F5CD-04BA-85A87009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724696"/>
            <a:ext cx="10175629" cy="389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5910E-BEAD-4618-5EED-E4CA0EC3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08" y="-266449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38A4CB3-AE67-BD39-AD51-8D99EF3E82C8}"/>
              </a:ext>
            </a:extLst>
          </p:cNvPr>
          <p:cNvSpPr/>
          <p:nvPr/>
        </p:nvSpPr>
        <p:spPr>
          <a:xfrm>
            <a:off x="373833" y="293176"/>
            <a:ext cx="4848406" cy="1240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4, 5. Bệnh thiếu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FFDB6A6-B492-27D6-66B6-D8A846E6DD45}"/>
              </a:ext>
            </a:extLst>
          </p:cNvPr>
          <p:cNvSpPr/>
          <p:nvPr/>
        </p:nvSpPr>
        <p:spPr>
          <a:xfrm>
            <a:off x="373833" y="1811301"/>
            <a:ext cx="5295447" cy="174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hay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SG" sz="32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448F7-2FD7-00EC-6CC9-2FFA9F52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602481" y="3435798"/>
            <a:ext cx="7589519" cy="3422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22786C-AE93-2F9F-B356-E99A60AD1375}"/>
              </a:ext>
            </a:extLst>
          </p:cNvPr>
          <p:cNvSpPr/>
          <p:nvPr/>
        </p:nvSpPr>
        <p:spPr>
          <a:xfrm>
            <a:off x="4775201" y="439656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0945E6-8736-F704-8A17-E12DC984310D}"/>
              </a:ext>
            </a:extLst>
          </p:cNvPr>
          <p:cNvSpPr/>
          <p:nvPr/>
        </p:nvSpPr>
        <p:spPr>
          <a:xfrm>
            <a:off x="6400801" y="370314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1A5B48-2236-736F-E80B-FD6BAF8E8A8E}"/>
              </a:ext>
            </a:extLst>
          </p:cNvPr>
          <p:cNvSpPr/>
          <p:nvPr/>
        </p:nvSpPr>
        <p:spPr>
          <a:xfrm>
            <a:off x="8270245" y="370314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68282B-886A-57BF-5564-03506AD024BB}"/>
              </a:ext>
            </a:extLst>
          </p:cNvPr>
          <p:cNvSpPr/>
          <p:nvPr/>
        </p:nvSpPr>
        <p:spPr>
          <a:xfrm>
            <a:off x="9997445" y="355374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8289C-C1CE-545B-E1FE-6C8A3BBC0EA9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2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67E2BEAE-4D7D-C9B1-9F21-766D2869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50800"/>
            <a:ext cx="12191999" cy="6858000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DF02473B-F9CE-6E35-124F-41A692C1E5D3}"/>
              </a:ext>
            </a:extLst>
          </p:cNvPr>
          <p:cNvGrpSpPr/>
          <p:nvPr/>
        </p:nvGrpSpPr>
        <p:grpSpPr>
          <a:xfrm>
            <a:off x="425308" y="1663043"/>
            <a:ext cx="8688212" cy="4344457"/>
            <a:chOff x="169315" y="528866"/>
            <a:chExt cx="14793873" cy="141764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E6AF43-F0DE-48E9-CA20-67020DAC0D8F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C4315-6F15-01CA-19B8-C5751325D963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5D7E0A-FB2F-8203-F1DB-A50AC250A00A}"/>
              </a:ext>
            </a:extLst>
          </p:cNvPr>
          <p:cNvSpPr txBox="1"/>
          <p:nvPr/>
        </p:nvSpPr>
        <p:spPr>
          <a:xfrm>
            <a:off x="741489" y="1748214"/>
            <a:ext cx="7668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nên bệnh suy dinh dưỡng thấp còi ở trẻ em: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như dạ dày, tiêu chảy, bệnh giun, viêm đường hô hấp,... lâu ngày không chữa khỏi.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C97F7EF-4213-9B15-A8DA-572F126C7816}"/>
              </a:ext>
            </a:extLst>
          </p:cNvPr>
          <p:cNvSpPr/>
          <p:nvPr/>
        </p:nvSpPr>
        <p:spPr>
          <a:xfrm>
            <a:off x="821550" y="413379"/>
            <a:ext cx="10995942" cy="1178544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43A4C-4ECA-4DA8-2408-A1566C618D0D}"/>
              </a:ext>
            </a:extLst>
          </p:cNvPr>
          <p:cNvSpPr txBox="1"/>
          <p:nvPr/>
        </p:nvSpPr>
        <p:spPr>
          <a:xfrm>
            <a:off x="821550" y="413379"/>
            <a:ext cx="10883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nguyên nhân nào dẫn đến </a:t>
            </a:r>
            <a:endParaRPr lang="en-SG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còi, bệnh thiếu máu thiếu sắt.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>
            <a:extLst>
              <a:ext uri="{FF2B5EF4-FFF2-40B4-BE49-F238E27FC236}">
                <a16:creationId xmlns:a16="http://schemas.microsoft.com/office/drawing/2014/main" id="{EFFCCC58-4953-455C-7D48-1C62F621867E}"/>
              </a:ext>
            </a:extLst>
          </p:cNvPr>
          <p:cNvGrpSpPr/>
          <p:nvPr/>
        </p:nvGrpSpPr>
        <p:grpSpPr>
          <a:xfrm>
            <a:off x="587868" y="657203"/>
            <a:ext cx="8240466" cy="5835037"/>
            <a:chOff x="169315" y="528866"/>
            <a:chExt cx="14793873" cy="141764"/>
          </a:xfrm>
        </p:grpSpPr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4C53F03D-E2F8-60C9-CECA-4F0B0A2E37E6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229C8F-C078-1146-BFAB-B3F702D41A79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481FA6-AF2E-5704-3365-8D4B54B1EDB4}"/>
              </a:ext>
            </a:extLst>
          </p:cNvPr>
          <p:cNvSpPr txBox="1"/>
          <p:nvPr/>
        </p:nvSpPr>
        <p:spPr>
          <a:xfrm>
            <a:off x="852734" y="713882"/>
            <a:ext cx="797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hoặc bị nhiễm giun móc.</a:t>
            </a:r>
          </a:p>
          <a:p>
            <a:endParaRPr lang="en-SG" dirty="0"/>
          </a:p>
        </p:txBody>
      </p:sp>
      <p:pic>
        <p:nvPicPr>
          <p:cNvPr id="3" name="Picture 2" descr="A food pyramid with food items on it&#10;&#10;Description automatically generated">
            <a:extLst>
              <a:ext uri="{FF2B5EF4-FFF2-40B4-BE49-F238E27FC236}">
                <a16:creationId xmlns:a16="http://schemas.microsoft.com/office/drawing/2014/main" id="{4527C98B-B2DB-07AD-F56E-7AE6B04B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815" r="3629" b="6962"/>
          <a:stretch/>
        </p:blipFill>
        <p:spPr>
          <a:xfrm>
            <a:off x="8994789" y="3608108"/>
            <a:ext cx="3082354" cy="2884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433DE9-400E-9712-4203-B1DEC5F00FE5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6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3774E-AD3E-F54A-2D09-DF432F4A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34E9AD68-0935-C63E-F600-0DF1C201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89C146-0BED-02D1-2388-787D1C9408CA}"/>
              </a:ext>
            </a:extLst>
          </p:cNvPr>
          <p:cNvSpPr/>
          <p:nvPr/>
        </p:nvSpPr>
        <p:spPr>
          <a:xfrm>
            <a:off x="901899" y="1843949"/>
            <a:ext cx="7885570" cy="3317331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FA853-132F-9FF9-0B76-E824F7783871}"/>
              </a:ext>
            </a:extLst>
          </p:cNvPr>
          <p:cNvSpPr txBox="1"/>
          <p:nvPr/>
        </p:nvSpPr>
        <p:spPr>
          <a:xfrm>
            <a:off x="982248" y="1843950"/>
            <a:ext cx="7805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Theo em, cần làm gì để phòng tránh bệnh suy dinh dưỡng thấp còi, bệnh thiếu máu thiếu sắt?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F5C4902-48E1-3084-C12F-0AC4A4E06064}"/>
              </a:ext>
            </a:extLst>
          </p:cNvPr>
          <p:cNvSpPr/>
          <p:nvPr/>
        </p:nvSpPr>
        <p:spPr>
          <a:xfrm>
            <a:off x="671285" y="2312893"/>
            <a:ext cx="11081443" cy="413562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23" y="249998"/>
            <a:ext cx="11597753" cy="1708160"/>
            <a:chOff x="297123" y="249998"/>
            <a:chExt cx="11597753" cy="17081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079636A-E19F-C87E-92EC-7F13C9355EE1}"/>
                </a:ext>
              </a:extLst>
            </p:cNvPr>
            <p:cNvSpPr txBox="1"/>
            <p:nvPr/>
          </p:nvSpPr>
          <p:spPr>
            <a:xfrm>
              <a:off x="1461713" y="249998"/>
              <a:ext cx="1043316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C00000"/>
                </a:buClr>
                <a:buSzPct val="95000"/>
              </a:pPr>
              <a:r>
                <a:rPr lang="vi-VN" sz="3500" b="1" i="0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zh-CN" alt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56389" r="9162"/>
            <a:stretch/>
          </p:blipFill>
          <p:spPr>
            <a:xfrm>
              <a:off x="297123" y="409479"/>
              <a:ext cx="971551" cy="77823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274D80-E907-5B3D-1CE6-B6AB323D9C22}"/>
              </a:ext>
            </a:extLst>
          </p:cNvPr>
          <p:cNvSpPr txBox="1"/>
          <p:nvPr/>
        </p:nvSpPr>
        <p:spPr>
          <a:xfrm>
            <a:off x="981996" y="2557130"/>
            <a:ext cx="1046002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C13F4-4CC5-6534-4557-2C8513462A5D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454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EDEFF12-1C46-3008-4DD5-0E5347F956FB}"/>
              </a:ext>
            </a:extLst>
          </p:cNvPr>
          <p:cNvSpPr/>
          <p:nvPr/>
        </p:nvSpPr>
        <p:spPr>
          <a:xfrm>
            <a:off x="464348" y="1409773"/>
            <a:ext cx="9036937" cy="5035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692C3-A8C1-4E1C-5A11-688ABAB30FC5}"/>
              </a:ext>
            </a:extLst>
          </p:cNvPr>
          <p:cNvSpPr txBox="1"/>
          <p:nvPr/>
        </p:nvSpPr>
        <p:spPr>
          <a:xfrm>
            <a:off x="679393" y="1542130"/>
            <a:ext cx="860684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dinh dưỡng thấp còi ở trẻ em là nguyên nhân chính dẫn đến người Việt Nam khi trưởng thành không đạt được chiều cao tối đa. </a:t>
            </a:r>
          </a:p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máu thiếu sắt ở lứa tuổi học đường ảnh hưởng tới sự phát triển cơ thể, quá trình dậy thì và làm giảm khả năng học tập.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49302" y="454164"/>
            <a:ext cx="971551" cy="77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05D3F-809E-E625-78F0-AF023902F158}"/>
              </a:ext>
            </a:extLst>
          </p:cNvPr>
          <p:cNvSpPr txBox="1"/>
          <p:nvPr/>
        </p:nvSpPr>
        <p:spPr>
          <a:xfrm>
            <a:off x="2098023" y="323166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4" y="1801906"/>
            <a:ext cx="2857341" cy="49448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0A403C-4630-DF6F-9814-E56FD72FF766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654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96717537-1DF1-B859-576A-DD251F518EE7}"/>
              </a:ext>
            </a:extLst>
          </p:cNvPr>
          <p:cNvSpPr/>
          <p:nvPr/>
        </p:nvSpPr>
        <p:spPr>
          <a:xfrm>
            <a:off x="3708400" y="0"/>
            <a:ext cx="8402324" cy="2513117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D2C10-A38A-0B94-9596-B654A73D6847}"/>
              </a:ext>
            </a:extLst>
          </p:cNvPr>
          <p:cNvSpPr txBox="1"/>
          <p:nvPr/>
        </p:nvSpPr>
        <p:spPr>
          <a:xfrm>
            <a:off x="3951423" y="384111"/>
            <a:ext cx="81593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 làm nào nên làm hoặc không nên làm để phòng tránh bệnh suy dinh dưỡng thấp còi, bệnh thiếu máu thiếu sắt.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48851-451E-A08D-AA7A-C0DBA210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561" y="2681562"/>
            <a:ext cx="8935644" cy="35769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E56C6-FFD5-AFDB-94D0-6BA87897D6AC}"/>
              </a:ext>
            </a:extLst>
          </p:cNvPr>
          <p:cNvSpPr/>
          <p:nvPr/>
        </p:nvSpPr>
        <p:spPr>
          <a:xfrm>
            <a:off x="5781040" y="2842081"/>
            <a:ext cx="1991359" cy="576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29D1B-A3CC-25E4-9EC0-160212111F48}"/>
              </a:ext>
            </a:extLst>
          </p:cNvPr>
          <p:cNvSpPr/>
          <p:nvPr/>
        </p:nvSpPr>
        <p:spPr>
          <a:xfrm>
            <a:off x="7876501" y="2913201"/>
            <a:ext cx="2368601" cy="734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523A4831-F86B-B2EF-5174-755C81B80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4" y="425058"/>
            <a:ext cx="3694919" cy="22821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DC283A-20CC-9C4C-4039-AC03D73115AB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8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8175EF-81F1-92C6-46FD-325B97C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9872" b="2273"/>
          <a:stretch/>
        </p:blipFill>
        <p:spPr>
          <a:xfrm>
            <a:off x="763321" y="1047064"/>
            <a:ext cx="4855159" cy="37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6DFEC-C116-A349-0B04-C872F6DD624B}"/>
              </a:ext>
            </a:extLst>
          </p:cNvPr>
          <p:cNvSpPr txBox="1"/>
          <p:nvPr/>
        </p:nvSpPr>
        <p:spPr>
          <a:xfrm>
            <a:off x="5760719" y="1305898"/>
            <a:ext cx="5485331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trước khi ăn là việc nên làm.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087E-42AE-3263-E8C0-41EAF3DA0E3F}"/>
              </a:ext>
            </a:extLst>
          </p:cNvPr>
          <p:cNvSpPr txBox="1"/>
          <p:nvPr/>
        </p:nvSpPr>
        <p:spPr>
          <a:xfrm>
            <a:off x="5760720" y="3175292"/>
            <a:ext cx="5485331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đảm bảo vệ sinh t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AD4E4-C55F-6ABD-7596-59D3467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831" t="-5093" b="-1"/>
          <a:stretch/>
        </p:blipFill>
        <p:spPr>
          <a:xfrm>
            <a:off x="6268721" y="1609497"/>
            <a:ext cx="5695924" cy="4506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616B81-74CA-3137-2C79-E849776777B3}"/>
              </a:ext>
            </a:extLst>
          </p:cNvPr>
          <p:cNvSpPr/>
          <p:nvPr/>
        </p:nvSpPr>
        <p:spPr>
          <a:xfrm>
            <a:off x="6624522" y="2043533"/>
            <a:ext cx="2387397" cy="643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E08400-359D-8D59-1911-95F0C6F5008A}"/>
              </a:ext>
            </a:extLst>
          </p:cNvPr>
          <p:cNvSpPr/>
          <p:nvPr/>
        </p:nvSpPr>
        <p:spPr>
          <a:xfrm>
            <a:off x="8644959" y="2096351"/>
            <a:ext cx="2839664" cy="819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63F2-C2E2-67E9-DADC-E86F976E9643}"/>
              </a:ext>
            </a:extLst>
          </p:cNvPr>
          <p:cNvSpPr txBox="1"/>
          <p:nvPr/>
        </p:nvSpPr>
        <p:spPr>
          <a:xfrm>
            <a:off x="953808" y="1633311"/>
            <a:ext cx="4563071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việc không nên làm.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4A5CB-009D-9CD0-1AB0-7E17CCB6948F}"/>
              </a:ext>
            </a:extLst>
          </p:cNvPr>
          <p:cNvSpPr txBox="1"/>
          <p:nvPr/>
        </p:nvSpPr>
        <p:spPr>
          <a:xfrm>
            <a:off x="629920" y="3862908"/>
            <a:ext cx="5466080" cy="188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ăn kiêng sẽ bị thiếu chất dinh dưỡng dễ mắc các bệnh thiếu máu,...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DF37471E-821E-BD0B-9723-398B1DA4E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520">
            <a:off x="-86673" y="25464"/>
            <a:ext cx="1908241" cy="1908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E6B212-187D-5781-BE69-42746B0FC677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075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id="{1182CADB-A49F-1842-4BF4-F77CA0A97FD3}"/>
              </a:ext>
            </a:extLst>
          </p:cNvPr>
          <p:cNvSpPr/>
          <p:nvPr/>
        </p:nvSpPr>
        <p:spPr>
          <a:xfrm>
            <a:off x="1268674" y="84679"/>
            <a:ext cx="10201966" cy="1855881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97123" y="409479"/>
            <a:ext cx="971551" cy="77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B8A1A-7F81-D255-715F-380F4C7B974A}"/>
              </a:ext>
            </a:extLst>
          </p:cNvPr>
          <p:cNvSpPr txBox="1"/>
          <p:nvPr/>
        </p:nvSpPr>
        <p:spPr>
          <a:xfrm>
            <a:off x="1268674" y="2034900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dưỡng. Nếu cơ thể mắc bệnh cần chữa kịp thời dứt điểm.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E2EBD-3D49-D11D-121B-A83F5471B854}"/>
              </a:ext>
            </a:extLst>
          </p:cNvPr>
          <p:cNvSpPr txBox="1"/>
          <p:nvPr/>
        </p:nvSpPr>
        <p:spPr>
          <a:xfrm>
            <a:off x="681242" y="4562287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biệt bổ sung thức ăn giàu chất sắt trong gia đoạn dậy thì.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849F40E7-5DEA-010A-BC1A-F26A2626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 b="70455"/>
          <a:stretch/>
        </p:blipFill>
        <p:spPr>
          <a:xfrm>
            <a:off x="8213091" y="3281352"/>
            <a:ext cx="4144942" cy="3957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6AA67C-B470-150C-E1B2-9CA5F4BCAF02}"/>
              </a:ext>
            </a:extLst>
          </p:cNvPr>
          <p:cNvSpPr txBox="1"/>
          <p:nvPr/>
        </p:nvSpPr>
        <p:spPr>
          <a:xfrm>
            <a:off x="1666240" y="420942"/>
            <a:ext cx="96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làm khác để phòng tránh bệnh suy dinh dưỡng thấp còi, bệnh thiếu máu thiếu sắt.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09F136-D64F-2199-D328-AC1B111C8987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2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6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:a16="http://schemas.microsoft.com/office/drawing/2014/main" id="{FB774A5B-400A-E0BC-2F57-2AE069C32D68}"/>
              </a:ext>
            </a:extLst>
          </p:cNvPr>
          <p:cNvSpPr txBox="1"/>
          <p:nvPr/>
        </p:nvSpPr>
        <p:spPr>
          <a:xfrm>
            <a:off x="4673478" y="62301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B800C-AD3D-0274-04F2-3D52C7A1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7" y="214806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C52A2-5393-17E6-7C3A-EE74E947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73" y="1074056"/>
            <a:ext cx="9948373" cy="2535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CBE66-9E20-B23A-1838-2D265226C927}"/>
              </a:ext>
            </a:extLst>
          </p:cNvPr>
          <p:cNvSpPr txBox="1"/>
          <p:nvPr/>
        </p:nvSpPr>
        <p:spPr>
          <a:xfrm>
            <a:off x="1751734" y="3878217"/>
            <a:ext cx="9221066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ăn đa dạng, </a:t>
            </a:r>
          </a:p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ăn đủ nhóm chất dinh dưỡng.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B2EB3-0E7F-C177-4777-48DD4331C163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7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2F398437-D7A3-F793-D5D6-C607B985D785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CD01-CF6C-54D9-3A1C-110CCA49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38BC0-D466-850B-7603-8F83C0992DD8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58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 Nhảy bài Sức khỏe là vàng- Mega dance- ca sĩ Bảo Uyên - nhóm nhảy Monkey">
            <a:hlinkClick r:id="" action="ppaction://media"/>
            <a:extLst>
              <a:ext uri="{FF2B5EF4-FFF2-40B4-BE49-F238E27FC236}">
                <a16:creationId xmlns:a16="http://schemas.microsoft.com/office/drawing/2014/main" id="{BCCE088D-67B3-234F-7419-1D61979F6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6"/>
            <a:ext cx="10994249" cy="6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8200" y="1771650"/>
            <a:ext cx="6724650" cy="42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88FF0F-402E-6C9D-7FF2-D6ECA5663F0D}"/>
              </a:ext>
            </a:extLst>
          </p:cNvPr>
          <p:cNvGrpSpPr/>
          <p:nvPr/>
        </p:nvGrpSpPr>
        <p:grpSpPr>
          <a:xfrm>
            <a:off x="4187370" y="1771650"/>
            <a:ext cx="4397128" cy="1170385"/>
            <a:chOff x="2180577" y="1690775"/>
            <a:chExt cx="4397128" cy="1170385"/>
          </a:xfrm>
        </p:grpSpPr>
        <p:cxnSp>
          <p:nvCxnSpPr>
            <p:cNvPr id="6" name="直接连接符 18">
              <a:extLst>
                <a:ext uri="{FF2B5EF4-FFF2-40B4-BE49-F238E27FC236}">
                  <a16:creationId xmlns:a16="http://schemas.microsoft.com/office/drawing/2014/main" id="{472ED277-EFF1-AB8E-D50C-A85159207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1">
              <a:extLst>
                <a:ext uri="{FF2B5EF4-FFF2-40B4-BE49-F238E27FC236}">
                  <a16:creationId xmlns:a16="http://schemas.microsoft.com/office/drawing/2014/main" id="{8C1AC52E-0D2A-187E-253D-63053EF147E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22">
              <a:extLst>
                <a:ext uri="{FF2B5EF4-FFF2-40B4-BE49-F238E27FC236}">
                  <a16:creationId xmlns:a16="http://schemas.microsoft.com/office/drawing/2014/main" id="{E17A92C8-69A8-2EB4-CE78-9F36529E15C1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C7E000F-01FD-D1E5-A811-1CEB7C77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7" y="2838837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id="{660004F4-006E-D2B2-1474-12BE6FE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5BC160-ECBC-BAB0-58BF-1F460C16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20" y="-362329"/>
            <a:ext cx="12966491" cy="6897749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2F5B2BD-7542-878F-A0FC-52899146334D}"/>
              </a:ext>
            </a:extLst>
          </p:cNvPr>
          <p:cNvSpPr txBox="1">
            <a:spLocks/>
          </p:cNvSpPr>
          <p:nvPr/>
        </p:nvSpPr>
        <p:spPr>
          <a:xfrm>
            <a:off x="2099204" y="1618598"/>
            <a:ext cx="8538315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BỆNH SUY DINH DƯỠNG THẤP CÒI, BỆNH THIẾU MÁU THIẾU SẮT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99888AA1-B2C1-5ADC-E275-6354361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208457-98A1-796B-DEEB-497BD2196BA1}"/>
              </a:ext>
            </a:extLst>
          </p:cNvPr>
          <p:cNvSpPr/>
          <p:nvPr/>
        </p:nvSpPr>
        <p:spPr>
          <a:xfrm>
            <a:off x="716846" y="1696720"/>
            <a:ext cx="10459154" cy="3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bị bệnh suy dinh dưỡng, thấp còi có chiều cao, cân nặng chuẩn cùng độ tuổi.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bị bệnh thiếu máu thiếu sắt thường mệt mỏi, da xanh...do cơ thể bị thiếu sắt cung cấp cho quá trình tạo máu.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32BD7-1E94-D640-327F-5094A6BAD153}"/>
              </a:ext>
            </a:extLst>
          </p:cNvPr>
          <p:cNvSpPr txBox="1"/>
          <p:nvPr/>
        </p:nvSpPr>
        <p:spPr>
          <a:xfrm>
            <a:off x="3286759" y="866914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69136E-701A-1E8C-B97C-D6A35758053D}"/>
              </a:ext>
            </a:extLst>
          </p:cNvPr>
          <p:cNvSpPr/>
          <p:nvPr/>
        </p:nvSpPr>
        <p:spPr>
          <a:xfrm>
            <a:off x="1256851" y="112716"/>
            <a:ext cx="8975464" cy="166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đến hình 5 và cho biết: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Bạn trong hình có thể mắc bệnh gì?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và một số dấu hiệu của bệnh đó?</a:t>
            </a:r>
          </a:p>
          <a:p>
            <a:pPr algn="ctr"/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18110-ECC4-5770-6076-BD426315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2" y="1948586"/>
            <a:ext cx="4063999" cy="30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2E9B8-5317-1B8D-B2BC-1CA44623D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297680" y="2099758"/>
            <a:ext cx="7589519" cy="3422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338F7-6759-3769-98E8-ED7B07CAEB8A}"/>
              </a:ext>
            </a:extLst>
          </p:cNvPr>
          <p:cNvSpPr txBox="1"/>
          <p:nvPr/>
        </p:nvSpPr>
        <p:spPr>
          <a:xfrm>
            <a:off x="1656080" y="51526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5F82F1-762B-9A38-4958-3CE50823E6E3}"/>
              </a:ext>
            </a:extLst>
          </p:cNvPr>
          <p:cNvSpPr/>
          <p:nvPr/>
        </p:nvSpPr>
        <p:spPr>
          <a:xfrm>
            <a:off x="548640" y="1889852"/>
            <a:ext cx="2214880" cy="58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9002EB-7099-5706-58E0-EE0997001A2A}"/>
              </a:ext>
            </a:extLst>
          </p:cNvPr>
          <p:cNvSpPr/>
          <p:nvPr/>
        </p:nvSpPr>
        <p:spPr>
          <a:xfrm>
            <a:off x="4470400" y="306052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38AFE0-C113-7836-E3E7-8A7240C93F41}"/>
              </a:ext>
            </a:extLst>
          </p:cNvPr>
          <p:cNvSpPr/>
          <p:nvPr/>
        </p:nvSpPr>
        <p:spPr>
          <a:xfrm>
            <a:off x="6096000" y="236710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81D4F1-4439-386F-79D1-1835B949F8DC}"/>
              </a:ext>
            </a:extLst>
          </p:cNvPr>
          <p:cNvSpPr/>
          <p:nvPr/>
        </p:nvSpPr>
        <p:spPr>
          <a:xfrm>
            <a:off x="7965444" y="236710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4F8F07-DD1A-E34B-F174-F3CB1BF2F55F}"/>
              </a:ext>
            </a:extLst>
          </p:cNvPr>
          <p:cNvSpPr/>
          <p:nvPr/>
        </p:nvSpPr>
        <p:spPr>
          <a:xfrm>
            <a:off x="9692644" y="221770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A7A78-B537-BFA7-6FA1-B1EC2482A4B2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9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0C1AF6C-7A60-FA17-BCD7-86D5234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B8A86A4A-D0AA-E7CB-38DC-84D2AB1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D56FB-F1C1-11E2-7261-BC72A8185E30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8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0E94B-1A6C-E8D6-9EF5-8D1C2AD4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71" y="1757681"/>
            <a:ext cx="4784909" cy="36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E3D43-E9AD-CCF3-E7DF-4851B9942CDE}"/>
              </a:ext>
            </a:extLst>
          </p:cNvPr>
          <p:cNvSpPr txBox="1"/>
          <p:nvPr/>
        </p:nvSpPr>
        <p:spPr>
          <a:xfrm>
            <a:off x="9039860" y="536597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F6E068-08B9-DDD6-B5EA-F469392AA59E}"/>
              </a:ext>
            </a:extLst>
          </p:cNvPr>
          <p:cNvSpPr/>
          <p:nvPr/>
        </p:nvSpPr>
        <p:spPr>
          <a:xfrm>
            <a:off x="7415275" y="1757681"/>
            <a:ext cx="2602485" cy="687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AF2F645-2DC3-5EB6-6E13-E09E130D0E29}"/>
              </a:ext>
            </a:extLst>
          </p:cNvPr>
          <p:cNvSpPr/>
          <p:nvPr/>
        </p:nvSpPr>
        <p:spPr>
          <a:xfrm>
            <a:off x="658314" y="1431275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3. Bạn trong hình mắc bệnh suy dinh dưỡng thấp còi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D2F2870-47A9-DDBF-1F5E-1E4866A8FEBC}"/>
              </a:ext>
            </a:extLst>
          </p:cNvPr>
          <p:cNvSpPr/>
          <p:nvPr/>
        </p:nvSpPr>
        <p:spPr>
          <a:xfrm>
            <a:off x="658088" y="3429000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còi: Thấp, nhẹ cân hơn tiêu chuẩn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DCD51-053A-ED6D-866A-04D3667498D2}"/>
              </a:ext>
            </a:extLst>
          </p:cNvPr>
          <p:cNvSpPr/>
          <p:nvPr/>
        </p:nvSpPr>
        <p:spPr>
          <a:xfrm>
            <a:off x="0" y="6482394"/>
            <a:ext cx="1474470" cy="377190"/>
          </a:xfrm>
          <a:prstGeom prst="rect">
            <a:avLst/>
          </a:prstGeom>
          <a:solidFill>
            <a:srgbClr val="F9F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1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870</Words>
  <Application>Microsoft Office PowerPoint</Application>
  <PresentationFormat>Widescreen</PresentationFormat>
  <Paragraphs>62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微软雅黑</vt:lpstr>
      <vt:lpstr>#9Slide07 HoneyCream</vt:lpstr>
      <vt:lpstr>#9Slide07 IcielCadena</vt:lpstr>
      <vt:lpstr>Arial</vt:lpstr>
      <vt:lpstr>Cambria</vt:lpstr>
      <vt:lpstr>Roboto</vt:lpstr>
      <vt:lpstr>字魂160号-檀宋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SKY</cp:lastModifiedBy>
  <cp:revision>44</cp:revision>
  <dcterms:created xsi:type="dcterms:W3CDTF">2022-07-08T04:25:45Z</dcterms:created>
  <dcterms:modified xsi:type="dcterms:W3CDTF">2024-03-11T11:36:05Z</dcterms:modified>
</cp:coreProperties>
</file>