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6"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8" r:id="rId25"/>
    <p:sldId id="283" r:id="rId26"/>
    <p:sldId id="284" r:id="rId27"/>
    <p:sldId id="285" r:id="rId28"/>
    <p:sldId id="286"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F9478F-AB42-4D3C-9CB9-EC53EF96821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829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7375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61199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a16="http://schemas.microsoft.com/office/drawing/2014/main"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2024/8/5</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25155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0" y="0"/>
            <a:ext cx="12215886" cy="6858000"/>
          </a:xfrm>
          <a:prstGeom prst="rect">
            <a:avLst/>
          </a:prstGeom>
        </p:spPr>
      </p:pic>
    </p:spTree>
    <p:extLst>
      <p:ext uri="{BB962C8B-B14F-4D97-AF65-F5344CB8AC3E}">
        <p14:creationId xmlns:p14="http://schemas.microsoft.com/office/powerpoint/2010/main" val="87874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658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F9478F-AB42-4D3C-9CB9-EC53EF96821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9688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F9478F-AB42-4D3C-9CB9-EC53EF96821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35925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F9478F-AB42-4D3C-9CB9-EC53EF968210}"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F9478F-AB42-4D3C-9CB9-EC53EF968210}"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1723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9478F-AB42-4D3C-9CB9-EC53EF968210}"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768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0516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700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478F-AB42-4D3C-9CB9-EC53EF968210}" type="datetimeFigureOut">
              <a:rPr lang="en-US" smtClean="0"/>
              <a:t>8/5/2024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A2A0B-7678-45A2-83DF-5B8DD88590EF}" type="slidenum">
              <a:rPr lang="en-US" smtClean="0"/>
              <a:t>‹#›</a:t>
            </a:fld>
            <a:endParaRPr lang="en-US"/>
          </a:p>
        </p:txBody>
      </p:sp>
    </p:spTree>
    <p:extLst>
      <p:ext uri="{BB962C8B-B14F-4D97-AF65-F5344CB8AC3E}">
        <p14:creationId xmlns:p14="http://schemas.microsoft.com/office/powerpoint/2010/main" val="415818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17.png"/><Relationship Id="rId10" Type="http://schemas.openxmlformats.org/officeDocument/2006/relationships/image" Target="../media/image29.svg"/><Relationship Id="rId4" Type="http://schemas.openxmlformats.org/officeDocument/2006/relationships/image" Target="../media/image18.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4630"/>
          <a:stretch/>
        </p:blipFill>
        <p:spPr>
          <a:xfrm>
            <a:off x="-61364" y="3751933"/>
            <a:ext cx="12279658" cy="3111500"/>
          </a:xfrm>
          <a:prstGeom prst="rect">
            <a:avLst/>
          </a:prstGeom>
        </p:spPr>
      </p:pic>
      <p:pic>
        <p:nvPicPr>
          <p:cNvPr id="34" name="图片 33">
            <a:extLst>
              <a:ext uri="{FF2B5EF4-FFF2-40B4-BE49-F238E27FC236}">
                <a16:creationId xmlns:a16="http://schemas.microsoft.com/office/drawing/2014/main" id="{8ED18FE0-F595-E428-D48F-44E87864F9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731" b="66358"/>
          <a:stretch/>
        </p:blipFill>
        <p:spPr>
          <a:xfrm>
            <a:off x="8456047" y="1062108"/>
            <a:ext cx="829852" cy="693272"/>
          </a:xfrm>
          <a:prstGeom prst="rect">
            <a:avLst/>
          </a:prstGeom>
        </p:spPr>
      </p:pic>
      <p:grpSp>
        <p:nvGrpSpPr>
          <p:cNvPr id="21" name="组合 20">
            <a:extLst>
              <a:ext uri="{FF2B5EF4-FFF2-40B4-BE49-F238E27FC236}">
                <a16:creationId xmlns:a16="http://schemas.microsoft.com/office/drawing/2014/main" id="{E38B00C0-6DD7-4A4F-2A5C-717D3A45F457}"/>
              </a:ext>
            </a:extLst>
          </p:cNvPr>
          <p:cNvGrpSpPr/>
          <p:nvPr/>
        </p:nvGrpSpPr>
        <p:grpSpPr>
          <a:xfrm>
            <a:off x="2103438" y="264990"/>
            <a:ext cx="3928800" cy="1313308"/>
            <a:chOff x="4115793" y="1311628"/>
            <a:chExt cx="3928800" cy="1313308"/>
          </a:xfrm>
        </p:grpSpPr>
        <p:sp>
          <p:nvSpPr>
            <p:cNvPr id="22" name="圆角矩形 21">
              <a:extLst>
                <a:ext uri="{FF2B5EF4-FFF2-40B4-BE49-F238E27FC236}">
                  <a16:creationId xmlns:a16="http://schemas.microsoft.com/office/drawing/2014/main" id="{E159D424-AD02-4AE1-F0AA-C13F3C66A367}"/>
                </a:ext>
              </a:extLst>
            </p:cNvPr>
            <p:cNvSpPr/>
            <p:nvPr/>
          </p:nvSpPr>
          <p:spPr>
            <a:xfrm>
              <a:off x="5205094" y="1674901"/>
              <a:ext cx="2839499" cy="70925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23" name="图片 24">
              <a:extLst>
                <a:ext uri="{FF2B5EF4-FFF2-40B4-BE49-F238E27FC236}">
                  <a16:creationId xmlns:a16="http://schemas.microsoft.com/office/drawing/2014/main" id="{41CBCE14-8CDA-8BB9-C3DC-F0F632836D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24" name="Rectangle 23"/>
          <p:cNvSpPr/>
          <p:nvPr/>
        </p:nvSpPr>
        <p:spPr>
          <a:xfrm>
            <a:off x="3475198" y="562196"/>
            <a:ext cx="2167301" cy="923330"/>
          </a:xfrm>
          <a:prstGeom prst="rect">
            <a:avLst/>
          </a:prstGeom>
          <a:noFill/>
        </p:spPr>
        <p:txBody>
          <a:bodyPr wrap="square" lIns="91440" tIns="45720" rIns="91440" bIns="45720">
            <a:spAutoFit/>
          </a:bodyPr>
          <a:lstStyle/>
          <a:p>
            <a:pPr algn="ctr"/>
            <a:r>
              <a:rPr lang="en-US" sz="5400" b="1" dirty="0" err="1">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Bài</a:t>
            </a:r>
            <a:r>
              <a:rPr lang="en-US" sz="5400" b="1"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 3</a:t>
            </a:r>
            <a:endParaRPr lang="en-US" sz="5400" b="1" cap="none" spc="0"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pic>
        <p:nvPicPr>
          <p:cNvPr id="29" name="图片 39">
            <a:extLst>
              <a:ext uri="{FF2B5EF4-FFF2-40B4-BE49-F238E27FC236}">
                <a16:creationId xmlns:a16="http://schemas.microsoft.com/office/drawing/2014/main" id="{E54D7669-D266-42AC-891E-E01C1C1548D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7941" t="14722"/>
          <a:stretch/>
        </p:blipFill>
        <p:spPr>
          <a:xfrm>
            <a:off x="6725268" y="3097"/>
            <a:ext cx="1693300" cy="5848350"/>
          </a:xfrm>
          <a:prstGeom prst="rect">
            <a:avLst/>
          </a:prstGeom>
        </p:spPr>
      </p:pic>
      <p:pic>
        <p:nvPicPr>
          <p:cNvPr id="30" name="Picture 2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2476" y1="86650" x2="56917" y2="87197"/>
                        <a14:foregroundMark x1="51942" y1="86650" x2="56675" y2="86650"/>
                        <a14:backgroundMark x1="46359" y1="12197" x2="48908" y2="28337"/>
                        <a14:backgroundMark x1="26638" y1="39745" x2="19721" y2="45813"/>
                        <a14:backgroundMark x1="73058" y1="33070" x2="80583" y2="43629"/>
                        <a14:backgroundMark x1="41687" y1="68629" x2="41141" y2="70570"/>
                        <a14:backgroundMark x1="58859" y1="67779" x2="59466" y2="69721"/>
                        <a14:backgroundMark x1="67476" y1="56129" x2="68629" y2="58313"/>
                        <a14:backgroundMark x1="50000" y1="45024" x2="50000" y2="46117"/>
                        <a14:backgroundMark x1="32524" y1="56129" x2="32524" y2="58070"/>
                      </a14:backgroundRemoval>
                    </a14:imgEffect>
                  </a14:imgLayer>
                </a14:imgProps>
              </a:ext>
              <a:ext uri="{28A0092B-C50C-407E-A947-70E740481C1C}">
                <a14:useLocalDpi xmlns:a14="http://schemas.microsoft.com/office/drawing/2010/main" val="0"/>
              </a:ext>
            </a:extLst>
          </a:blip>
          <a:stretch>
            <a:fillRect/>
          </a:stretch>
        </p:blipFill>
        <p:spPr>
          <a:xfrm>
            <a:off x="8002696" y="2162011"/>
            <a:ext cx="5199265" cy="5199265"/>
          </a:xfrm>
          <a:prstGeom prst="rect">
            <a:avLst/>
          </a:prstGeom>
        </p:spPr>
      </p:pic>
      <p:pic>
        <p:nvPicPr>
          <p:cNvPr id="31" name="Picture 5" descr="D:\acer\配图\0e6c7aa66eb413773ffe55293db78bc5.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202964" y="-230967"/>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acer\配图\0e6c7aa66eb413773ffe55293db78bc5.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706800" y="-296758"/>
            <a:ext cx="3710608" cy="1975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CAD468-9029-D44E-342E-EF2A81B33901}"/>
              </a:ext>
            </a:extLst>
          </p:cNvPr>
          <p:cNvPicPr>
            <a:picLocks noChangeAspect="1"/>
          </p:cNvPicPr>
          <p:nvPr/>
        </p:nvPicPr>
        <p:blipFill rotWithShape="1">
          <a:blip r:embed="rId12"/>
          <a:srcRect l="88754" b="58554"/>
          <a:stretch/>
        </p:blipFill>
        <p:spPr>
          <a:xfrm>
            <a:off x="2197941" y="1336048"/>
            <a:ext cx="6673032" cy="4238841"/>
          </a:xfrm>
          <a:prstGeom prst="rect">
            <a:avLst/>
          </a:prstGeom>
        </p:spPr>
      </p:pic>
      <p:pic>
        <p:nvPicPr>
          <p:cNvPr id="2" name="Picture 1"/>
          <p:cNvPicPr>
            <a:picLocks noChangeAspect="1"/>
          </p:cNvPicPr>
          <p:nvPr/>
        </p:nvPicPr>
        <p:blipFill>
          <a:blip r:embed="rId13"/>
          <a:stretch>
            <a:fillRect/>
          </a:stretch>
        </p:blipFill>
        <p:spPr>
          <a:xfrm>
            <a:off x="-2164080" y="-91440"/>
            <a:ext cx="2001520" cy="2846743"/>
          </a:xfrm>
          <a:prstGeom prst="rect">
            <a:avLst/>
          </a:prstGeom>
        </p:spPr>
      </p:pic>
    </p:spTree>
    <p:extLst>
      <p:ext uri="{BB962C8B-B14F-4D97-AF65-F5344CB8AC3E}">
        <p14:creationId xmlns:p14="http://schemas.microsoft.com/office/powerpoint/2010/main" val="13974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250" autoRev="1" fill="hold">
                                          <p:stCondLst>
                                            <p:cond delay="0"/>
                                          </p:stCondLst>
                                        </p:cTn>
                                        <p:tgtEl>
                                          <p:spTgt spid="24"/>
                                        </p:tgtEl>
                                        <p:attrNameLst>
                                          <p:attrName>ppt_w</p:attrName>
                                        </p:attrNameLst>
                                      </p:cBhvr>
                                    </p:anim>
                                    <p:anim by="(#ppt_w*0.50)" calcmode="lin" valueType="num">
                                      <p:cBhvr>
                                        <p:cTn id="12" dur="250" decel="50000" autoRev="1" fill="hold">
                                          <p:stCondLst>
                                            <p:cond delay="0"/>
                                          </p:stCondLst>
                                        </p:cTn>
                                        <p:tgtEl>
                                          <p:spTgt spid="24"/>
                                        </p:tgtEl>
                                        <p:attrNameLst>
                                          <p:attrName>ppt_x</p:attrName>
                                        </p:attrNameLst>
                                      </p:cBhvr>
                                    </p:anim>
                                    <p:anim from="(-#ppt_h/2)" to="(#ppt_y)" calcmode="lin" valueType="num">
                                      <p:cBhvr>
                                        <p:cTn id="13" dur="500" fill="hold">
                                          <p:stCondLst>
                                            <p:cond delay="0"/>
                                          </p:stCondLst>
                                        </p:cTn>
                                        <p:tgtEl>
                                          <p:spTgt spid="24"/>
                                        </p:tgtEl>
                                        <p:attrNameLst>
                                          <p:attrName>ppt_y</p:attrName>
                                        </p:attrNameLst>
                                      </p:cBhvr>
                                    </p:anim>
                                    <p:animRot by="21600000">
                                      <p:cBhvr>
                                        <p:cTn id="14"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a:solidFill>
                    <a:srgbClr val="FF6600"/>
                  </a:solidFill>
                  <a:effectLst>
                    <a:reflection blurRad="6350" stA="55000" endA="300" endPos="45500" dir="5400000" sy="-100000" algn="bl" rotWithShape="0"/>
                  </a:effectLst>
                  <a:latin typeface="UTM Avo" panose="02040603050506020204" pitchFamily="18" charset="0"/>
                </a:rPr>
                <a:t>Luyện đọc nối tiếp đoạn</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40392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a:extLst>
                <a:ext uri="{FF2B5EF4-FFF2-40B4-BE49-F238E27FC236}">
                  <a16:creationId xmlns:a16="http://schemas.microsoft.com/office/drawing/2014/main" id="{7C64295E-FA19-48CC-A97D-0B2DA475D0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a:solidFill>
                    <a:srgbClr val="CC3300"/>
                  </a:solidFill>
                  <a:effectLst>
                    <a:reflection blurRad="6350" stA="55000" endA="300" endPos="45500" dir="5400000" sy="-100000" algn="bl" rotWithShape="0"/>
                  </a:effectLst>
                  <a:latin typeface="UTM American Sans" panose="02040603050506020204" pitchFamily="18" charset="0"/>
                </a:rPr>
                <a:t>Luyện đọc từ khó</a:t>
              </a:r>
            </a:p>
          </p:txBody>
        </p:sp>
      </p:grpSp>
      <p:sp>
        <p:nvSpPr>
          <p:cNvPr id="13" name="Google Shape;276;p7">
            <a:extLst>
              <a:ext uri="{FF2B5EF4-FFF2-40B4-BE49-F238E27FC236}">
                <a16:creationId xmlns:a16="http://schemas.microsoft.com/office/drawing/2014/main" id="{D33CB0D1-8FD9-7C5D-268F-E2711EEE24E1}"/>
              </a:ext>
            </a:extLst>
          </p:cNvPr>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khúc</a:t>
            </a:r>
            <a:r>
              <a:rPr lang="en-US" sz="40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khích</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14" name="Google Shape;276;p7">
            <a:extLst>
              <a:ext uri="{FF2B5EF4-FFF2-40B4-BE49-F238E27FC236}">
                <a16:creationId xmlns:a16="http://schemas.microsoft.com/office/drawing/2014/main" id="{D33CB0D1-8FD9-7C5D-268F-E2711EEE24E1}"/>
              </a:ext>
            </a:extLst>
          </p:cNvPr>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cuống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quýt</a:t>
            </a:r>
            <a:endParaRPr sz="3600" b="1" dirty="0">
              <a:ln>
                <a:solidFill>
                  <a:schemeClr val="bg1"/>
                </a:solidFill>
              </a:ln>
              <a:solidFill>
                <a:srgbClr val="FF0066"/>
              </a:solidFill>
              <a:latin typeface="UTM Avo" panose="02040603050506020204" pitchFamily="18" charset="0"/>
            </a:endParaRPr>
          </a:p>
        </p:txBody>
      </p:sp>
      <p:sp>
        <p:nvSpPr>
          <p:cNvPr id="15" name="Google Shape;276;p7">
            <a:extLst>
              <a:ext uri="{FF2B5EF4-FFF2-40B4-BE49-F238E27FC236}">
                <a16:creationId xmlns:a16="http://schemas.microsoft.com/office/drawing/2014/main" id="{D33CB0D1-8FD9-7C5D-268F-E2711EEE24E1}"/>
              </a:ext>
            </a:extLst>
          </p:cNvPr>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accent2">
                    <a:lumMod val="75000"/>
                  </a:schemeClr>
                </a:solidFill>
                <a:latin typeface="UTM Avo" panose="02040603050506020204" pitchFamily="18" charset="0"/>
              </a:rPr>
              <a:t>kêu</a:t>
            </a:r>
            <a:r>
              <a:rPr lang="en-US" sz="3600" b="1" dirty="0">
                <a:solidFill>
                  <a:schemeClr val="accent2">
                    <a:lumMod val="75000"/>
                  </a:schemeClr>
                </a:solidFill>
                <a:latin typeface="UTM Avo" panose="02040603050506020204" pitchFamily="18" charset="0"/>
              </a:rPr>
              <a:t> </a:t>
            </a:r>
            <a:r>
              <a:rPr lang="en-US" sz="3600" b="1" dirty="0" err="1">
                <a:solidFill>
                  <a:schemeClr val="accent2">
                    <a:lumMod val="75000"/>
                  </a:schemeClr>
                </a:solidFill>
                <a:latin typeface="UTM Avo" panose="02040603050506020204" pitchFamily="18" charset="0"/>
              </a:rPr>
              <a:t>lên</a:t>
            </a:r>
            <a:endParaRPr sz="3600" b="1" dirty="0">
              <a:ln w="3175">
                <a:noFill/>
              </a:ln>
              <a:solidFill>
                <a:srgbClr val="7030A0"/>
              </a:solidFill>
              <a:latin typeface="UTM Avo" panose="02040603050506020204" pitchFamily="18" charset="0"/>
            </a:endParaRPr>
          </a:p>
        </p:txBody>
      </p:sp>
      <p:sp>
        <p:nvSpPr>
          <p:cNvPr id="16" name="Google Shape;276;p7">
            <a:extLst>
              <a:ext uri="{FF2B5EF4-FFF2-40B4-BE49-F238E27FC236}">
                <a16:creationId xmlns:a16="http://schemas.microsoft.com/office/drawing/2014/main" id="{D33CB0D1-8FD9-7C5D-268F-E2711EEE24E1}"/>
              </a:ext>
            </a:extLst>
          </p:cNvPr>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a:extLst>
              <a:ext uri="{FF2B5EF4-FFF2-40B4-BE49-F238E27FC236}">
                <a16:creationId xmlns:a16="http://schemas.microsoft.com/office/drawing/2014/main" id="{D33CB0D1-8FD9-7C5D-268F-E2711EEE24E1}"/>
              </a:ext>
            </a:extLst>
          </p:cNvPr>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00CC00"/>
                </a:solidFill>
                <a:latin typeface="UTM Avo" panose="02040603050506020204" pitchFamily="18" charset="0"/>
              </a:rPr>
              <a:t>chậm</a:t>
            </a:r>
            <a:r>
              <a:rPr lang="en-US" sz="3600" b="1" dirty="0">
                <a:solidFill>
                  <a:srgbClr val="00CC00"/>
                </a:solidFill>
                <a:latin typeface="UTM Avo" panose="02040603050506020204" pitchFamily="18" charset="0"/>
              </a:rPr>
              <a:t> </a:t>
            </a:r>
            <a:r>
              <a:rPr lang="en-US" sz="3600" b="1" dirty="0" err="1">
                <a:solidFill>
                  <a:srgbClr val="00CC00"/>
                </a:solidFill>
                <a:latin typeface="UTM Avo" panose="02040603050506020204" pitchFamily="18" charset="0"/>
              </a:rPr>
              <a:t>rãi</a:t>
            </a:r>
            <a:endParaRPr sz="3600" b="1" dirty="0">
              <a:solidFill>
                <a:srgbClr val="00CC00"/>
              </a:solidFill>
              <a:latin typeface="UTM Avo" panose="02040603050506020204" pitchFamily="18" charset="0"/>
            </a:endParaRPr>
          </a:p>
        </p:txBody>
      </p:sp>
      <p:sp>
        <p:nvSpPr>
          <p:cNvPr id="18" name="Google Shape;276;p7">
            <a:extLst>
              <a:ext uri="{FF2B5EF4-FFF2-40B4-BE49-F238E27FC236}">
                <a16:creationId xmlns:a16="http://schemas.microsoft.com/office/drawing/2014/main" id="{D33CB0D1-8FD9-7C5D-268F-E2711EEE24E1}"/>
              </a:ext>
            </a:extLst>
          </p:cNvPr>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663300"/>
                </a:solidFill>
                <a:latin typeface="UTM Avo" panose="02040603050506020204" pitchFamily="18" charset="0"/>
              </a:rPr>
              <a:t>nhanh</a:t>
            </a:r>
            <a:r>
              <a:rPr lang="en-US" sz="3600" b="1" dirty="0">
                <a:solidFill>
                  <a:srgbClr val="663300"/>
                </a:solidFill>
                <a:latin typeface="UTM Avo" panose="02040603050506020204" pitchFamily="18" charset="0"/>
              </a:rPr>
              <a:t> </a:t>
            </a:r>
            <a:r>
              <a:rPr lang="en-US" sz="3600" b="1" dirty="0" err="1">
                <a:solidFill>
                  <a:srgbClr val="663300"/>
                </a:solidFill>
                <a:latin typeface="UTM Avo" panose="02040603050506020204" pitchFamily="18" charset="0"/>
              </a:rPr>
              <a:t>nhảu</a:t>
            </a:r>
            <a:endParaRPr sz="3600" b="1" dirty="0">
              <a:solidFill>
                <a:srgbClr val="663300"/>
              </a:solidFill>
              <a:latin typeface="UTM Avo" panose="02040603050506020204" pitchFamily="18" charset="0"/>
            </a:endParaRPr>
          </a:p>
        </p:txBody>
      </p:sp>
      <p:pic>
        <p:nvPicPr>
          <p:cNvPr id="20"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a:extLst>
              <a:ext uri="{FF2B5EF4-FFF2-40B4-BE49-F238E27FC236}">
                <a16:creationId xmlns:a16="http://schemas.microsoft.com/office/drawing/2014/main" id="{D33CB0D1-8FD9-7C5D-268F-E2711EEE24E1}"/>
              </a:ext>
            </a:extLst>
          </p:cNvPr>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009999"/>
                </a:solidFill>
                <a:latin typeface="UTM Avo" panose="02040603050506020204" pitchFamily="18" charset="0"/>
              </a:rPr>
              <a:t>cách</a:t>
            </a:r>
            <a:r>
              <a:rPr lang="en-US" sz="3600" b="1" dirty="0">
                <a:solidFill>
                  <a:srgbClr val="009999"/>
                </a:solidFill>
                <a:latin typeface="UTM Avo" panose="02040603050506020204" pitchFamily="18" charset="0"/>
              </a:rPr>
              <a:t> </a:t>
            </a:r>
            <a:r>
              <a:rPr lang="en-US" sz="3600" b="1" dirty="0" err="1">
                <a:solidFill>
                  <a:srgbClr val="009999"/>
                </a:solidFill>
                <a:latin typeface="UTM Avo" panose="02040603050506020204" pitchFamily="18" charset="0"/>
              </a:rPr>
              <a:t>nói</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4602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2"/>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C00000"/>
                  </a:solidFill>
                  <a:latin typeface="UTM Avo" panose="02040603050506020204" pitchFamily="18" charset="0"/>
                </a:rPr>
                <a:t>Luyện đọc câu dài</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110472" y="2052362"/>
            <a:ext cx="10371779" cy="1323439"/>
          </a:xfrm>
          <a:prstGeom prst="rect">
            <a:avLst/>
          </a:prstGeom>
          <a:noFill/>
        </p:spPr>
        <p:txBody>
          <a:bodyPr wrap="square" rtlCol="0">
            <a:spAutoFit/>
          </a:bodyPr>
          <a:lstStyle/>
          <a:p>
            <a:r>
              <a:rPr lang="en-US" sz="4000" b="1" dirty="0">
                <a:solidFill>
                  <a:srgbClr val="00B0F0"/>
                </a:solidFill>
                <a:latin typeface="UTM Aptima" panose="02040603050506020204" pitchFamily="18" charset="0"/>
              </a:rPr>
              <a:t>  Hai </a:t>
            </a:r>
            <a:r>
              <a:rPr lang="en-US" sz="4000" b="1" dirty="0" err="1">
                <a:solidFill>
                  <a:srgbClr val="00B0F0"/>
                </a:solidFill>
                <a:latin typeface="UTM Aptima" panose="02040603050506020204" pitchFamily="18" charset="0"/>
              </a:rPr>
              <a:t>anh</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em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mặc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đồng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phục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và</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đội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giống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hệt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nhau</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bạn</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bè</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lại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cổ</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nhầm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mất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thôi</a:t>
            </a:r>
            <a:r>
              <a:rPr lang="en-US" sz="4000" b="1" dirty="0">
                <a:solidFill>
                  <a:srgbClr val="00B0F0"/>
                </a:solidFill>
                <a:latin typeface="UTM Aptima" panose="02040603050506020204" pitchFamily="18" charset="0"/>
              </a:rPr>
              <a:t>.</a:t>
            </a:r>
            <a:endParaRPr lang="en-US" sz="4000" dirty="0">
              <a:solidFill>
                <a:srgbClr val="00B0F0"/>
              </a:solidFill>
            </a:endParaRPr>
          </a:p>
        </p:txBody>
      </p:sp>
      <p:cxnSp>
        <p:nvCxnSpPr>
          <p:cNvPr id="12" name="Straight Connector 11"/>
          <p:cNvCxnSpPr/>
          <p:nvPr/>
        </p:nvCxnSpPr>
        <p:spPr>
          <a:xfrm flipH="1">
            <a:off x="7667897" y="2299063"/>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017709" y="2272503"/>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81259" y="2881910"/>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72594" y="2853706"/>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owchart: Alternate Process 17"/>
          <p:cNvSpPr/>
          <p:nvPr/>
        </p:nvSpPr>
        <p:spPr>
          <a:xfrm>
            <a:off x="942333" y="3683854"/>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4302" y="3683854"/>
            <a:ext cx="10623080" cy="1323439"/>
          </a:xfrm>
          <a:prstGeom prst="rect">
            <a:avLst/>
          </a:prstGeom>
          <a:noFill/>
        </p:spPr>
        <p:txBody>
          <a:bodyPr wrap="square" rtlCol="0">
            <a:spAutoFit/>
          </a:bodyPr>
          <a:lstStyle/>
          <a:p>
            <a:pPr algn="just"/>
            <a:r>
              <a:rPr lang="en-US" sz="4000" b="1">
                <a:solidFill>
                  <a:srgbClr val="00B0F0"/>
                </a:solidFill>
                <a:latin typeface="UTM Aptima" panose="02040603050506020204" pitchFamily="18" charset="0"/>
              </a:rPr>
              <a:t>  </a:t>
            </a:r>
            <a:r>
              <a:rPr lang="en-US" sz="4000" b="1">
                <a:solidFill>
                  <a:srgbClr val="C00000"/>
                </a:solidFill>
                <a:latin typeface="UTM Aptima" panose="02040603050506020204" pitchFamily="18" charset="0"/>
              </a:rPr>
              <a:t>Các bạn cuống quýt gọi Khánh thay thế khi thấy Long nhăn nhó vì đau trong trận kéo co,…</a:t>
            </a:r>
            <a:endParaRPr lang="en-US" sz="4000">
              <a:solidFill>
                <a:srgbClr val="00B0F0"/>
              </a:solidFill>
            </a:endParaRPr>
          </a:p>
        </p:txBody>
      </p:sp>
      <p:cxnSp>
        <p:nvCxnSpPr>
          <p:cNvPr id="20" name="Straight Connector 19"/>
          <p:cNvCxnSpPr/>
          <p:nvPr/>
        </p:nvCxnSpPr>
        <p:spPr>
          <a:xfrm flipH="1">
            <a:off x="6149371" y="3820854"/>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795394" y="3833090"/>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27520" y="4399348"/>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a:solidFill>
                    <a:srgbClr val="C00000"/>
                  </a:solidFill>
                  <a:latin typeface="UTM Avo" panose="02040603050506020204" pitchFamily="18" charset="0"/>
                </a:rPr>
                <a:t>Nhấn</a:t>
              </a:r>
              <a:r>
                <a:rPr lang="en-US" sz="4000" b="1" dirty="0">
                  <a:solidFill>
                    <a:srgbClr val="C00000"/>
                  </a:solidFill>
                  <a:latin typeface="UTM Avo" panose="02040603050506020204" pitchFamily="18" charset="0"/>
                </a:rPr>
                <a:t> </a:t>
              </a:r>
              <a:r>
                <a:rPr lang="en-US" sz="4000" b="1" dirty="0" err="1">
                  <a:solidFill>
                    <a:srgbClr val="C00000"/>
                  </a:solidFill>
                  <a:latin typeface="UTM Avo" panose="02040603050506020204" pitchFamily="18" charset="0"/>
                </a:rPr>
                <a:t>giọng</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941630" y="2248542"/>
            <a:ext cx="10371779" cy="707886"/>
          </a:xfrm>
          <a:prstGeom prst="rect">
            <a:avLst/>
          </a:prstGeom>
          <a:noFill/>
        </p:spPr>
        <p:txBody>
          <a:bodyPr wrap="square" rtlCol="0">
            <a:spAutoFit/>
          </a:bodyPr>
          <a:lstStyle/>
          <a:p>
            <a:r>
              <a:rPr lang="en-US" sz="4000" b="1" dirty="0" err="1">
                <a:solidFill>
                  <a:srgbClr val="002060"/>
                </a:solidFill>
                <a:latin typeface="UTM Aptima" panose="02040603050506020204" pitchFamily="18" charset="0"/>
              </a:rPr>
              <a:t>Tôi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là</a:t>
            </a:r>
            <a:r>
              <a:rPr lang="en-US" sz="4000" b="1" dirty="0">
                <a:solidFill>
                  <a:srgbClr val="002060"/>
                </a:solidFill>
                <a:latin typeface="UTM Aptima" panose="02040603050506020204" pitchFamily="18" charset="0"/>
              </a:rPr>
              <a:t> Long, </a:t>
            </a:r>
            <a:r>
              <a:rPr lang="en-US" sz="4000" b="1" dirty="0" err="1">
                <a:solidFill>
                  <a:srgbClr val="FF0000"/>
                </a:solidFill>
                <a:latin typeface="UTM Aptima" panose="02040603050506020204" pitchFamily="18" charset="0"/>
              </a:rPr>
              <a:t>tôi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chẳng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giống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ai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hết</a:t>
            </a:r>
            <a:r>
              <a:rPr lang="en-US" sz="4000" b="1" dirty="0">
                <a:solidFill>
                  <a:srgbClr val="002060"/>
                </a:solidFill>
                <a:latin typeface="UTM Aptima" panose="02040603050506020204" pitchFamily="18" charset="0"/>
              </a:rPr>
              <a:t>.</a:t>
            </a:r>
            <a:endParaRPr lang="en-US" sz="4000" dirty="0">
              <a:solidFill>
                <a:srgbClr val="00B0F0"/>
              </a:solidFill>
            </a:endParaRPr>
          </a:p>
        </p:txBody>
      </p:sp>
      <p:sp>
        <p:nvSpPr>
          <p:cNvPr id="23" name="TextBox 22"/>
          <p:cNvSpPr txBox="1"/>
          <p:nvPr/>
        </p:nvSpPr>
        <p:spPr>
          <a:xfrm>
            <a:off x="1841481" y="3311327"/>
            <a:ext cx="9820868" cy="1323439"/>
          </a:xfrm>
          <a:prstGeom prst="rect">
            <a:avLst/>
          </a:prstGeom>
          <a:noFill/>
        </p:spPr>
        <p:txBody>
          <a:bodyPr wrap="square" rtlCol="0">
            <a:spAutoFit/>
          </a:bodyPr>
          <a:lstStyle/>
          <a:p>
            <a:pPr algn="just"/>
            <a:r>
              <a:rPr lang="en-US" sz="4000" b="1" dirty="0" err="1">
                <a:solidFill>
                  <a:srgbClr val="002060"/>
                </a:solidFill>
                <a:latin typeface="UTM Aptima" panose="02040603050506020204" pitchFamily="18" charset="0"/>
              </a:rPr>
              <a:t>Cậu</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chậm</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rãi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Khánh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nhanh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nhảu</a:t>
            </a:r>
            <a:r>
              <a:rPr lang="en-US" sz="4000" b="1" dirty="0">
                <a:solidFill>
                  <a:srgbClr val="002060"/>
                </a:solidFill>
                <a:latin typeface="UTM Aptima" panose="02040603050506020204" pitchFamily="18" charset="0"/>
              </a:rPr>
              <a:t>, </a:t>
            </a:r>
            <a:r>
              <a:rPr lang="en-US" sz="4000" b="1" dirty="0" err="1">
                <a:solidFill>
                  <a:srgbClr val="FF0000"/>
                </a:solidFill>
                <a:latin typeface="UTM Aptima" panose="02040603050506020204" pitchFamily="18" charset="0"/>
              </a:rPr>
              <a:t>sao</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nhầm</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được</a:t>
            </a:r>
            <a:r>
              <a:rPr lang="en-US" sz="4000" b="1" dirty="0">
                <a:solidFill>
                  <a:srgbClr val="002060"/>
                </a:solidFill>
                <a:latin typeface="UTM Aptima" panose="02040603050506020204" pitchFamily="18" charset="0"/>
              </a:rPr>
              <a:t>.</a:t>
            </a:r>
          </a:p>
        </p:txBody>
      </p:sp>
    </p:spTree>
    <p:extLst>
      <p:ext uri="{BB962C8B-B14F-4D97-AF65-F5344CB8AC3E}">
        <p14:creationId xmlns:p14="http://schemas.microsoft.com/office/powerpoint/2010/main" val="27707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tiếp</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14550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nhóm</a:t>
              </a:r>
              <a:r>
                <a:rPr lang="en-US" sz="5400" b="1" dirty="0">
                  <a:solidFill>
                    <a:srgbClr val="FF6600"/>
                  </a:solidFill>
                  <a:effectLst>
                    <a:reflection blurRad="6350" stA="55000" endA="300" endPos="45500" dir="5400000" sy="-100000" algn="bl" rotWithShape="0"/>
                  </a:effectLst>
                  <a:latin typeface="UTM Avo" panose="02040603050506020204" pitchFamily="18" charset="0"/>
                </a:rPr>
                <a:t> 4</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32080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2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290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algn="just"/>
              <a:r>
                <a:rPr lang="en-US" sz="3600">
                  <a:solidFill>
                    <a:schemeClr val="tx1">
                      <a:lumMod val="75000"/>
                      <a:lumOff val="25000"/>
                    </a:schemeClr>
                  </a:solidFill>
                  <a:latin typeface="UTM Flamenco" panose="02040603050506020204" pitchFamily="18" charset="0"/>
                </a:rPr>
                <a:t>    Khánh và Long là anh em sinh đôi. Hai anh em giống nhau như đúc.</a:t>
              </a:r>
            </a:p>
          </p:txBody>
        </p:sp>
      </p:grpSp>
    </p:spTree>
    <p:extLst>
      <p:ext uri="{BB962C8B-B14F-4D97-AF65-F5344CB8AC3E}">
        <p14:creationId xmlns:p14="http://schemas.microsoft.com/office/powerpoint/2010/main" val="33484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377553" y="1946580"/>
            <a:ext cx="5137013" cy="4171272"/>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0" name="TextBox 19"/>
          <p:cNvSpPr txBox="1"/>
          <p:nvPr/>
        </p:nvSpPr>
        <p:spPr>
          <a:xfrm>
            <a:off x="1411173" y="2044873"/>
            <a:ext cx="3069772"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Cảm xúc của Long</a:t>
            </a:r>
          </a:p>
        </p:txBody>
      </p:sp>
      <p:sp>
        <p:nvSpPr>
          <p:cNvPr id="21" name="TextBox 20"/>
          <p:cNvSpPr txBox="1"/>
          <p:nvPr/>
        </p:nvSpPr>
        <p:spPr>
          <a:xfrm>
            <a:off x="570795" y="2660144"/>
            <a:ext cx="4784976" cy="1384995"/>
          </a:xfrm>
          <a:prstGeom prst="rect">
            <a:avLst/>
          </a:prstGeom>
          <a:noFill/>
        </p:spPr>
        <p:txBody>
          <a:bodyPr wrap="square" rtlCol="0">
            <a:spAutoFit/>
          </a:bodyPr>
          <a:lstStyle/>
          <a:p>
            <a:pPr algn="just"/>
            <a:r>
              <a:rPr lang="en-US" sz="2800" b="1">
                <a:latin typeface="UTM Aptima" panose="02040603050506020204" pitchFamily="18" charset="0"/>
              </a:rPr>
              <a:t>- Lúc nhỏ Long thấy khoái chí lắm. Nhưng lớn lên thì không còn thấy thú vị nữa.</a:t>
            </a:r>
          </a:p>
        </p:txBody>
      </p:sp>
      <p:sp>
        <p:nvSpPr>
          <p:cNvPr id="22" name="TextBox 21"/>
          <p:cNvSpPr txBox="1"/>
          <p:nvPr/>
        </p:nvSpPr>
        <p:spPr>
          <a:xfrm>
            <a:off x="570795" y="4080325"/>
            <a:ext cx="4784976" cy="1815882"/>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Mỗi khi bị gọi nhầm tên, Long lại muốn kêu lên: “Tôi là Long, tôi chẳng giống ai hết.”</a:t>
            </a:r>
          </a:p>
        </p:txBody>
      </p:sp>
      <p:sp>
        <p:nvSpPr>
          <p:cNvPr id="23" name="Google Shape;117;p2"/>
          <p:cNvSpPr/>
          <p:nvPr/>
        </p:nvSpPr>
        <p:spPr>
          <a:xfrm>
            <a:off x="6313775" y="1994689"/>
            <a:ext cx="5137013" cy="2427319"/>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4" name="TextBox 23"/>
          <p:cNvSpPr txBox="1"/>
          <p:nvPr/>
        </p:nvSpPr>
        <p:spPr>
          <a:xfrm>
            <a:off x="7347394" y="2092982"/>
            <a:ext cx="3576975"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Hành động của Long</a:t>
            </a:r>
          </a:p>
        </p:txBody>
      </p:sp>
      <p:sp>
        <p:nvSpPr>
          <p:cNvPr id="25" name="TextBox 24"/>
          <p:cNvSpPr txBox="1"/>
          <p:nvPr/>
        </p:nvSpPr>
        <p:spPr>
          <a:xfrm>
            <a:off x="6507017" y="2708253"/>
            <a:ext cx="4784976" cy="1384995"/>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Long cố gắng làm mọi thứ khác anh, từ cách nói, dáng đi đến trang phục, kiểu tóc. </a:t>
            </a:r>
            <a:endParaRPr lang="en-US" sz="2800" b="1">
              <a:latin typeface="UTM Aptima" panose="02040603050506020204" pitchFamily="18" charset="0"/>
            </a:endParaRPr>
          </a:p>
        </p:txBody>
      </p:sp>
    </p:spTree>
    <p:extLst>
      <p:ext uri="{BB962C8B-B14F-4D97-AF65-F5344CB8AC3E}">
        <p14:creationId xmlns:p14="http://schemas.microsoft.com/office/powerpoint/2010/main" val="16513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ppt_w</p:attrName>
                                        </p:attrNameLst>
                                      </p:cBhvr>
                                      <p:tavLst>
                                        <p:tav tm="0">
                                          <p:val>
                                            <p:strVal val="0"/>
                                          </p:val>
                                        </p:tav>
                                        <p:tav tm="100000">
                                          <p:val>
                                            <p:strVal val="#ppt_w"/>
                                          </p:val>
                                        </p:tav>
                                      </p:tavLst>
                                    </p:anim>
                                    <p:anim calcmode="lin" valueType="num">
                                      <p:cBhvr additive="base">
                                        <p:cTn id="13" dur="500"/>
                                        <p:tgtEl>
                                          <p:spTgt spid="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ppt_w</p:attrName>
                                        </p:attrNameLst>
                                      </p:cBhvr>
                                      <p:tavLst>
                                        <p:tav tm="0">
                                          <p:val>
                                            <p:strVal val="0"/>
                                          </p:val>
                                        </p:tav>
                                        <p:tav tm="100000">
                                          <p:val>
                                            <p:strVal val="#ppt_w"/>
                                          </p:val>
                                        </p:tav>
                                      </p:tavLst>
                                    </p:anim>
                                    <p:anim calcmode="lin" valueType="num">
                                      <p:cBhvr additive="base">
                                        <p:cTn id="34" dur="500"/>
                                        <p:tgtEl>
                                          <p:spTgt spid="2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a16="http://schemas.microsoft.com/office/drawing/2014/main"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a16="http://schemas.microsoft.com/office/drawing/2014/main"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a16="http://schemas.microsoft.com/office/drawing/2014/main"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a:extLst>
                  <a:ext uri="{FF2B5EF4-FFF2-40B4-BE49-F238E27FC236}">
                    <a16:creationId xmlns:a16="http://schemas.microsoft.com/office/drawing/2014/main" id="{2C9DD5BC-4BCB-4B25-466C-AE5BF3D115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a16="http://schemas.microsoft.com/office/drawing/2014/main" id="{AE8A3198-B922-95C5-0759-8657347CC3AA}"/>
                </a:ext>
              </a:extLst>
            </p:cNvPr>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a16="http://schemas.microsoft.com/office/drawing/2014/main"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a16="http://schemas.microsoft.com/office/drawing/2014/main"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a16="http://schemas.microsoft.com/office/drawing/2014/main"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a:extLst>
                  <a:ext uri="{FF2B5EF4-FFF2-40B4-BE49-F238E27FC236}">
                    <a16:creationId xmlns:a16="http://schemas.microsoft.com/office/drawing/2014/main" id="{BF458DFC-396D-4F2C-B38F-9FDE1B3662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a16="http://schemas.microsoft.com/office/drawing/2014/main" id="{709D10A9-E0E4-1F61-B017-5E54D7949015}"/>
                </a:ext>
              </a:extLst>
            </p:cNvPr>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a16="http://schemas.microsoft.com/office/drawing/2014/main"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a16="http://schemas.microsoft.com/office/drawing/2014/main"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a16="http://schemas.microsoft.com/office/drawing/2014/main"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a:extLst>
                  <a:ext uri="{FF2B5EF4-FFF2-40B4-BE49-F238E27FC236}">
                    <a16:creationId xmlns:a16="http://schemas.microsoft.com/office/drawing/2014/main" id="{C6821B68-802E-2C33-43DE-528B28C561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a16="http://schemas.microsoft.com/office/drawing/2014/main" id="{21AB69C4-0A06-7DD8-3B9F-558523C22576}"/>
                </a:ext>
              </a:extLst>
            </p:cNvPr>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15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01</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KHỞI ĐỘNG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588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algn="just"/>
              <a:r>
                <a:rPr lang="en-US" sz="4000">
                  <a:solidFill>
                    <a:schemeClr val="tx1">
                      <a:lumMod val="75000"/>
                      <a:lumOff val="25000"/>
                    </a:schemeClr>
                  </a:solidFill>
                  <a:latin typeface="UTM Flamenco" panose="02040603050506020204" pitchFamily="18" charset="0"/>
                </a:rPr>
                <a:t>    </a:t>
              </a:r>
              <a:r>
                <a:rPr lang="en-US" sz="4000">
                  <a:solidFill>
                    <a:srgbClr val="C00000"/>
                  </a:solidFill>
                  <a:latin typeface="UTM Flamenco" panose="02040603050506020204" pitchFamily="18" charset="0"/>
                </a:rPr>
                <a:t>- Khánh nhanh nhảu, hay cười.</a:t>
              </a:r>
            </a:p>
            <a:p>
              <a:pPr algn="just"/>
              <a:r>
                <a:rPr lang="en-US" sz="4000">
                  <a:solidFill>
                    <a:schemeClr val="tx1">
                      <a:lumMod val="75000"/>
                      <a:lumOff val="25000"/>
                    </a:schemeClr>
                  </a:solidFill>
                  <a:latin typeface="UTM Flamenco" panose="02040603050506020204" pitchFamily="18" charset="0"/>
                </a:rPr>
                <a:t>- Long chậm rãi, lúc nào cũng nghiêm túc.</a:t>
              </a: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algn="just"/>
            <a:r>
              <a:rPr lang="en-US" sz="3200" b="1">
                <a:latin typeface="UTM Aptima" panose="02040603050506020204" pitchFamily="18" charset="0"/>
              </a:rPr>
              <a:t>Hai anh em chỉ giống nhau ngoại hình, còn đặc điểm tính cách, thói quen,… đều khác nhau. Nghĩa là mỗi anh em đều có vẻ riêng không thể nhầm lẫn.</a:t>
            </a:r>
          </a:p>
        </p:txBody>
      </p:sp>
    </p:spTree>
    <p:extLst>
      <p:ext uri="{BB962C8B-B14F-4D97-AF65-F5344CB8AC3E}">
        <p14:creationId xmlns:p14="http://schemas.microsoft.com/office/powerpoint/2010/main" val="3267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nvGraphicFramePr>
        <p:xfrm>
          <a:off x="305383" y="1640901"/>
          <a:ext cx="11567985" cy="5180499"/>
        </p:xfrm>
        <a:graphic>
          <a:graphicData uri="http://schemas.openxmlformats.org/drawingml/2006/table">
            <a:tbl>
              <a:tblPr firstRow="1" bandRow="1">
                <a:tableStyleId>{D7AC3CCA-C797-4891-BE02-D94E43425B78}</a:tableStyleId>
              </a:tblPr>
              <a:tblGrid>
                <a:gridCol w="1945997">
                  <a:extLst>
                    <a:ext uri="{9D8B030D-6E8A-4147-A177-3AD203B41FA5}">
                      <a16:colId xmlns:a16="http://schemas.microsoft.com/office/drawing/2014/main" val="1515413346"/>
                    </a:ext>
                  </a:extLst>
                </a:gridCol>
                <a:gridCol w="6060981">
                  <a:extLst>
                    <a:ext uri="{9D8B030D-6E8A-4147-A177-3AD203B41FA5}">
                      <a16:colId xmlns:a16="http://schemas.microsoft.com/office/drawing/2014/main" val="1311462016"/>
                    </a:ext>
                  </a:extLst>
                </a:gridCol>
                <a:gridCol w="3561007">
                  <a:extLst>
                    <a:ext uri="{9D8B030D-6E8A-4147-A177-3AD203B41FA5}">
                      <a16:colId xmlns:a16="http://schemas.microsoft.com/office/drawing/2014/main" val="4052202838"/>
                    </a:ext>
                  </a:extLst>
                </a:gridCol>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extLst>
                  <a:ext uri="{0D108BD9-81ED-4DB2-BD59-A6C34878D82A}">
                    <a16:rowId xmlns:a16="http://schemas.microsoft.com/office/drawing/2014/main" val="3617890963"/>
                  </a:ext>
                </a:extLst>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buFontTx/>
                        <a:buChar char="-"/>
                      </a:pPr>
                      <a:r>
                        <a:rPr lang="en-US" sz="2500">
                          <a:ln>
                            <a:solidFill>
                              <a:srgbClr val="002060"/>
                            </a:solidFill>
                          </a:ln>
                          <a:solidFill>
                            <a:srgbClr val="002060"/>
                          </a:solidFill>
                          <a:latin typeface="UTM Aptima" panose="02040603050506020204" pitchFamily="18" charset="0"/>
                        </a:rPr>
                        <a:t>Cố</a:t>
                      </a:r>
                      <a:r>
                        <a:rPr lang="en-US" sz="2500" baseline="0">
                          <a:ln>
                            <a:solidFill>
                              <a:srgbClr val="002060"/>
                            </a:solidFill>
                          </a:ln>
                          <a:solidFill>
                            <a:srgbClr val="002060"/>
                          </a:solidFill>
                          <a:latin typeface="UTM Aptima" panose="02040603050506020204" pitchFamily="18" charset="0"/>
                        </a:rPr>
                        <a:t> gắng làm mọi thứ khác anh.</a:t>
                      </a:r>
                    </a:p>
                    <a:p>
                      <a:pPr marL="285750" indent="-285750">
                        <a:buFontTx/>
                        <a:buChar char="-"/>
                      </a:pPr>
                      <a:r>
                        <a:rPr lang="en-US" sz="2500" baseline="0">
                          <a:ln>
                            <a:solidFill>
                              <a:srgbClr val="002060"/>
                            </a:solidFill>
                          </a:ln>
                          <a:solidFill>
                            <a:srgbClr val="002060"/>
                          </a:solidFill>
                          <a:latin typeface="UTM Aptima" panose="02040603050506020204" pitchFamily="18" charset="0"/>
                        </a:rPr>
                        <a:t>Hỏi bạn bè nguyên nhân các bạn không nhầm lẫn khi cổ vũ mình và anh Khánh.</a:t>
                      </a:r>
                    </a:p>
                    <a:p>
                      <a:pPr marL="285750" indent="-285750">
                        <a:buFontTx/>
                        <a:buChar char="-"/>
                      </a:pPr>
                      <a:r>
                        <a:rPr lang="en-US" sz="2500" baseline="0">
                          <a:ln>
                            <a:solidFill>
                              <a:srgbClr val="002060"/>
                            </a:solidFill>
                          </a:ln>
                          <a:solidFill>
                            <a:srgbClr val="002060"/>
                          </a:solidFill>
                          <a:latin typeface="UTM Aptima" panose="02040603050506020204" pitchFamily="18" charset="0"/>
                        </a:rPr>
                        <a:t>Phá lên cười khi nhận ra mình và anh Khánh chỉ giống nhau vẻ bề ngoài, thực chất mỗi người một vẻ, không ai giống ai.</a:t>
                      </a:r>
                      <a:endParaRPr lang="en-US" sz="2500">
                        <a:ln>
                          <a:solidFill>
                            <a:srgbClr val="002060"/>
                          </a:solidFill>
                        </a:ln>
                        <a:solidFill>
                          <a:srgbClr val="002060"/>
                        </a:solidFill>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2243174084"/>
                  </a:ext>
                </a:extLst>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Tôi</a:t>
                      </a:r>
                      <a:r>
                        <a:rPr lang="en-US" sz="2600" baseline="0">
                          <a:ln>
                            <a:solidFill>
                              <a:srgbClr val="002060"/>
                            </a:solidFill>
                          </a:ln>
                          <a:solidFill>
                            <a:srgbClr val="002060"/>
                          </a:solidFill>
                          <a:latin typeface="UTM Aptima" panose="02040603050506020204" pitchFamily="18" charset="0"/>
                        </a:rPr>
                        <a:t> là Long, tôi chẳng giống ai hết.</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Đôi</a:t>
                      </a:r>
                      <a:r>
                        <a:rPr lang="en-US" sz="2600" baseline="0">
                          <a:ln>
                            <a:solidFill>
                              <a:srgbClr val="002060"/>
                            </a:solidFill>
                          </a:ln>
                          <a:solidFill>
                            <a:srgbClr val="002060"/>
                          </a:solidFill>
                          <a:latin typeface="UTM Aptima" panose="02040603050506020204" pitchFamily="18" charset="0"/>
                        </a:rPr>
                        <a:t> khi giống nhau cũng hay mà, chỉ cần không bị phạt nhầm là được.</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1421662357"/>
                  </a:ext>
                </a:extLst>
              </a:tr>
            </a:tbl>
          </a:graphicData>
        </a:graphic>
      </p:graphicFrame>
    </p:spTree>
    <p:extLst>
      <p:ext uri="{BB962C8B-B14F-4D97-AF65-F5344CB8AC3E}">
        <p14:creationId xmlns:p14="http://schemas.microsoft.com/office/powerpoint/2010/main" val="858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4031873"/>
          </a:xfrm>
          <a:prstGeom prst="rect">
            <a:avLst/>
          </a:prstGeom>
          <a:noFill/>
        </p:spPr>
        <p:txBody>
          <a:bodyPr wrap="square" rtlCol="0">
            <a:spAutoFit/>
          </a:bodyPr>
          <a:lstStyle/>
          <a:p>
            <a:pPr algn="just"/>
            <a:r>
              <a:rPr lang="en-US" sz="3200" b="1">
                <a:latin typeface="UTM Aptima" panose="02040603050506020204" pitchFamily="18" charset="0"/>
              </a:rPr>
              <a:t>- </a:t>
            </a:r>
            <a:r>
              <a:rPr lang="en-US" sz="3200" b="1">
                <a:solidFill>
                  <a:srgbClr val="FF0000"/>
                </a:solidFill>
                <a:latin typeface="UTM Aptima" panose="02040603050506020204" pitchFamily="18" charset="0"/>
              </a:rPr>
              <a:t>Long</a:t>
            </a:r>
            <a:r>
              <a:rPr lang="en-US" sz="3200" b="1">
                <a:latin typeface="UTM Aptima" panose="02040603050506020204" pitchFamily="18" charset="0"/>
              </a:rPr>
              <a:t> là người khá nghiêm túc, chậm rãi, hay suy nghĩ. Long luôn muốn khẳng định bản thân, muốn mình đặc biệt và là duy nhất. </a:t>
            </a:r>
          </a:p>
          <a:p>
            <a:pPr algn="just"/>
            <a:r>
              <a:rPr lang="en-US" sz="3200" b="1">
                <a:latin typeface="UTM Aptima" panose="02040603050506020204" pitchFamily="18" charset="0"/>
              </a:rPr>
              <a:t>- </a:t>
            </a:r>
            <a:r>
              <a:rPr lang="en-US" sz="3200" b="1">
                <a:solidFill>
                  <a:srgbClr val="0070C0"/>
                </a:solidFill>
                <a:latin typeface="UTM Aptima" panose="02040603050506020204" pitchFamily="18" charset="0"/>
              </a:rPr>
              <a:t>Khánh</a:t>
            </a:r>
            <a:r>
              <a:rPr lang="en-US" sz="3200" b="1">
                <a:latin typeface="UTM Aptima" panose="02040603050506020204" pitchFamily="18" charset="0"/>
              </a:rPr>
              <a:t> là nhanh nhẹn, hài hước, suy nghĩ đơn giản, không quá coi trọng nét tương đồng về hình thức, hiểu rõ việc mình và em thực chất khác nhau về tính cách, nên việc giống nhau không khiến Khánh phải bận tâm.</a:t>
            </a: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18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a:solidFill>
                      <a:schemeClr val="accent2">
                        <a:lumMod val="75000"/>
                      </a:schemeClr>
                    </a:solidFill>
                    <a:latin typeface="Arial" panose="020B0604020202020204" pitchFamily="34" charset="0"/>
                    <a:cs typeface="Arial" panose="020B0604020202020204" pitchFamily="34" charset="0"/>
                  </a:rPr>
                  <a:t>Bài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tập</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đọc</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muốn</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nói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với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chúng</a:t>
                </a:r>
                <a:r>
                  <a:rPr lang="en-US" sz="3600" b="1" dirty="0">
                    <a:solidFill>
                      <a:schemeClr val="accent2">
                        <a:lumMod val="75000"/>
                      </a:schemeClr>
                    </a:solidFill>
                    <a:latin typeface="Arial" panose="020B0604020202020204" pitchFamily="34" charset="0"/>
                    <a:cs typeface="Arial" panose="020B0604020202020204" pitchFamily="34" charset="0"/>
                  </a:rPr>
                  <a:t> ta </a:t>
                </a:r>
                <a:r>
                  <a:rPr lang="en-US" sz="3600" b="1" dirty="0" err="1">
                    <a:solidFill>
                      <a:schemeClr val="accent2">
                        <a:lumMod val="75000"/>
                      </a:schemeClr>
                    </a:solidFill>
                    <a:latin typeface="Arial" panose="020B0604020202020204" pitchFamily="34" charset="0"/>
                    <a:cs typeface="Arial" panose="020B0604020202020204" pitchFamily="34" charset="0"/>
                  </a:rPr>
                  <a:t>điều</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gì</a:t>
                </a:r>
                <a:r>
                  <a:rPr lang="en-US" sz="3600" b="1" dirty="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3170099"/>
          </a:xfrm>
          <a:prstGeom prst="rect">
            <a:avLst/>
          </a:prstGeom>
          <a:noFill/>
        </p:spPr>
        <p:txBody>
          <a:bodyPr wrap="square" rtlCol="0">
            <a:spAutoFit/>
          </a:bodyPr>
          <a:lstStyle/>
          <a:p>
            <a:pPr algn="just"/>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Mỗi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giống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ngoại hình hoặc một đặc điểm nào đó, nhưng không ai giống ai hoàn toàn, bởi bản thân mỗi ngư</a:t>
            </a:r>
            <a:r>
              <a:rPr lang="en-US" sz="4000" b="1" dirty="0">
                <a:latin typeface="Arial" panose="020B0604020202020204" pitchFamily="34" charset="0"/>
                <a:cs typeface="Arial" panose="020B0604020202020204" pitchFamily="34" charset="0"/>
              </a:rPr>
              <a:t>ờ</a:t>
            </a:r>
            <a:r>
              <a:rPr lang="vi-VN" sz="4000" b="1" dirty="0">
                <a:latin typeface="Arial" panose="020B0604020202020204" pitchFamily="34" charset="0"/>
                <a:cs typeface="Arial" panose="020B0604020202020204" pitchFamily="34" charset="0"/>
              </a:rPr>
              <a:t>i là một thực thể duy nhất.</a:t>
            </a:r>
            <a:endParaRPr lang="en-US" sz="40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3675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365871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NỘI DUNG</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1" name="TextBox 10">
            <a:extLst>
              <a:ext uri="{FF2B5EF4-FFF2-40B4-BE49-F238E27FC236}">
                <a16:creationId xmlns:a16="http://schemas.microsoft.com/office/drawing/2014/main" id="{5D3D4D4B-70B0-DF3F-E944-D880BA6BFF54}"/>
              </a:ext>
            </a:extLst>
          </p:cNvPr>
          <p:cNvSpPr txBox="1"/>
          <p:nvPr/>
        </p:nvSpPr>
        <p:spPr>
          <a:xfrm>
            <a:off x="1886223" y="2563825"/>
            <a:ext cx="7510315" cy="2800767"/>
          </a:xfrm>
          <a:prstGeom prst="rect">
            <a:avLst/>
          </a:prstGeom>
          <a:noFill/>
        </p:spPr>
        <p:txBody>
          <a:bodyPr wrap="square" rtlCol="0">
            <a:spAutoFit/>
          </a:bodyPr>
          <a:lstStyle/>
          <a:p>
            <a:pPr algn="just"/>
            <a:r>
              <a:rPr lang="en-US" sz="4400" b="1" dirty="0">
                <a:cs typeface="Arial" panose="020B0604020202020204" pitchFamily="34" charset="0"/>
              </a:rPr>
              <a:t>   B</a:t>
            </a:r>
            <a:r>
              <a:rPr lang="vi-VN" sz="4400" b="1" dirty="0">
                <a:cs typeface="Arial" panose="020B0604020202020204" pitchFamily="34" charset="0"/>
              </a:rPr>
              <a:t>ản thân mỗi người là một thực thể duy nhất</a:t>
            </a:r>
            <a:r>
              <a:rPr lang="en-US" sz="4400" b="1" dirty="0">
                <a:cs typeface="Arial" panose="020B0604020202020204" pitchFamily="34" charset="0"/>
              </a:rPr>
              <a:t>, </a:t>
            </a:r>
            <a:r>
              <a:rPr lang="vi-VN" sz="4400" b="1" dirty="0">
                <a:cs typeface="Arial" panose="020B0604020202020204" pitchFamily="34" charset="0"/>
              </a:rPr>
              <a:t>không ai giống ai hoàn toàn.</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69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3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 LẠI</a:t>
            </a:r>
            <a:endParaRPr lang="zh-CN" altLang="en-US"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2778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03</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VẬN DỤNG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38052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045652"/>
            <a:ext cx="12876646" cy="432690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884419"/>
            <a:ext cx="12864476" cy="3593944"/>
            <a:chOff x="2724911" y="-1680348"/>
            <a:chExt cx="5753906" cy="359394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1680348"/>
              <a:ext cx="5753906" cy="3593944"/>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endParaRPr lang="en-US" sz="4400" b="1" dirty="0">
                <a:solidFill>
                  <a:srgbClr val="E53B8C"/>
                </a:solidFill>
                <a:latin typeface="UTM Avo" panose="02040603050506020204" pitchFamily="18" charset="0"/>
              </a:endParaRPr>
            </a:p>
          </p:txBody>
        </p:sp>
        <p:sp>
          <p:nvSpPr>
            <p:cNvPr id="21" name="TextBox 20"/>
            <p:cNvSpPr txBox="1"/>
            <p:nvPr/>
          </p:nvSpPr>
          <p:spPr>
            <a:xfrm>
              <a:off x="3675541" y="-171309"/>
              <a:ext cx="4214664" cy="1077218"/>
            </a:xfrm>
            <a:prstGeom prst="rect">
              <a:avLst/>
            </a:prstGeom>
            <a:noFill/>
          </p:spPr>
          <p:txBody>
            <a:bodyPr wrap="square" rtlCol="0">
              <a:spAutoFit/>
            </a:bodyPr>
            <a:lstStyle/>
            <a:p>
              <a:r>
                <a:rPr lang="en-US" sz="3200" b="1" dirty="0" err="1">
                  <a:solidFill>
                    <a:srgbClr val="E53B8C"/>
                  </a:solidFill>
                  <a:latin typeface="UTM Avo" panose="02040603050506020204" pitchFamily="18" charset="0"/>
                </a:rPr>
                <a:t>Em</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hãy</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trao</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đổi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với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bạn</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những</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điều</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đặc</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biệt</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của</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mỗi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thành</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viên</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trong</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tổ</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của</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mình</a:t>
              </a:r>
              <a:r>
                <a:rPr lang="en-US" sz="3200" b="1" dirty="0">
                  <a:solidFill>
                    <a:srgbClr val="E53B8C"/>
                  </a:solidFill>
                  <a:latin typeface="UTM Avo" panose="02040603050506020204" pitchFamily="18" charset="0"/>
                </a:rPr>
                <a:t>.</a:t>
              </a:r>
            </a:p>
          </p:txBody>
        </p:sp>
      </p:grpSp>
      <p:sp>
        <p:nvSpPr>
          <p:cNvPr id="22" name="TextBox 21"/>
          <p:cNvSpPr txBox="1"/>
          <p:nvPr/>
        </p:nvSpPr>
        <p:spPr>
          <a:xfrm>
            <a:off x="832704" y="2343019"/>
            <a:ext cx="9423067" cy="3046988"/>
          </a:xfrm>
          <a:prstGeom prst="rect">
            <a:avLst/>
          </a:prstGeom>
          <a:noFill/>
        </p:spPr>
        <p:txBody>
          <a:bodyPr wrap="square" rtlCol="0">
            <a:spAutoFit/>
          </a:bodyPr>
          <a:lstStyle/>
          <a:p>
            <a:r>
              <a:rPr lang="en-US" sz="3200" b="1" dirty="0" err="1">
                <a:solidFill>
                  <a:srgbClr val="002060"/>
                </a:solidFill>
                <a:latin typeface="UTM Avo" panose="02040603050506020204" pitchFamily="18" charset="0"/>
              </a:rPr>
              <a:t>Hướng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dẫn</a:t>
            </a:r>
            <a:endParaRPr lang="en-US" sz="3200" b="1" dirty="0">
              <a:solidFill>
                <a:srgbClr val="002060"/>
              </a:solidFill>
              <a:latin typeface="UTM Avo" panose="02040603050506020204" pitchFamily="18" charset="0"/>
            </a:endParaRPr>
          </a:p>
          <a:p>
            <a:endParaRPr lang="en-US" sz="2800" b="1" dirty="0">
              <a:solidFill>
                <a:srgbClr val="002060"/>
              </a:solidFill>
              <a:latin typeface="UTM Avo" panose="02040603050506020204" pitchFamily="18" charset="0"/>
            </a:endParaRPr>
          </a:p>
          <a:p>
            <a:pPr marL="514350" indent="-514350">
              <a:buAutoNum type="arabicPeriod"/>
            </a:pPr>
            <a:r>
              <a:rPr lang="en-US" sz="3200" b="1" dirty="0" err="1">
                <a:solidFill>
                  <a:srgbClr val="002060"/>
                </a:solidFill>
                <a:latin typeface="UTM Avo" panose="02040603050506020204" pitchFamily="18" charset="0"/>
              </a:rPr>
              <a:t>Nghĩ</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đến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thành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viên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trong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tổ</a:t>
            </a:r>
            <a:endParaRPr lang="en-US" sz="3200" b="1" dirty="0">
              <a:solidFill>
                <a:srgbClr val="002060"/>
              </a:solidFill>
              <a:latin typeface="UTM Avo" panose="02040603050506020204" pitchFamily="18" charset="0"/>
            </a:endParaRPr>
          </a:p>
          <a:p>
            <a:pPr marL="514350" indent="-514350">
              <a:buAutoNum type="arabicPeriod"/>
            </a:pPr>
            <a:r>
              <a:rPr lang="en-US" sz="3200" b="1" dirty="0" err="1">
                <a:solidFill>
                  <a:srgbClr val="002060"/>
                </a:solidFill>
                <a:latin typeface="UTM Avo" panose="02040603050506020204" pitchFamily="18" charset="0"/>
              </a:rPr>
              <a:t>Nghĩ</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đến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đặc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điểm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của</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người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riêng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chỉ</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người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khác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nổi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bật</a:t>
            </a:r>
            <a:r>
              <a:rPr lang="en-US" sz="3200" b="1" dirty="0">
                <a:solidFill>
                  <a:srgbClr val="002060"/>
                </a:solidFill>
                <a:latin typeface="UTM Avo" panose="02040603050506020204" pitchFamily="18" charset="0"/>
              </a:rPr>
              <a:t> so </a:t>
            </a:r>
            <a:r>
              <a:rPr lang="en-US" sz="3200" b="1" dirty="0" err="1">
                <a:solidFill>
                  <a:srgbClr val="002060"/>
                </a:solidFill>
                <a:latin typeface="UTM Avo" panose="02040603050506020204" pitchFamily="18" charset="0"/>
              </a:rPr>
              <a:t>với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thành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viên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còn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lại</a:t>
            </a:r>
            <a:r>
              <a:rPr lang="en-US" sz="3200" b="1" dirty="0">
                <a:solidFill>
                  <a:srgbClr val="002060"/>
                </a:solidFill>
                <a:latin typeface="UTM Avo" panose="02040603050506020204" pitchFamily="18" charset="0"/>
              </a:rPr>
              <a:t>)</a:t>
            </a:r>
          </a:p>
        </p:txBody>
      </p:sp>
    </p:spTree>
    <p:extLst>
      <p:ext uri="{BB962C8B-B14F-4D97-AF65-F5344CB8AC3E}">
        <p14:creationId xmlns:p14="http://schemas.microsoft.com/office/powerpoint/2010/main" val="36627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0"/>
            <a:ext cx="12463310"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736314" y="3179475"/>
            <a:ext cx="3314320" cy="3780631"/>
          </a:xfrm>
          <a:prstGeom prst="rect">
            <a:avLst/>
          </a:prstGeom>
        </p:spPr>
      </p:pic>
      <p:sp>
        <p:nvSpPr>
          <p:cNvPr id="21" name="TextBox 20"/>
          <p:cNvSpPr txBox="1"/>
          <p:nvPr/>
        </p:nvSpPr>
        <p:spPr>
          <a:xfrm>
            <a:off x="1489773" y="624620"/>
            <a:ext cx="9423067" cy="769441"/>
          </a:xfrm>
          <a:prstGeom prst="rect">
            <a:avLst/>
          </a:prstGeom>
          <a:noFill/>
        </p:spPr>
        <p:txBody>
          <a:bodyPr wrap="square" rtlCol="0">
            <a:spAutoFit/>
          </a:bodyPr>
          <a:lstStyle/>
          <a:p>
            <a:pPr algn="ctr"/>
            <a:r>
              <a:rPr lang="en-US" sz="4400" b="1" dirty="0">
                <a:solidFill>
                  <a:srgbClr val="FF0000"/>
                </a:solidFill>
                <a:effectLst>
                  <a:reflection blurRad="6350" stA="55000" endA="300" endPos="45500" dir="5400000" sy="-100000" algn="bl" rotWithShape="0"/>
                </a:effectLst>
                <a:latin typeface="UTM Avo" panose="02040603050506020204" pitchFamily="18" charset="0"/>
              </a:rPr>
              <a:t>ĐỊNH HƯỚNG HỌC TẬP</a:t>
            </a:r>
          </a:p>
        </p:txBody>
      </p:sp>
      <p:sp>
        <p:nvSpPr>
          <p:cNvPr id="22" name="TextBox 21"/>
          <p:cNvSpPr txBox="1"/>
          <p:nvPr/>
        </p:nvSpPr>
        <p:spPr>
          <a:xfrm>
            <a:off x="852339" y="1905506"/>
            <a:ext cx="10394929" cy="3046988"/>
          </a:xfrm>
          <a:prstGeom prst="rect">
            <a:avLst/>
          </a:prstGeom>
          <a:noFill/>
        </p:spPr>
        <p:txBody>
          <a:bodyPr wrap="square" rtlCol="0">
            <a:spAutoFit/>
          </a:bodyPr>
          <a:lstStyle/>
          <a:p>
            <a:r>
              <a:rPr lang="vi-VN" sz="3200" b="1" dirty="0">
                <a:latin typeface="+mj-lt"/>
              </a:rPr>
              <a:t>+ Đọc lại bài </a:t>
            </a:r>
            <a:r>
              <a:rPr lang="en-US" sz="3200" b="1" i="1" dirty="0" err="1">
                <a:latin typeface="Times New Roman" panose="02020603050405020304" pitchFamily="18" charset="0"/>
                <a:cs typeface="Times New Roman" panose="02020603050405020304" pitchFamily="18" charset="0"/>
              </a:rPr>
              <a:t>Anh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sinh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đôi</a:t>
            </a:r>
            <a:r>
              <a:rPr lang="en-US" sz="3200" b="1" i="1" dirty="0">
                <a:latin typeface="Times New Roman" panose="02020603050405020304" pitchFamily="18" charset="0"/>
                <a:cs typeface="Times New Roman" panose="02020603050405020304" pitchFamily="18" charset="0"/>
              </a:rPr>
              <a:t> </a:t>
            </a:r>
            <a:r>
              <a:rPr lang="vi-VN" sz="3200" b="1" dirty="0">
                <a:latin typeface="+mj-lt"/>
              </a:rPr>
              <a:t>hiểu ý nghĩa bài đọc.</a:t>
            </a:r>
            <a:endParaRPr lang="en-US" sz="3200" b="1" dirty="0">
              <a:latin typeface="+mj-lt"/>
            </a:endParaRPr>
          </a:p>
          <a:p>
            <a:r>
              <a:rPr lang="vi-VN" sz="3200" b="1" dirty="0">
                <a:latin typeface="+mj-lt"/>
              </a:rPr>
              <a:t>+ Chia sẻ với người thân về bài đọc.</a:t>
            </a:r>
            <a:endParaRPr lang="en-US" sz="3200" b="1" dirty="0">
              <a:latin typeface="+mj-lt"/>
            </a:endParaRPr>
          </a:p>
          <a:p>
            <a:r>
              <a:rPr lang="vi-VN" sz="3200" b="1" dirty="0">
                <a:latin typeface="+mj-lt"/>
              </a:rPr>
              <a:t>+ </a:t>
            </a:r>
            <a:r>
              <a:rPr lang="en-US" sz="3200" b="1" dirty="0" err="1">
                <a:latin typeface="Times New Roman" panose="02020603050405020304" pitchFamily="18" charset="0"/>
                <a:cs typeface="Times New Roman" panose="02020603050405020304" pitchFamily="18" charset="0"/>
              </a:rPr>
              <a:t>Trao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đổi</a:t>
            </a:r>
            <a:r>
              <a:rPr lang="vi-VN" sz="3200" b="1" dirty="0">
                <a:latin typeface="Times New Roman" panose="02020603050405020304" pitchFamily="18" charset="0"/>
                <a:cs typeface="Times New Roman" panose="02020603050405020304" pitchFamily="18" charset="0"/>
              </a:rPr>
              <a:t> </a:t>
            </a:r>
            <a:r>
              <a:rPr lang="vi-VN" sz="3200" b="1" dirty="0">
                <a:latin typeface="+mj-lt"/>
              </a:rPr>
              <a:t>với người thân về vẻ đẹp riêng của từng người trong gia đình.</a:t>
            </a:r>
            <a:endParaRPr lang="en-US" sz="3200" b="1" dirty="0">
              <a:latin typeface="+mj-lt"/>
            </a:endParaRPr>
          </a:p>
          <a:p>
            <a:r>
              <a:rPr lang="vi-VN" sz="3200" b="1" dirty="0">
                <a:latin typeface="+mj-lt"/>
              </a:rPr>
              <a:t>+ Đọc trước </a:t>
            </a:r>
            <a:r>
              <a:rPr lang="vi-VN" sz="3200" b="1" i="1" dirty="0">
                <a:latin typeface="+mj-lt"/>
              </a:rPr>
              <a:t>Tiết học sau: </a:t>
            </a:r>
            <a:r>
              <a:rPr lang="vi-VN" sz="3200" b="1" i="1" dirty="0">
                <a:solidFill>
                  <a:srgbClr val="FF0000"/>
                </a:solidFill>
                <a:latin typeface="+mj-lt"/>
              </a:rPr>
              <a:t>Luyện từ và câu – Danh từ</a:t>
            </a:r>
            <a:r>
              <a:rPr lang="vi-VN" sz="3200" b="1" dirty="0">
                <a:solidFill>
                  <a:srgbClr val="FF0000"/>
                </a:solidFill>
                <a:latin typeface="+mj-lt"/>
              </a:rPr>
              <a:t> SGK tr.9.</a:t>
            </a:r>
            <a:endParaRPr lang="en-US" sz="3200" b="1" dirty="0">
              <a:solidFill>
                <a:srgbClr val="FF0000"/>
              </a:solidFill>
              <a:latin typeface="+mj-lt"/>
            </a:endParaRPr>
          </a:p>
        </p:txBody>
      </p:sp>
    </p:spTree>
    <p:extLst>
      <p:ext uri="{BB962C8B-B14F-4D97-AF65-F5344CB8AC3E}">
        <p14:creationId xmlns:p14="http://schemas.microsoft.com/office/powerpoint/2010/main" val="884972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10472" y="-1301932"/>
            <a:ext cx="8374744" cy="7678057"/>
          </a:xfrm>
          <a:prstGeom prst="rect">
            <a:avLst/>
          </a:prstGeom>
        </p:spPr>
      </p:pic>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a:extLst>
              <a:ext uri="{FF2B5EF4-FFF2-40B4-BE49-F238E27FC236}">
                <a16:creationId xmlns:a16="http://schemas.microsoft.com/office/drawing/2014/main" id="{BA0BBF5E-B71F-714E-FC59-A7D61F2F00A2}"/>
              </a:ext>
            </a:extLst>
          </p:cNvPr>
          <p:cNvPicPr>
            <a:picLocks noChangeAspect="1"/>
          </p:cNvPicPr>
          <p:nvPr/>
        </p:nvPicPr>
        <p:blipFill rotWithShape="1">
          <a:blip r:embed="rId9"/>
          <a:srcRect l="90066" b="73111"/>
          <a:stretch/>
        </p:blipFill>
        <p:spPr>
          <a:xfrm>
            <a:off x="1110111" y="994609"/>
            <a:ext cx="8374744" cy="3170991"/>
          </a:xfrm>
          <a:prstGeom prst="rect">
            <a:avLst/>
          </a:prstGeom>
        </p:spPr>
      </p:pic>
    </p:spTree>
    <p:extLst>
      <p:ext uri="{BB962C8B-B14F-4D97-AF65-F5344CB8AC3E}">
        <p14:creationId xmlns:p14="http://schemas.microsoft.com/office/powerpoint/2010/main" val="3364197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er\配图\0e6c7aa66eb413773ffe55293db78bc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124" y="-201478"/>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355" y="469018"/>
            <a:ext cx="10104895"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Tìm và nói nhanh 5 điểm khác nhau </a:t>
            </a:r>
          </a:p>
          <a:p>
            <a:pPr algn="ctr"/>
            <a:r>
              <a:rPr lang="en-US" sz="3600" b="1">
                <a:solidFill>
                  <a:srgbClr val="002060"/>
                </a:solidFill>
                <a:latin typeface="UTM Avo" panose="02040603050506020204" pitchFamily="18" charset="0"/>
              </a:rPr>
              <a:t>giữa 2 bức tranh.</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75944" y="469018"/>
            <a:ext cx="996394" cy="56936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33182" y="2216257"/>
            <a:ext cx="11024316" cy="3768431"/>
          </a:xfrm>
          <a:prstGeom prst="rect">
            <a:avLst/>
          </a:prstGeom>
        </p:spPr>
      </p:pic>
      <p:sp>
        <p:nvSpPr>
          <p:cNvPr id="8" name="Oval 7"/>
          <p:cNvSpPr/>
          <p:nvPr/>
        </p:nvSpPr>
        <p:spPr>
          <a:xfrm rot="1630486">
            <a:off x="3659061" y="3979672"/>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30486">
            <a:off x="9359854" y="396916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30486">
            <a:off x="3377509"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30486">
            <a:off x="8853406" y="422980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30486">
            <a:off x="3157948" y="433133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30486">
            <a:off x="8853407"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911833">
            <a:off x="4165508" y="433133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600284">
            <a:off x="9866300" y="4300736"/>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4947" y="5196363"/>
            <a:ext cx="1675755" cy="941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95206" y="5196363"/>
            <a:ext cx="1427383" cy="852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rPr>
                <a:t>Tiết 1 : Đọc</a:t>
              </a: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rPr>
                <a:t>Anh em sinh đôi</a:t>
              </a:r>
            </a:p>
          </p:txBody>
        </p:sp>
      </p:grpSp>
      <p:sp>
        <p:nvSpPr>
          <p:cNvPr id="15" name="TextBox 14"/>
          <p:cNvSpPr txBox="1"/>
          <p:nvPr/>
        </p:nvSpPr>
        <p:spPr>
          <a:xfrm>
            <a:off x="7504366" y="5859887"/>
            <a:ext cx="3376994" cy="646331"/>
          </a:xfrm>
          <a:prstGeom prst="rect">
            <a:avLst/>
          </a:prstGeom>
          <a:noFill/>
        </p:spPr>
        <p:txBody>
          <a:bodyPr wrap="square" rtlCol="0">
            <a:spAutoFit/>
          </a:bodyPr>
          <a:lstStyle/>
          <a:p>
            <a:r>
              <a:rPr lang="en-US" sz="3600" dirty="0">
                <a:solidFill>
                  <a:srgbClr val="002060"/>
                </a:solidFill>
                <a:latin typeface="UVN Bach Dang" panose="02070603080706020303" pitchFamily="18" charset="0"/>
              </a:rPr>
              <a:t>(</a:t>
            </a:r>
            <a:r>
              <a:rPr lang="en-US" sz="3600" dirty="0" err="1">
                <a:solidFill>
                  <a:srgbClr val="002060"/>
                </a:solidFill>
                <a:latin typeface="UVN Bach Dang" panose="02070603080706020303" pitchFamily="18" charset="0"/>
              </a:rPr>
              <a:t>Châu</a:t>
            </a:r>
            <a:r>
              <a:rPr lang="en-US" sz="3600" dirty="0">
                <a:solidFill>
                  <a:srgbClr val="002060"/>
                </a:solidFill>
                <a:latin typeface="UVN Bach Dang" panose="02070603080706020303" pitchFamily="18" charset="0"/>
              </a:rPr>
              <a:t> </a:t>
            </a:r>
            <a:r>
              <a:rPr lang="en-US" sz="3600" dirty="0" err="1">
                <a:solidFill>
                  <a:srgbClr val="002060"/>
                </a:solidFill>
                <a:latin typeface="UVN Bach Dang" panose="02070603080706020303" pitchFamily="18" charset="0"/>
              </a:rPr>
              <a:t>Khuê</a:t>
            </a:r>
            <a:r>
              <a:rPr lang="en-US" sz="3600" dirty="0">
                <a:solidFill>
                  <a:srgbClr val="002060"/>
                </a:solidFill>
                <a:latin typeface="UVN Bach Dang" panose="02070603080706020303" pitchFamily="18" charset="0"/>
              </a:rPr>
              <a:t>)</a:t>
            </a:r>
          </a:p>
        </p:txBody>
      </p:sp>
    </p:spTree>
    <p:extLst>
      <p:ext uri="{BB962C8B-B14F-4D97-AF65-F5344CB8AC3E}">
        <p14:creationId xmlns:p14="http://schemas.microsoft.com/office/powerpoint/2010/main" val="40496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3429000" y="160299"/>
            <a:ext cx="4919472" cy="1107996"/>
          </a:xfrm>
          <a:prstGeom prst="rect">
            <a:avLst/>
          </a:prstGeom>
          <a:noFill/>
        </p:spPr>
        <p:txBody>
          <a:bodyPr wrap="square">
            <a:spAutoFit/>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448195" y="1268295"/>
            <a:ext cx="10245636" cy="1384995"/>
          </a:xfrm>
          <a:prstGeom prst="rect">
            <a:avLst/>
          </a:prstGeom>
        </p:spPr>
        <p:txBody>
          <a:bodyPr wrap="square">
            <a:spAutoFit/>
          </a:bodyPr>
          <a:lstStyle/>
          <a:p>
            <a:pPr algn="just"/>
            <a:r>
              <a:rPr lang="en-US" sz="2800">
                <a:solidFill>
                  <a:schemeClr val="accent6">
                    <a:lumMod val="50000"/>
                  </a:schemeClr>
                </a:solidFill>
                <a:latin typeface="UTM Alexander" panose="02040603050506020204" pitchFamily="18" charset="0"/>
              </a:rPr>
              <a:t>- Đọc đúng từ ngữ, câu, đoạn và toàn bộ câu chuyện Anh em sinh đôi. Biết đọc diễn cảm các đoạn hội thoại phù hợp với tâm lí, cảm xúc của nhân vật.</a:t>
            </a:r>
          </a:p>
        </p:txBody>
      </p:sp>
      <p:sp>
        <p:nvSpPr>
          <p:cNvPr id="10" name="Rectangle 9"/>
          <p:cNvSpPr/>
          <p:nvPr/>
        </p:nvSpPr>
        <p:spPr>
          <a:xfrm>
            <a:off x="448196" y="2692155"/>
            <a:ext cx="9145256" cy="2246769"/>
          </a:xfrm>
          <a:prstGeom prst="rect">
            <a:avLst/>
          </a:prstGeom>
        </p:spPr>
        <p:txBody>
          <a:bodyPr wrap="square">
            <a:spAutoFit/>
          </a:bodyPr>
          <a:lstStyle/>
          <a:p>
            <a:pPr algn="just"/>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Nhận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sự</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việc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xảy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ra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trong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gắn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gian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suy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nghĩ</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dựa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vào</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hành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động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lời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p>
          <a:p>
            <a:pPr algn="just"/>
            <a:endParaRPr lang="en-US" sz="2800" dirty="0">
              <a:solidFill>
                <a:schemeClr val="accent6">
                  <a:lumMod val="50000"/>
                </a:schemeClr>
              </a:solidFill>
              <a:latin typeface="UTM Alexander" panose="02040603050506020204" pitchFamily="18" charset="0"/>
            </a:endParaRPr>
          </a:p>
          <a:p>
            <a:pPr algn="just"/>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nội</a:t>
            </a:r>
            <a:r>
              <a:rPr lang="en-US" sz="2800" dirty="0">
                <a:solidFill>
                  <a:schemeClr val="accent6">
                    <a:lumMod val="50000"/>
                  </a:schemeClr>
                </a:solidFill>
                <a:latin typeface="UTM Alexander" panose="02040603050506020204" pitchFamily="18" charset="0"/>
              </a:rPr>
              <a:t> dung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a:t>
            </a:r>
          </a:p>
        </p:txBody>
      </p:sp>
    </p:spTree>
    <p:extLst>
      <p:ext uri="{BB962C8B-B14F-4D97-AF65-F5344CB8AC3E}">
        <p14:creationId xmlns:p14="http://schemas.microsoft.com/office/powerpoint/2010/main" val="16913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02</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KHÁM PHÁ</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5491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1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623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60733" y="5372100"/>
            <a:ext cx="12258405" cy="1485900"/>
          </a:xfrm>
          <a:prstGeom prst="rect">
            <a:avLst/>
          </a:prstGeom>
        </p:spPr>
      </p:pic>
      <p:pic>
        <p:nvPicPr>
          <p:cNvPr id="10"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grpSp>
        <p:nvGrpSpPr>
          <p:cNvPr id="11" name="Group 10"/>
          <p:cNvGrpSpPr/>
          <p:nvPr/>
        </p:nvGrpSpPr>
        <p:grpSpPr>
          <a:xfrm>
            <a:off x="-437220" y="-940226"/>
            <a:ext cx="4975045" cy="4975045"/>
            <a:chOff x="6544408" y="-943044"/>
            <a:chExt cx="4975045" cy="4975045"/>
          </a:xfrm>
        </p:grpSpPr>
        <p:pic>
          <p:nvPicPr>
            <p:cNvPr id="12" name="图片 8">
              <a:extLst>
                <a:ext uri="{FF2B5EF4-FFF2-40B4-BE49-F238E27FC236}">
                  <a16:creationId xmlns:a16="http://schemas.microsoft.com/office/drawing/2014/main" id="{EDBA7EFC-BD3E-9FB1-B44D-0CBFCB551E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6544408" y="-943044"/>
              <a:ext cx="4975045" cy="4975045"/>
            </a:xfrm>
            <a:prstGeom prst="rect">
              <a:avLst/>
            </a:prstGeom>
          </p:spPr>
        </p:pic>
        <p:sp>
          <p:nvSpPr>
            <p:cNvPr id="13" name="TextBox 12"/>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14" name="Speech Bubble: Oval 9">
            <a:extLst>
              <a:ext uri="{FF2B5EF4-FFF2-40B4-BE49-F238E27FC236}">
                <a16:creationId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15" name="Speech Bubble: Oval 9">
            <a:extLst>
              <a:ext uri="{FF2B5EF4-FFF2-40B4-BE49-F238E27FC236}">
                <a16:creationId xmlns:a16="http://schemas.microsoft.com/office/drawing/2014/main"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4</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spTree>
    <p:extLst>
      <p:ext uri="{BB962C8B-B14F-4D97-AF65-F5344CB8AC3E}">
        <p14:creationId xmlns:p14="http://schemas.microsoft.com/office/powerpoint/2010/main" val="12278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r>
                <a:rPr lang="en-US" sz="4400" b="1">
                  <a:solidFill>
                    <a:srgbClr val="E53B8C"/>
                  </a:solidFill>
                  <a:latin typeface="UTM Avo" panose="02040603050506020204" pitchFamily="18" charset="0"/>
                </a:rPr>
                <a:t>Chia đoạn</a:t>
              </a: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nỗi ngạc nhiên ngập tràn của Long</a:t>
              </a:r>
              <a:r>
                <a:rPr lang="en-US" sz="3200" b="1">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5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1002</Words>
  <Application>Microsoft Office PowerPoint</Application>
  <PresentationFormat>Widescreen</PresentationFormat>
  <Paragraphs>99</Paragraphs>
  <Slides>29</Slides>
  <Notes>0</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29</vt:i4>
      </vt:variant>
    </vt:vector>
  </HeadingPairs>
  <TitlesOfParts>
    <vt:vector size="52" baseType="lpstr">
      <vt:lpstr>等线</vt:lpstr>
      <vt:lpstr>微软雅黑</vt:lpstr>
      <vt:lpstr>#9Slide05 Awesome Display</vt:lpstr>
      <vt:lpstr>#9Slide05 SVNHollycakes</vt:lpstr>
      <vt:lpstr>Arial</vt:lpstr>
      <vt:lpstr>Calibri</vt:lpstr>
      <vt:lpstr>Calibri Light</vt:lpstr>
      <vt:lpstr>Cambria</vt:lpstr>
      <vt:lpstr>inpin heiti</vt:lpstr>
      <vt:lpstr>Tahoma</vt:lpstr>
      <vt:lpstr>Times New Roman</vt:lpstr>
      <vt:lpstr>UTM Alba Matter</vt:lpstr>
      <vt:lpstr>UTM Alexander</vt:lpstr>
      <vt:lpstr>UTM American Sans</vt:lpstr>
      <vt:lpstr>UTM Aptima</vt:lpstr>
      <vt:lpstr>UTM Aurora</vt:lpstr>
      <vt:lpstr>UTM Avo</vt:lpstr>
      <vt:lpstr>UTM Cooper Black</vt:lpstr>
      <vt:lpstr>UTM Flamenco</vt:lpstr>
      <vt:lpstr>UTM Futura Extra</vt:lpstr>
      <vt:lpstr>UVN Bach Dang</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Giang Giang</cp:lastModifiedBy>
  <cp:revision>3</cp:revision>
  <dcterms:created xsi:type="dcterms:W3CDTF">2023-08-20T08:42:27Z</dcterms:created>
  <dcterms:modified xsi:type="dcterms:W3CDTF">2024-08-05T10:45:21Z</dcterms:modified>
</cp:coreProperties>
</file>