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78" r:id="rId7"/>
    <p:sldId id="290" r:id="rId8"/>
    <p:sldId id="291" r:id="rId9"/>
    <p:sldId id="281" r:id="rId10"/>
  </p:sldIdLst>
  <p:sldSz cx="12192000" cy="6858000"/>
  <p:notesSz cx="6858000" cy="9144000"/>
  <p:embeddedFontLst>
    <p:embeddedFont>
      <p:font typeface="等线" panose="02010600030101010101" pitchFamily="2" charset="-122"/>
      <p:regular r:id="rId11"/>
      <p:bold r:id="rId12"/>
    </p:embeddedFont>
    <p:embeddedFont>
      <p:font typeface="#9Slide07 HoneyCream" panose="020B0604020202020204" charset="0"/>
      <p:regular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83"/>
    <a:srgbClr val="C91C1E"/>
    <a:srgbClr val="B9B93A"/>
    <a:srgbClr val="AEC92E"/>
    <a:srgbClr val="D83356"/>
    <a:srgbClr val="F0A637"/>
    <a:srgbClr val="6E2F8B"/>
    <a:srgbClr val="AC1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52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87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2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3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9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5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1905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4317206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5057775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257175" y="200025"/>
            <a:ext cx="11758613" cy="629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35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8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11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749964" y="6689558"/>
            <a:ext cx="1016951" cy="104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907131" y="-1716506"/>
            <a:ext cx="1016951" cy="104928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0821112" y="6416478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Măng Non </a:t>
            </a:r>
            <a:endParaRPr lang="en-GB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9A522AD-CE5B-4347-BA6F-D7BDC19EC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75" y="6000750"/>
            <a:ext cx="903762" cy="69684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426C731-D80B-4CE1-B5F8-BDA250868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12" y="4552851"/>
            <a:ext cx="2915437" cy="2305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29401" y="4045019"/>
            <a:ext cx="2717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latin typeface="UVF Funkydori" panose="02000503000000020003" pitchFamily="2" charset="0"/>
              </a:rPr>
              <a:t>Tiết</a:t>
            </a:r>
            <a:r>
              <a:rPr lang="en-GB" sz="6000" dirty="0">
                <a:latin typeface="UVF Funkydori" panose="02000503000000020003" pitchFamily="2" charset="0"/>
              </a:rPr>
              <a:t> </a:t>
            </a:r>
            <a:r>
              <a:rPr lang="vi-VN" sz="6000" dirty="0">
                <a:latin typeface="UVF Funkydori" panose="02000503000000020003" pitchFamily="2" charset="0"/>
              </a:rPr>
              <a:t>1,2</a:t>
            </a:r>
            <a:endParaRPr lang="en-GB" sz="6000" dirty="0">
              <a:latin typeface="UVF Funkydori" panose="02000503000000020003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CBE0B0-D67E-54BE-CD3A-9ABB360D9724}"/>
              </a:ext>
            </a:extLst>
          </p:cNvPr>
          <p:cNvSpPr/>
          <p:nvPr/>
        </p:nvSpPr>
        <p:spPr>
          <a:xfrm>
            <a:off x="4522693" y="467710"/>
            <a:ext cx="3200400" cy="70757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F1503307-52CB-AB72-4079-5750FA0B6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57" y="-412164"/>
            <a:ext cx="2428666" cy="2428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6F1602-25E2-9890-B0DA-73D194860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30" y="1821280"/>
            <a:ext cx="10495006" cy="207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3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91E2A9A-296B-4E83-B438-8D6A85EA2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3" y="1192696"/>
            <a:ext cx="5440017" cy="5440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75" y="0"/>
            <a:ext cx="7827129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F1E1EEEA-EBDA-2DDC-E0AB-BE1BA0C2F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256" y="293913"/>
            <a:ext cx="11618687" cy="60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7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91E2A9A-296B-4E83-B438-8D6A85EA2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35" y="708991"/>
            <a:ext cx="5440017" cy="5440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966775-2B3A-DABA-DCEF-D25D4ECB6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5"/>
          <a:stretch/>
        </p:blipFill>
        <p:spPr>
          <a:xfrm>
            <a:off x="4935984" y="2096720"/>
            <a:ext cx="10345816" cy="233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4185" y="255269"/>
            <a:ext cx="86262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Quan sát tranh và trả lời câu hỏi: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B38966-5AEF-7CEF-03F3-53BA4436BBF9}"/>
              </a:ext>
            </a:extLst>
          </p:cNvPr>
          <p:cNvSpPr/>
          <p:nvPr/>
        </p:nvSpPr>
        <p:spPr>
          <a:xfrm>
            <a:off x="299385" y="1305341"/>
            <a:ext cx="51434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lphaLcPeriod"/>
            </a:pPr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 chữ trên mỗi cánh buồm cho biết điều gì?</a:t>
            </a:r>
          </a:p>
          <a:p>
            <a:pPr algn="just"/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Theo em, cần ghi những gì vào cánh buồm số 6, 7, 8?</a:t>
            </a:r>
          </a:p>
          <a:p>
            <a:pPr algn="just"/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Hình ảnh những chiếc thuyền đi từ sông ra biển có ý nghĩa như thế nào? Chọn một phương án dưới đây hoặc đưa ra ý kiến của em.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5799C-A865-7066-2914-F50DBAAFB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4371" y="809268"/>
            <a:ext cx="6308244" cy="589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291E2A9A-296B-4E83-B438-8D6A85EA2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62" y="1858233"/>
            <a:ext cx="5440017" cy="54400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270" y="535275"/>
            <a:ext cx="7556340" cy="328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B38966-5AEF-7CEF-03F3-53BA4436BBF9}"/>
              </a:ext>
            </a:extLst>
          </p:cNvPr>
          <p:cNvSpPr/>
          <p:nvPr/>
        </p:nvSpPr>
        <p:spPr>
          <a:xfrm>
            <a:off x="471770" y="184334"/>
            <a:ext cx="1098363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150000"/>
              </a:lnSpc>
              <a:buAutoNum type="alphaLcPeriod"/>
              <a:defRPr/>
            </a:pPr>
            <a:r>
              <a:rPr lang="vi-V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 chữ trên mỗi cánh buồm cho biết tên các chủ điểm trong sách Tiếng Việt 4.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Theo em, cần ghi những vào cánh buồm số 6, 7, 8 là: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Uống nước nhớ nguồn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Quê hương trong tôi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 Vì một thế giới bình yên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Hình ảnh những chiếc thuyền đi từ sông ra biển có ý nghĩa: hành trình học tập dài lâu sẽ mang lại cho em những biểu biết lớn lao.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A.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5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3313" y="318781"/>
            <a:ext cx="112932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Tìm nội dung tương ứng với tên bài đọc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48135B0-856D-1E9F-BCCD-6D6662C12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003292"/>
              </p:ext>
            </p:extLst>
          </p:nvPr>
        </p:nvGraphicFramePr>
        <p:xfrm>
          <a:off x="1023313" y="1013580"/>
          <a:ext cx="10660743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7144">
                  <a:extLst>
                    <a:ext uri="{9D8B030D-6E8A-4147-A177-3AD203B41FA5}">
                      <a16:colId xmlns:a16="http://schemas.microsoft.com/office/drawing/2014/main" val="3370995126"/>
                    </a:ext>
                  </a:extLst>
                </a:gridCol>
                <a:gridCol w="1045028">
                  <a:extLst>
                    <a:ext uri="{9D8B030D-6E8A-4147-A177-3AD203B41FA5}">
                      <a16:colId xmlns:a16="http://schemas.microsoft.com/office/drawing/2014/main" val="1721210435"/>
                    </a:ext>
                  </a:extLst>
                </a:gridCol>
                <a:gridCol w="4898571">
                  <a:extLst>
                    <a:ext uri="{9D8B030D-6E8A-4147-A177-3AD203B41FA5}">
                      <a16:colId xmlns:a16="http://schemas.microsoft.com/office/drawing/2014/main" val="36660708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(1) Bầu trời trong quả trứng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Nguồn gốc, tổ tiên dân tộc Việt.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134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(2) Sự tích Con Rồng cháu Tiên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Lời kể của chú gà con về những trải nghiệm của mình.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725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(3) Cây đa quê hương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Bức thư gửi một người bạn không nhà.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790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(4) Ngôi nhà của yêu thương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Chuyến thăm Pa – ri của Dương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95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(5) Chuyến du lịch thú vị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e. Loài cây thân thương của làng quê Việt Nam.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164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(6) Quả ngọt cuối mùa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g. Bức tranh sắc màu của bạn nhỏ về những sự vật xung quanh.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977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(7) Vẽ màu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h. Tình cảm yêu thương, gắn bó giữa bà và con cháu.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735492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37F04F-E03D-8953-B726-DB3382311C17}"/>
              </a:ext>
            </a:extLst>
          </p:cNvPr>
          <p:cNvCxnSpPr>
            <a:cxnSpLocks/>
          </p:cNvCxnSpPr>
          <p:nvPr/>
        </p:nvCxnSpPr>
        <p:spPr>
          <a:xfrm flipV="1">
            <a:off x="5756839" y="1087990"/>
            <a:ext cx="1046732" cy="60829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1F5945-82DB-F004-7152-DE19410A89E5}"/>
              </a:ext>
            </a:extLst>
          </p:cNvPr>
          <p:cNvCxnSpPr>
            <a:cxnSpLocks/>
          </p:cNvCxnSpPr>
          <p:nvPr/>
        </p:nvCxnSpPr>
        <p:spPr>
          <a:xfrm>
            <a:off x="5782184" y="1228791"/>
            <a:ext cx="1021387" cy="65505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595F44-9A86-BF64-3370-6F9BEED30F27}"/>
              </a:ext>
            </a:extLst>
          </p:cNvPr>
          <p:cNvCxnSpPr>
            <a:cxnSpLocks/>
          </p:cNvCxnSpPr>
          <p:nvPr/>
        </p:nvCxnSpPr>
        <p:spPr>
          <a:xfrm>
            <a:off x="5782184" y="4723997"/>
            <a:ext cx="1021387" cy="112042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77B926-202F-E66B-483E-5A74A6FA040A}"/>
              </a:ext>
            </a:extLst>
          </p:cNvPr>
          <p:cNvCxnSpPr>
            <a:cxnSpLocks/>
          </p:cNvCxnSpPr>
          <p:nvPr/>
        </p:nvCxnSpPr>
        <p:spPr>
          <a:xfrm>
            <a:off x="5756839" y="2495306"/>
            <a:ext cx="1046732" cy="139319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224F98-A77F-B221-11FB-F71D86D62BD5}"/>
              </a:ext>
            </a:extLst>
          </p:cNvPr>
          <p:cNvCxnSpPr>
            <a:cxnSpLocks/>
          </p:cNvCxnSpPr>
          <p:nvPr/>
        </p:nvCxnSpPr>
        <p:spPr>
          <a:xfrm flipV="1">
            <a:off x="5756839" y="2579914"/>
            <a:ext cx="1046732" cy="7775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9A5097-84F1-575B-EC6E-C38B038E0317}"/>
              </a:ext>
            </a:extLst>
          </p:cNvPr>
          <p:cNvCxnSpPr>
            <a:cxnSpLocks/>
          </p:cNvCxnSpPr>
          <p:nvPr/>
        </p:nvCxnSpPr>
        <p:spPr>
          <a:xfrm flipV="1">
            <a:off x="5735068" y="3357495"/>
            <a:ext cx="1068503" cy="57753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607E2E-1E1B-A1BC-B846-157EB9C6486C}"/>
              </a:ext>
            </a:extLst>
          </p:cNvPr>
          <p:cNvCxnSpPr>
            <a:cxnSpLocks/>
          </p:cNvCxnSpPr>
          <p:nvPr/>
        </p:nvCxnSpPr>
        <p:spPr>
          <a:xfrm flipV="1">
            <a:off x="5842990" y="4797221"/>
            <a:ext cx="826940" cy="7086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8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128D4F22-09F2-415E-9F4A-2F82E96BA7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5" y="3100494"/>
            <a:ext cx="3389488" cy="33225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D87984-E6D4-47AF-AFE0-A88986EDE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82" y="2378349"/>
            <a:ext cx="4339344" cy="4339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6983" y="616708"/>
            <a:ext cx="11345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Đọc lại một bài em yêu thích hoặc đọc thuộc lòng bài thơ.</a:t>
            </a:r>
            <a:endParaRPr lang="en-GB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5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338</Words>
  <Application>Microsoft Office PowerPoint</Application>
  <PresentationFormat>Widescreen</PresentationFormat>
  <Paragraphs>28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UVF Funkydori</vt:lpstr>
      <vt:lpstr>Cambria</vt:lpstr>
      <vt:lpstr>等线</vt:lpstr>
      <vt:lpstr>#9Slide07 HoneyCream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38</cp:revision>
  <dcterms:created xsi:type="dcterms:W3CDTF">2023-01-16T12:18:37Z</dcterms:created>
  <dcterms:modified xsi:type="dcterms:W3CDTF">2024-05-13T11:11:53Z</dcterms:modified>
</cp:coreProperties>
</file>