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05" r:id="rId2"/>
    <p:sldId id="307" r:id="rId3"/>
    <p:sldId id="286" r:id="rId4"/>
    <p:sldId id="316" r:id="rId5"/>
    <p:sldId id="306" r:id="rId6"/>
    <p:sldId id="287" r:id="rId7"/>
    <p:sldId id="289" r:id="rId8"/>
    <p:sldId id="313" r:id="rId9"/>
    <p:sldId id="317" r:id="rId10"/>
    <p:sldId id="320" r:id="rId11"/>
    <p:sldId id="314" r:id="rId12"/>
    <p:sldId id="318" r:id="rId13"/>
    <p:sldId id="319" r:id="rId14"/>
    <p:sldId id="321" r:id="rId15"/>
    <p:sldId id="315" r:id="rId16"/>
    <p:sldId id="322" r:id="rId17"/>
    <p:sldId id="291" r:id="rId18"/>
    <p:sldId id="292" r:id="rId19"/>
    <p:sldId id="323" r:id="rId20"/>
    <p:sldId id="324" r:id="rId21"/>
    <p:sldId id="325" r:id="rId22"/>
    <p:sldId id="326" r:id="rId23"/>
  </p:sldIdLst>
  <p:sldSz cx="12192000" cy="6858000"/>
  <p:notesSz cx="6858000" cy="9144000"/>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406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573F"/>
    <a:srgbClr val="F7B541"/>
    <a:srgbClr val="C6A788"/>
    <a:srgbClr val="558373"/>
    <a:srgbClr val="F1CFB2"/>
    <a:srgbClr val="D9B4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875" autoAdjust="0"/>
    <p:restoredTop sz="94660"/>
  </p:normalViewPr>
  <p:slideViewPr>
    <p:cSldViewPr snapToGrid="0" showGuides="1">
      <p:cViewPr varScale="1">
        <p:scale>
          <a:sx n="84" d="100"/>
          <a:sy n="84" d="100"/>
        </p:scale>
        <p:origin x="870" y="84"/>
      </p:cViewPr>
      <p:guideLst>
        <p:guide orient="horz" pos="2205"/>
        <p:guide pos="406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EE15A2-8BC7-42C6-A7D8-D31A462D9FA6}" type="datetimeFigureOut">
              <a:rPr lang="zh-CN" altLang="en-US" smtClean="0"/>
              <a:t>2024/5/13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268CB5-EA0E-483D-9BE4-13A88CD50486}" type="slidenum">
              <a:rPr lang="zh-CN" altLang="en-US" smtClean="0"/>
              <a:t>‹#›</a:t>
            </a:fld>
            <a:endParaRPr lang="zh-CN" altLang="en-US"/>
          </a:p>
        </p:txBody>
      </p:sp>
    </p:spTree>
    <p:extLst>
      <p:ext uri="{BB962C8B-B14F-4D97-AF65-F5344CB8AC3E}">
        <p14:creationId xmlns:p14="http://schemas.microsoft.com/office/powerpoint/2010/main" val="1512691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268CB5-EA0E-483D-9BE4-13A88CD50486}" type="slidenum">
              <a:rPr lang="zh-CN" altLang="en-US" smtClean="0"/>
              <a:t>1</a:t>
            </a:fld>
            <a:endParaRPr lang="zh-CN" altLang="en-US"/>
          </a:p>
        </p:txBody>
      </p:sp>
    </p:spTree>
    <p:extLst>
      <p:ext uri="{BB962C8B-B14F-4D97-AF65-F5344CB8AC3E}">
        <p14:creationId xmlns:p14="http://schemas.microsoft.com/office/powerpoint/2010/main" val="1209035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268CB5-EA0E-483D-9BE4-13A88CD50486}" type="slidenum">
              <a:rPr lang="zh-CN" altLang="en-US" smtClean="0"/>
              <a:t>15</a:t>
            </a:fld>
            <a:endParaRPr lang="zh-CN" altLang="en-US"/>
          </a:p>
        </p:txBody>
      </p:sp>
    </p:spTree>
    <p:extLst>
      <p:ext uri="{BB962C8B-B14F-4D97-AF65-F5344CB8AC3E}">
        <p14:creationId xmlns:p14="http://schemas.microsoft.com/office/powerpoint/2010/main" val="754016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268CB5-EA0E-483D-9BE4-13A88CD50486}" type="slidenum">
              <a:rPr lang="zh-CN" altLang="en-US" smtClean="0"/>
              <a:t>17</a:t>
            </a:fld>
            <a:endParaRPr lang="zh-CN" altLang="en-US"/>
          </a:p>
        </p:txBody>
      </p:sp>
    </p:spTree>
    <p:extLst>
      <p:ext uri="{BB962C8B-B14F-4D97-AF65-F5344CB8AC3E}">
        <p14:creationId xmlns:p14="http://schemas.microsoft.com/office/powerpoint/2010/main" val="726255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268CB5-EA0E-483D-9BE4-13A88CD50486}" type="slidenum">
              <a:rPr lang="zh-CN" altLang="en-US" smtClean="0"/>
              <a:t>18</a:t>
            </a:fld>
            <a:endParaRPr lang="zh-CN" altLang="en-US"/>
          </a:p>
        </p:txBody>
      </p:sp>
    </p:spTree>
    <p:extLst>
      <p:ext uri="{BB962C8B-B14F-4D97-AF65-F5344CB8AC3E}">
        <p14:creationId xmlns:p14="http://schemas.microsoft.com/office/powerpoint/2010/main" val="40745935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268CB5-EA0E-483D-9BE4-13A88CD50486}" type="slidenum">
              <a:rPr lang="zh-CN" altLang="en-US" smtClean="0"/>
              <a:t>22</a:t>
            </a:fld>
            <a:endParaRPr lang="zh-CN" altLang="en-US"/>
          </a:p>
        </p:txBody>
      </p:sp>
    </p:spTree>
    <p:extLst>
      <p:ext uri="{BB962C8B-B14F-4D97-AF65-F5344CB8AC3E}">
        <p14:creationId xmlns:p14="http://schemas.microsoft.com/office/powerpoint/2010/main" val="1911495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268CB5-EA0E-483D-9BE4-13A88CD50486}" type="slidenum">
              <a:rPr lang="zh-CN" altLang="en-US" smtClean="0"/>
              <a:t>2</a:t>
            </a:fld>
            <a:endParaRPr lang="zh-CN" altLang="en-US"/>
          </a:p>
        </p:txBody>
      </p:sp>
    </p:spTree>
    <p:extLst>
      <p:ext uri="{BB962C8B-B14F-4D97-AF65-F5344CB8AC3E}">
        <p14:creationId xmlns:p14="http://schemas.microsoft.com/office/powerpoint/2010/main" val="2270535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268CB5-EA0E-483D-9BE4-13A88CD50486}" type="slidenum">
              <a:rPr lang="zh-CN" altLang="en-US" smtClean="0"/>
              <a:t>3</a:t>
            </a:fld>
            <a:endParaRPr lang="zh-CN" altLang="en-US"/>
          </a:p>
        </p:txBody>
      </p:sp>
    </p:spTree>
    <p:extLst>
      <p:ext uri="{BB962C8B-B14F-4D97-AF65-F5344CB8AC3E}">
        <p14:creationId xmlns:p14="http://schemas.microsoft.com/office/powerpoint/2010/main" val="1221028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268CB5-EA0E-483D-9BE4-13A88CD50486}" type="slidenum">
              <a:rPr lang="zh-CN" altLang="en-US" smtClean="0"/>
              <a:t>5</a:t>
            </a:fld>
            <a:endParaRPr lang="zh-CN" altLang="en-US"/>
          </a:p>
        </p:txBody>
      </p:sp>
    </p:spTree>
    <p:extLst>
      <p:ext uri="{BB962C8B-B14F-4D97-AF65-F5344CB8AC3E}">
        <p14:creationId xmlns:p14="http://schemas.microsoft.com/office/powerpoint/2010/main" val="1980995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268CB5-EA0E-483D-9BE4-13A88CD50486}" type="slidenum">
              <a:rPr lang="zh-CN" altLang="en-US" smtClean="0"/>
              <a:t>6</a:t>
            </a:fld>
            <a:endParaRPr lang="zh-CN" altLang="en-US"/>
          </a:p>
        </p:txBody>
      </p:sp>
    </p:spTree>
    <p:extLst>
      <p:ext uri="{BB962C8B-B14F-4D97-AF65-F5344CB8AC3E}">
        <p14:creationId xmlns:p14="http://schemas.microsoft.com/office/powerpoint/2010/main" val="1291982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268CB5-EA0E-483D-9BE4-13A88CD50486}" type="slidenum">
              <a:rPr lang="zh-CN" altLang="en-US" smtClean="0"/>
              <a:t>7</a:t>
            </a:fld>
            <a:endParaRPr lang="zh-CN" altLang="en-US"/>
          </a:p>
        </p:txBody>
      </p:sp>
    </p:spTree>
    <p:extLst>
      <p:ext uri="{BB962C8B-B14F-4D97-AF65-F5344CB8AC3E}">
        <p14:creationId xmlns:p14="http://schemas.microsoft.com/office/powerpoint/2010/main" val="15456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268CB5-EA0E-483D-9BE4-13A88CD50486}" type="slidenum">
              <a:rPr lang="zh-CN" altLang="en-US" smtClean="0"/>
              <a:t>8</a:t>
            </a:fld>
            <a:endParaRPr lang="zh-CN" altLang="en-US"/>
          </a:p>
        </p:txBody>
      </p:sp>
    </p:spTree>
    <p:extLst>
      <p:ext uri="{BB962C8B-B14F-4D97-AF65-F5344CB8AC3E}">
        <p14:creationId xmlns:p14="http://schemas.microsoft.com/office/powerpoint/2010/main" val="3706383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268CB5-EA0E-483D-9BE4-13A88CD50486}" type="slidenum">
              <a:rPr lang="zh-CN" altLang="en-US" smtClean="0"/>
              <a:t>11</a:t>
            </a:fld>
            <a:endParaRPr lang="zh-CN" altLang="en-US"/>
          </a:p>
        </p:txBody>
      </p:sp>
    </p:spTree>
    <p:extLst>
      <p:ext uri="{BB962C8B-B14F-4D97-AF65-F5344CB8AC3E}">
        <p14:creationId xmlns:p14="http://schemas.microsoft.com/office/powerpoint/2010/main" val="124344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268CB5-EA0E-483D-9BE4-13A88CD5048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58282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CA103D-4705-49B1-8AB1-52142B6764A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4489AC4-16A5-44D4-8341-63F32535329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AE8DD0-2575-426D-973D-BF35CA707C05}"/>
              </a:ext>
            </a:extLst>
          </p:cNvPr>
          <p:cNvSpPr>
            <a:spLocks noGrp="1"/>
          </p:cNvSpPr>
          <p:nvPr>
            <p:ph type="dt" sz="half" idx="10"/>
          </p:nvPr>
        </p:nvSpPr>
        <p:spPr>
          <a:xfrm>
            <a:off x="838200" y="6356350"/>
            <a:ext cx="2743200" cy="365125"/>
          </a:xfrm>
          <a:prstGeom prst="rect">
            <a:avLst/>
          </a:prstGeom>
        </p:spPr>
        <p:txBody>
          <a:bodyPr/>
          <a:lstStyle/>
          <a:p>
            <a:fld id="{7F1469B7-9409-47EE-96F9-93F49B1FF06D}" type="datetimeFigureOut">
              <a:rPr lang="zh-CN" altLang="en-US" smtClean="0"/>
              <a:t>2024/5/13</a:t>
            </a:fld>
            <a:endParaRPr lang="zh-CN" altLang="en-US"/>
          </a:p>
        </p:txBody>
      </p:sp>
      <p:sp>
        <p:nvSpPr>
          <p:cNvPr id="5" name="页脚占位符 4">
            <a:extLst>
              <a:ext uri="{FF2B5EF4-FFF2-40B4-BE49-F238E27FC236}">
                <a16:creationId xmlns:a16="http://schemas.microsoft.com/office/drawing/2014/main" id="{9D7E5836-152A-4009-94C6-3F9A00F6EC2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52E4FD2-BBAE-4561-B1D4-B403F1F75623}"/>
              </a:ext>
            </a:extLst>
          </p:cNvPr>
          <p:cNvSpPr>
            <a:spLocks noGrp="1"/>
          </p:cNvSpPr>
          <p:nvPr>
            <p:ph type="sldNum" sz="quarter" idx="12"/>
          </p:nvPr>
        </p:nvSpPr>
        <p:spPr>
          <a:xfrm>
            <a:off x="8610600" y="6356350"/>
            <a:ext cx="2743200" cy="365125"/>
          </a:xfrm>
          <a:prstGeom prst="rect">
            <a:avLst/>
          </a:prstGeom>
        </p:spPr>
        <p:txBody>
          <a:bodyPr/>
          <a:lstStyle/>
          <a:p>
            <a:fld id="{90D8459E-191A-40BE-AA96-FD692C4B61A8}" type="slidenum">
              <a:rPr lang="zh-CN" altLang="en-US" smtClean="0"/>
              <a:t>‹#›</a:t>
            </a:fld>
            <a:endParaRPr lang="zh-CN" altLang="en-US"/>
          </a:p>
        </p:txBody>
      </p:sp>
    </p:spTree>
    <p:extLst>
      <p:ext uri="{BB962C8B-B14F-4D97-AF65-F5344CB8AC3E}">
        <p14:creationId xmlns:p14="http://schemas.microsoft.com/office/powerpoint/2010/main" val="17110964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3EAD36-65C6-4130-80D0-DC7FAD06816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C0DAF8-FEA7-46BF-9293-7ABAF4BD0D9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1A475A8-81AB-42A0-8E33-A3672E009EA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9E70DD9-0E88-4A38-A75F-34D567F39D1A}"/>
              </a:ext>
            </a:extLst>
          </p:cNvPr>
          <p:cNvSpPr>
            <a:spLocks noGrp="1"/>
          </p:cNvSpPr>
          <p:nvPr>
            <p:ph type="dt" sz="half" idx="10"/>
          </p:nvPr>
        </p:nvSpPr>
        <p:spPr>
          <a:xfrm>
            <a:off x="838200" y="6356350"/>
            <a:ext cx="2743200" cy="365125"/>
          </a:xfrm>
          <a:prstGeom prst="rect">
            <a:avLst/>
          </a:prstGeom>
        </p:spPr>
        <p:txBody>
          <a:bodyPr/>
          <a:lstStyle/>
          <a:p>
            <a:fld id="{7F1469B7-9409-47EE-96F9-93F49B1FF06D}" type="datetimeFigureOut">
              <a:rPr lang="zh-CN" altLang="en-US" smtClean="0"/>
              <a:t>2024/5/13</a:t>
            </a:fld>
            <a:endParaRPr lang="zh-CN" altLang="en-US"/>
          </a:p>
        </p:txBody>
      </p:sp>
      <p:sp>
        <p:nvSpPr>
          <p:cNvPr id="6" name="页脚占位符 5">
            <a:extLst>
              <a:ext uri="{FF2B5EF4-FFF2-40B4-BE49-F238E27FC236}">
                <a16:creationId xmlns:a16="http://schemas.microsoft.com/office/drawing/2014/main" id="{54AB593A-31E6-4071-90DA-0D29949945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AA4710B-C6CD-460D-8270-7EFE04B71577}"/>
              </a:ext>
            </a:extLst>
          </p:cNvPr>
          <p:cNvSpPr>
            <a:spLocks noGrp="1"/>
          </p:cNvSpPr>
          <p:nvPr>
            <p:ph type="sldNum" sz="quarter" idx="12"/>
          </p:nvPr>
        </p:nvSpPr>
        <p:spPr>
          <a:xfrm>
            <a:off x="8610600" y="6356350"/>
            <a:ext cx="2743200" cy="365125"/>
          </a:xfrm>
          <a:prstGeom prst="rect">
            <a:avLst/>
          </a:prstGeom>
        </p:spPr>
        <p:txBody>
          <a:bodyPr/>
          <a:lstStyle/>
          <a:p>
            <a:fld id="{90D8459E-191A-40BE-AA96-FD692C4B61A8}" type="slidenum">
              <a:rPr lang="zh-CN" altLang="en-US" smtClean="0"/>
              <a:t>‹#›</a:t>
            </a:fld>
            <a:endParaRPr lang="zh-CN" altLang="en-US"/>
          </a:p>
        </p:txBody>
      </p:sp>
    </p:spTree>
    <p:extLst>
      <p:ext uri="{BB962C8B-B14F-4D97-AF65-F5344CB8AC3E}">
        <p14:creationId xmlns:p14="http://schemas.microsoft.com/office/powerpoint/2010/main" val="11525151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EEA0A9-773A-4BB9-B77A-4AFE3DDFEEA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7CD9483-61D0-4857-8D0B-A39D409CE2E3}"/>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97D60AB-F651-4EE5-8788-F2CAE5BEBF78}"/>
              </a:ext>
            </a:extLst>
          </p:cNvPr>
          <p:cNvSpPr>
            <a:spLocks noGrp="1"/>
          </p:cNvSpPr>
          <p:nvPr>
            <p:ph type="dt" sz="half" idx="10"/>
          </p:nvPr>
        </p:nvSpPr>
        <p:spPr>
          <a:xfrm>
            <a:off x="838200" y="6356350"/>
            <a:ext cx="2743200" cy="365125"/>
          </a:xfrm>
          <a:prstGeom prst="rect">
            <a:avLst/>
          </a:prstGeom>
        </p:spPr>
        <p:txBody>
          <a:bodyPr/>
          <a:lstStyle/>
          <a:p>
            <a:fld id="{7F1469B7-9409-47EE-96F9-93F49B1FF06D}" type="datetimeFigureOut">
              <a:rPr lang="zh-CN" altLang="en-US" smtClean="0"/>
              <a:t>2024/5/13</a:t>
            </a:fld>
            <a:endParaRPr lang="zh-CN" altLang="en-US"/>
          </a:p>
        </p:txBody>
      </p:sp>
      <p:sp>
        <p:nvSpPr>
          <p:cNvPr id="5" name="页脚占位符 4">
            <a:extLst>
              <a:ext uri="{FF2B5EF4-FFF2-40B4-BE49-F238E27FC236}">
                <a16:creationId xmlns:a16="http://schemas.microsoft.com/office/drawing/2014/main" id="{E4EEA4F0-C01E-4AE8-AE4E-06127358203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229F641-0D49-42B0-81FB-B8DEF8053B23}"/>
              </a:ext>
            </a:extLst>
          </p:cNvPr>
          <p:cNvSpPr>
            <a:spLocks noGrp="1"/>
          </p:cNvSpPr>
          <p:nvPr>
            <p:ph type="sldNum" sz="quarter" idx="12"/>
          </p:nvPr>
        </p:nvSpPr>
        <p:spPr>
          <a:xfrm>
            <a:off x="8610600" y="6356350"/>
            <a:ext cx="2743200" cy="365125"/>
          </a:xfrm>
          <a:prstGeom prst="rect">
            <a:avLst/>
          </a:prstGeom>
        </p:spPr>
        <p:txBody>
          <a:bodyPr/>
          <a:lstStyle/>
          <a:p>
            <a:fld id="{90D8459E-191A-40BE-AA96-FD692C4B61A8}" type="slidenum">
              <a:rPr lang="zh-CN" altLang="en-US" smtClean="0"/>
              <a:t>‹#›</a:t>
            </a:fld>
            <a:endParaRPr lang="zh-CN" altLang="en-US"/>
          </a:p>
        </p:txBody>
      </p:sp>
    </p:spTree>
    <p:extLst>
      <p:ext uri="{BB962C8B-B14F-4D97-AF65-F5344CB8AC3E}">
        <p14:creationId xmlns:p14="http://schemas.microsoft.com/office/powerpoint/2010/main" val="32436366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EE48603-E26B-498B-8DE4-BEEECA95F6AF}"/>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1A52814-2414-40C8-B0CF-B98EC3320CE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90D0CCC-E08F-4FB4-B633-51E77B79A7A4}"/>
              </a:ext>
            </a:extLst>
          </p:cNvPr>
          <p:cNvSpPr>
            <a:spLocks noGrp="1"/>
          </p:cNvSpPr>
          <p:nvPr>
            <p:ph type="dt" sz="half" idx="10"/>
          </p:nvPr>
        </p:nvSpPr>
        <p:spPr>
          <a:xfrm>
            <a:off x="838200" y="6356350"/>
            <a:ext cx="2743200" cy="365125"/>
          </a:xfrm>
          <a:prstGeom prst="rect">
            <a:avLst/>
          </a:prstGeom>
        </p:spPr>
        <p:txBody>
          <a:bodyPr/>
          <a:lstStyle/>
          <a:p>
            <a:fld id="{7F1469B7-9409-47EE-96F9-93F49B1FF06D}" type="datetimeFigureOut">
              <a:rPr lang="zh-CN" altLang="en-US" smtClean="0"/>
              <a:t>2024/5/13</a:t>
            </a:fld>
            <a:endParaRPr lang="zh-CN" altLang="en-US"/>
          </a:p>
        </p:txBody>
      </p:sp>
      <p:sp>
        <p:nvSpPr>
          <p:cNvPr id="5" name="页脚占位符 4">
            <a:extLst>
              <a:ext uri="{FF2B5EF4-FFF2-40B4-BE49-F238E27FC236}">
                <a16:creationId xmlns:a16="http://schemas.microsoft.com/office/drawing/2014/main" id="{99211871-CE72-4DFE-99B9-D4A83B81442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B46CE8B-C1D5-4F8E-9DAF-5A094305B9B7}"/>
              </a:ext>
            </a:extLst>
          </p:cNvPr>
          <p:cNvSpPr>
            <a:spLocks noGrp="1"/>
          </p:cNvSpPr>
          <p:nvPr>
            <p:ph type="sldNum" sz="quarter" idx="12"/>
          </p:nvPr>
        </p:nvSpPr>
        <p:spPr>
          <a:xfrm>
            <a:off x="8610600" y="6356350"/>
            <a:ext cx="2743200" cy="365125"/>
          </a:xfrm>
          <a:prstGeom prst="rect">
            <a:avLst/>
          </a:prstGeom>
        </p:spPr>
        <p:txBody>
          <a:bodyPr/>
          <a:lstStyle/>
          <a:p>
            <a:fld id="{90D8459E-191A-40BE-AA96-FD692C4B61A8}" type="slidenum">
              <a:rPr lang="zh-CN" altLang="en-US" smtClean="0"/>
              <a:t>‹#›</a:t>
            </a:fld>
            <a:endParaRPr lang="zh-CN" altLang="en-US"/>
          </a:p>
        </p:txBody>
      </p:sp>
    </p:spTree>
    <p:extLst>
      <p:ext uri="{BB962C8B-B14F-4D97-AF65-F5344CB8AC3E}">
        <p14:creationId xmlns:p14="http://schemas.microsoft.com/office/powerpoint/2010/main" val="13896209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CAB275-719D-41C8-B09C-0BAE7BB4F7F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967D8CD-FA1A-42F1-A359-9D0A8BD8A033}"/>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611AEDA-567A-4BC2-B1A7-6EC5783794CE}"/>
              </a:ext>
            </a:extLst>
          </p:cNvPr>
          <p:cNvSpPr>
            <a:spLocks noGrp="1"/>
          </p:cNvSpPr>
          <p:nvPr>
            <p:ph type="dt" sz="half" idx="10"/>
          </p:nvPr>
        </p:nvSpPr>
        <p:spPr>
          <a:xfrm>
            <a:off x="838200" y="6356350"/>
            <a:ext cx="2743200" cy="365125"/>
          </a:xfrm>
          <a:prstGeom prst="rect">
            <a:avLst/>
          </a:prstGeom>
        </p:spPr>
        <p:txBody>
          <a:bodyPr/>
          <a:lstStyle/>
          <a:p>
            <a:fld id="{7F1469B7-9409-47EE-96F9-93F49B1FF06D}" type="datetimeFigureOut">
              <a:rPr lang="zh-CN" altLang="en-US" smtClean="0"/>
              <a:t>2024/5/13</a:t>
            </a:fld>
            <a:endParaRPr lang="zh-CN" altLang="en-US"/>
          </a:p>
        </p:txBody>
      </p:sp>
      <p:sp>
        <p:nvSpPr>
          <p:cNvPr id="5" name="页脚占位符 4">
            <a:extLst>
              <a:ext uri="{FF2B5EF4-FFF2-40B4-BE49-F238E27FC236}">
                <a16:creationId xmlns:a16="http://schemas.microsoft.com/office/drawing/2014/main" id="{94B75A47-95B5-43C1-800E-023A71C83C3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E87478C-39BB-464C-B82F-8E32D28A1CFB}"/>
              </a:ext>
            </a:extLst>
          </p:cNvPr>
          <p:cNvSpPr>
            <a:spLocks noGrp="1"/>
          </p:cNvSpPr>
          <p:nvPr>
            <p:ph type="sldNum" sz="quarter" idx="12"/>
          </p:nvPr>
        </p:nvSpPr>
        <p:spPr>
          <a:xfrm>
            <a:off x="8610600" y="6356350"/>
            <a:ext cx="2743200" cy="365125"/>
          </a:xfrm>
          <a:prstGeom prst="rect">
            <a:avLst/>
          </a:prstGeom>
        </p:spPr>
        <p:txBody>
          <a:bodyPr/>
          <a:lstStyle/>
          <a:p>
            <a:fld id="{90D8459E-191A-40BE-AA96-FD692C4B61A8}" type="slidenum">
              <a:rPr lang="zh-CN" altLang="en-US" smtClean="0"/>
              <a:t>‹#›</a:t>
            </a:fld>
            <a:endParaRPr lang="zh-CN" altLang="en-US"/>
          </a:p>
        </p:txBody>
      </p:sp>
    </p:spTree>
    <p:extLst>
      <p:ext uri="{BB962C8B-B14F-4D97-AF65-F5344CB8AC3E}">
        <p14:creationId xmlns:p14="http://schemas.microsoft.com/office/powerpoint/2010/main" val="37659279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DC6BA2-5023-491C-9C8D-CDA50A6E2B0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1987506-6AE9-441F-B1E4-FA06C5DF20F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B0FFA28-AC7B-484B-9BAB-0C91A2EC76E1}"/>
              </a:ext>
            </a:extLst>
          </p:cNvPr>
          <p:cNvSpPr>
            <a:spLocks noGrp="1"/>
          </p:cNvSpPr>
          <p:nvPr>
            <p:ph type="dt" sz="half" idx="10"/>
          </p:nvPr>
        </p:nvSpPr>
        <p:spPr>
          <a:xfrm>
            <a:off x="838200" y="6356350"/>
            <a:ext cx="2743200" cy="365125"/>
          </a:xfrm>
          <a:prstGeom prst="rect">
            <a:avLst/>
          </a:prstGeom>
        </p:spPr>
        <p:txBody>
          <a:bodyPr/>
          <a:lstStyle/>
          <a:p>
            <a:fld id="{7F1469B7-9409-47EE-96F9-93F49B1FF06D}" type="datetimeFigureOut">
              <a:rPr lang="zh-CN" altLang="en-US" smtClean="0"/>
              <a:t>2024/5/13</a:t>
            </a:fld>
            <a:endParaRPr lang="zh-CN" altLang="en-US"/>
          </a:p>
        </p:txBody>
      </p:sp>
      <p:sp>
        <p:nvSpPr>
          <p:cNvPr id="5" name="页脚占位符 4">
            <a:extLst>
              <a:ext uri="{FF2B5EF4-FFF2-40B4-BE49-F238E27FC236}">
                <a16:creationId xmlns:a16="http://schemas.microsoft.com/office/drawing/2014/main" id="{7B85B689-F3CA-4B04-BFE3-9643C5106F6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51891C9-D461-4B58-8485-4CC2774E9373}"/>
              </a:ext>
            </a:extLst>
          </p:cNvPr>
          <p:cNvSpPr>
            <a:spLocks noGrp="1"/>
          </p:cNvSpPr>
          <p:nvPr>
            <p:ph type="sldNum" sz="quarter" idx="12"/>
          </p:nvPr>
        </p:nvSpPr>
        <p:spPr>
          <a:xfrm>
            <a:off x="8610600" y="6356350"/>
            <a:ext cx="2743200" cy="365125"/>
          </a:xfrm>
          <a:prstGeom prst="rect">
            <a:avLst/>
          </a:prstGeom>
        </p:spPr>
        <p:txBody>
          <a:bodyPr/>
          <a:lstStyle/>
          <a:p>
            <a:fld id="{90D8459E-191A-40BE-AA96-FD692C4B61A8}" type="slidenum">
              <a:rPr lang="zh-CN" altLang="en-US" smtClean="0"/>
              <a:t>‹#›</a:t>
            </a:fld>
            <a:endParaRPr lang="zh-CN" altLang="en-US"/>
          </a:p>
        </p:txBody>
      </p:sp>
    </p:spTree>
    <p:extLst>
      <p:ext uri="{BB962C8B-B14F-4D97-AF65-F5344CB8AC3E}">
        <p14:creationId xmlns:p14="http://schemas.microsoft.com/office/powerpoint/2010/main" val="10392727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64B594-03DE-4460-B1CD-93D8BA0809B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5B725FF-DE88-4B20-A6AE-ED8471C6FBA0}"/>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7A1C345-DA4F-4E98-ABA8-C7FE59E042A7}"/>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C97597F4-9116-4377-9882-48C31D6B839B}"/>
              </a:ext>
            </a:extLst>
          </p:cNvPr>
          <p:cNvSpPr>
            <a:spLocks noGrp="1"/>
          </p:cNvSpPr>
          <p:nvPr>
            <p:ph type="dt" sz="half" idx="10"/>
          </p:nvPr>
        </p:nvSpPr>
        <p:spPr>
          <a:xfrm>
            <a:off x="838200" y="6356350"/>
            <a:ext cx="2743200" cy="365125"/>
          </a:xfrm>
          <a:prstGeom prst="rect">
            <a:avLst/>
          </a:prstGeom>
        </p:spPr>
        <p:txBody>
          <a:bodyPr/>
          <a:lstStyle/>
          <a:p>
            <a:fld id="{7F1469B7-9409-47EE-96F9-93F49B1FF06D}" type="datetimeFigureOut">
              <a:rPr lang="zh-CN" altLang="en-US" smtClean="0"/>
              <a:t>2024/5/13</a:t>
            </a:fld>
            <a:endParaRPr lang="zh-CN" altLang="en-US"/>
          </a:p>
        </p:txBody>
      </p:sp>
      <p:sp>
        <p:nvSpPr>
          <p:cNvPr id="6" name="页脚占位符 5">
            <a:extLst>
              <a:ext uri="{FF2B5EF4-FFF2-40B4-BE49-F238E27FC236}">
                <a16:creationId xmlns:a16="http://schemas.microsoft.com/office/drawing/2014/main" id="{1A4F1165-1448-41F6-9327-3DCA62CBB2E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E76AD68-6175-4D83-93AB-144DA5946BFD}"/>
              </a:ext>
            </a:extLst>
          </p:cNvPr>
          <p:cNvSpPr>
            <a:spLocks noGrp="1"/>
          </p:cNvSpPr>
          <p:nvPr>
            <p:ph type="sldNum" sz="quarter" idx="12"/>
          </p:nvPr>
        </p:nvSpPr>
        <p:spPr>
          <a:xfrm>
            <a:off x="8610600" y="6356350"/>
            <a:ext cx="2743200" cy="365125"/>
          </a:xfrm>
          <a:prstGeom prst="rect">
            <a:avLst/>
          </a:prstGeom>
        </p:spPr>
        <p:txBody>
          <a:bodyPr/>
          <a:lstStyle/>
          <a:p>
            <a:fld id="{90D8459E-191A-40BE-AA96-FD692C4B61A8}" type="slidenum">
              <a:rPr lang="zh-CN" altLang="en-US" smtClean="0"/>
              <a:t>‹#›</a:t>
            </a:fld>
            <a:endParaRPr lang="zh-CN" altLang="en-US"/>
          </a:p>
        </p:txBody>
      </p:sp>
    </p:spTree>
    <p:extLst>
      <p:ext uri="{BB962C8B-B14F-4D97-AF65-F5344CB8AC3E}">
        <p14:creationId xmlns:p14="http://schemas.microsoft.com/office/powerpoint/2010/main" val="28487366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F78E56-49B5-4232-883D-E33501C4725C}"/>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E867475-479C-47B5-B6F2-CADC7CBD4CC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F10268D-0FDA-4E75-A7AE-F33B24FEAFE6}"/>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CB20DA5-0C14-402F-BE06-99CE7B940AD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E33975C-8826-461A-BAAB-A82B7059E46A}"/>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359AC10-7AEE-408E-A531-7FDF6C9BABEB}"/>
              </a:ext>
            </a:extLst>
          </p:cNvPr>
          <p:cNvSpPr>
            <a:spLocks noGrp="1"/>
          </p:cNvSpPr>
          <p:nvPr>
            <p:ph type="dt" sz="half" idx="10"/>
          </p:nvPr>
        </p:nvSpPr>
        <p:spPr>
          <a:xfrm>
            <a:off x="838200" y="6356350"/>
            <a:ext cx="2743200" cy="365125"/>
          </a:xfrm>
          <a:prstGeom prst="rect">
            <a:avLst/>
          </a:prstGeom>
        </p:spPr>
        <p:txBody>
          <a:bodyPr/>
          <a:lstStyle/>
          <a:p>
            <a:fld id="{7F1469B7-9409-47EE-96F9-93F49B1FF06D}" type="datetimeFigureOut">
              <a:rPr lang="zh-CN" altLang="en-US" smtClean="0"/>
              <a:t>2024/5/13</a:t>
            </a:fld>
            <a:endParaRPr lang="zh-CN" altLang="en-US"/>
          </a:p>
        </p:txBody>
      </p:sp>
      <p:sp>
        <p:nvSpPr>
          <p:cNvPr id="8" name="页脚占位符 7">
            <a:extLst>
              <a:ext uri="{FF2B5EF4-FFF2-40B4-BE49-F238E27FC236}">
                <a16:creationId xmlns:a16="http://schemas.microsoft.com/office/drawing/2014/main" id="{2EA059E7-61D6-499E-988E-4C391B9A9A5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19612A80-278B-4B6B-970F-54D653B4E571}"/>
              </a:ext>
            </a:extLst>
          </p:cNvPr>
          <p:cNvSpPr>
            <a:spLocks noGrp="1"/>
          </p:cNvSpPr>
          <p:nvPr>
            <p:ph type="sldNum" sz="quarter" idx="12"/>
          </p:nvPr>
        </p:nvSpPr>
        <p:spPr>
          <a:xfrm>
            <a:off x="8610600" y="6356350"/>
            <a:ext cx="2743200" cy="365125"/>
          </a:xfrm>
          <a:prstGeom prst="rect">
            <a:avLst/>
          </a:prstGeom>
        </p:spPr>
        <p:txBody>
          <a:bodyPr/>
          <a:lstStyle/>
          <a:p>
            <a:fld id="{90D8459E-191A-40BE-AA96-FD692C4B61A8}" type="slidenum">
              <a:rPr lang="zh-CN" altLang="en-US" smtClean="0"/>
              <a:t>‹#›</a:t>
            </a:fld>
            <a:endParaRPr lang="zh-CN" altLang="en-US"/>
          </a:p>
        </p:txBody>
      </p:sp>
    </p:spTree>
    <p:extLst>
      <p:ext uri="{BB962C8B-B14F-4D97-AF65-F5344CB8AC3E}">
        <p14:creationId xmlns:p14="http://schemas.microsoft.com/office/powerpoint/2010/main" val="18639201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1D0C35A-3F23-4EF1-A79D-F08CF482DD7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CBE9E6F-4FE3-4B3C-9571-14E0752DD399}"/>
              </a:ext>
            </a:extLst>
          </p:cNvPr>
          <p:cNvSpPr>
            <a:spLocks noGrp="1"/>
          </p:cNvSpPr>
          <p:nvPr>
            <p:ph type="dt" sz="half" idx="10"/>
          </p:nvPr>
        </p:nvSpPr>
        <p:spPr>
          <a:xfrm>
            <a:off x="838200" y="6356350"/>
            <a:ext cx="2743200" cy="365125"/>
          </a:xfrm>
          <a:prstGeom prst="rect">
            <a:avLst/>
          </a:prstGeom>
        </p:spPr>
        <p:txBody>
          <a:bodyPr/>
          <a:lstStyle/>
          <a:p>
            <a:fld id="{7F1469B7-9409-47EE-96F9-93F49B1FF06D}" type="datetimeFigureOut">
              <a:rPr lang="zh-CN" altLang="en-US" smtClean="0"/>
              <a:t>2024/5/13</a:t>
            </a:fld>
            <a:endParaRPr lang="zh-CN" altLang="en-US"/>
          </a:p>
        </p:txBody>
      </p:sp>
      <p:sp>
        <p:nvSpPr>
          <p:cNvPr id="4" name="页脚占位符 3">
            <a:extLst>
              <a:ext uri="{FF2B5EF4-FFF2-40B4-BE49-F238E27FC236}">
                <a16:creationId xmlns:a16="http://schemas.microsoft.com/office/drawing/2014/main" id="{2F89343F-23B2-401B-845D-A7CE09290CE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CED27417-D528-4D16-8D94-CC0A3BFCF906}"/>
              </a:ext>
            </a:extLst>
          </p:cNvPr>
          <p:cNvSpPr>
            <a:spLocks noGrp="1"/>
          </p:cNvSpPr>
          <p:nvPr>
            <p:ph type="sldNum" sz="quarter" idx="12"/>
          </p:nvPr>
        </p:nvSpPr>
        <p:spPr>
          <a:xfrm>
            <a:off x="8610600" y="6356350"/>
            <a:ext cx="2743200" cy="365125"/>
          </a:xfrm>
          <a:prstGeom prst="rect">
            <a:avLst/>
          </a:prstGeom>
        </p:spPr>
        <p:txBody>
          <a:bodyPr/>
          <a:lstStyle/>
          <a:p>
            <a:fld id="{90D8459E-191A-40BE-AA96-FD692C4B61A8}" type="slidenum">
              <a:rPr lang="zh-CN" altLang="en-US" smtClean="0"/>
              <a:t>‹#›</a:t>
            </a:fld>
            <a:endParaRPr lang="zh-CN" altLang="en-US"/>
          </a:p>
        </p:txBody>
      </p:sp>
    </p:spTree>
    <p:extLst>
      <p:ext uri="{BB962C8B-B14F-4D97-AF65-F5344CB8AC3E}">
        <p14:creationId xmlns:p14="http://schemas.microsoft.com/office/powerpoint/2010/main" val="12060310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67734A2-2436-4714-8A2E-9A9A7666B25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667"/>
          <a:stretch/>
        </p:blipFill>
        <p:spPr>
          <a:xfrm>
            <a:off x="0" y="0"/>
            <a:ext cx="12192000" cy="6858000"/>
          </a:xfrm>
          <a:prstGeom prst="rect">
            <a:avLst/>
          </a:prstGeom>
        </p:spPr>
      </p:pic>
    </p:spTree>
    <p:extLst>
      <p:ext uri="{BB962C8B-B14F-4D97-AF65-F5344CB8AC3E}">
        <p14:creationId xmlns:p14="http://schemas.microsoft.com/office/powerpoint/2010/main" val="16132736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5869"/>
          <a:stretch/>
        </p:blipFill>
        <p:spPr>
          <a:xfrm>
            <a:off x="0" y="0"/>
            <a:ext cx="12192000" cy="6858000"/>
          </a:xfrm>
          <a:prstGeom prst="rect">
            <a:avLst/>
          </a:prstGeom>
        </p:spPr>
      </p:pic>
      <p:pic>
        <p:nvPicPr>
          <p:cNvPr id="9" name="图片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2929150" y="-2320090"/>
            <a:ext cx="6333699" cy="11498179"/>
          </a:xfrm>
          <a:prstGeom prst="rect">
            <a:avLst/>
          </a:prstGeom>
        </p:spPr>
      </p:pic>
    </p:spTree>
    <p:extLst>
      <p:ext uri="{BB962C8B-B14F-4D97-AF65-F5344CB8AC3E}">
        <p14:creationId xmlns:p14="http://schemas.microsoft.com/office/powerpoint/2010/main" val="3340649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AD33E4-7C3E-4C60-88B2-6D1ABF81E39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27356D9-F087-4250-86CE-30B73322440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DF0F161-FB23-4DBE-84C5-D2CE7BFCCC9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E3398C6-2926-4B8E-8AB9-190AD7B581C6}"/>
              </a:ext>
            </a:extLst>
          </p:cNvPr>
          <p:cNvSpPr>
            <a:spLocks noGrp="1"/>
          </p:cNvSpPr>
          <p:nvPr>
            <p:ph type="dt" sz="half" idx="10"/>
          </p:nvPr>
        </p:nvSpPr>
        <p:spPr>
          <a:xfrm>
            <a:off x="838200" y="6356350"/>
            <a:ext cx="2743200" cy="365125"/>
          </a:xfrm>
          <a:prstGeom prst="rect">
            <a:avLst/>
          </a:prstGeom>
        </p:spPr>
        <p:txBody>
          <a:bodyPr/>
          <a:lstStyle/>
          <a:p>
            <a:fld id="{7F1469B7-9409-47EE-96F9-93F49B1FF06D}" type="datetimeFigureOut">
              <a:rPr lang="zh-CN" altLang="en-US" smtClean="0"/>
              <a:t>2024/5/13</a:t>
            </a:fld>
            <a:endParaRPr lang="zh-CN" altLang="en-US"/>
          </a:p>
        </p:txBody>
      </p:sp>
      <p:sp>
        <p:nvSpPr>
          <p:cNvPr id="6" name="页脚占位符 5">
            <a:extLst>
              <a:ext uri="{FF2B5EF4-FFF2-40B4-BE49-F238E27FC236}">
                <a16:creationId xmlns:a16="http://schemas.microsoft.com/office/drawing/2014/main" id="{F4796E19-FD3F-4ABF-8BCA-140A7E6A4E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CB05A1A-8B00-4FB7-95A8-F126EF634381}"/>
              </a:ext>
            </a:extLst>
          </p:cNvPr>
          <p:cNvSpPr>
            <a:spLocks noGrp="1"/>
          </p:cNvSpPr>
          <p:nvPr>
            <p:ph type="sldNum" sz="quarter" idx="12"/>
          </p:nvPr>
        </p:nvSpPr>
        <p:spPr>
          <a:xfrm>
            <a:off x="8610600" y="6356350"/>
            <a:ext cx="2743200" cy="365125"/>
          </a:xfrm>
          <a:prstGeom prst="rect">
            <a:avLst/>
          </a:prstGeom>
        </p:spPr>
        <p:txBody>
          <a:bodyPr/>
          <a:lstStyle/>
          <a:p>
            <a:fld id="{90D8459E-191A-40BE-AA96-FD692C4B61A8}" type="slidenum">
              <a:rPr lang="zh-CN" altLang="en-US" smtClean="0"/>
              <a:t>‹#›</a:t>
            </a:fld>
            <a:endParaRPr lang="zh-CN" altLang="en-US"/>
          </a:p>
        </p:txBody>
      </p:sp>
    </p:spTree>
    <p:extLst>
      <p:ext uri="{BB962C8B-B14F-4D97-AF65-F5344CB8AC3E}">
        <p14:creationId xmlns:p14="http://schemas.microsoft.com/office/powerpoint/2010/main" val="8977055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extBox 3">
            <a:extLst>
              <a:ext uri="{FF2B5EF4-FFF2-40B4-BE49-F238E27FC236}">
                <a16:creationId xmlns:a16="http://schemas.microsoft.com/office/drawing/2014/main" id="{C7D1C898-9DC7-BF53-0698-41344D80DCA0}"/>
              </a:ext>
            </a:extLst>
          </p:cNvPr>
          <p:cNvSpPr txBox="1"/>
          <p:nvPr userDrawn="1"/>
        </p:nvSpPr>
        <p:spPr>
          <a:xfrm>
            <a:off x="3169920" y="8783761"/>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9" name="Picture 6">
            <a:extLst>
              <a:ext uri="{FF2B5EF4-FFF2-40B4-BE49-F238E27FC236}">
                <a16:creationId xmlns:a16="http://schemas.microsoft.com/office/drawing/2014/main" id="{BCCA8E52-DE53-B60A-AABC-8B12AC58CF83}"/>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7667"/>
          <a:stretch/>
        </p:blipFill>
        <p:spPr>
          <a:xfrm>
            <a:off x="-35411228" y="-14517268"/>
            <a:ext cx="1706580" cy="1808962"/>
          </a:xfrm>
          <a:prstGeom prst="rect">
            <a:avLst/>
          </a:prstGeom>
        </p:spPr>
      </p:pic>
      <p:pic>
        <p:nvPicPr>
          <p:cNvPr id="10" name="Picture 6">
            <a:extLst>
              <a:ext uri="{FF2B5EF4-FFF2-40B4-BE49-F238E27FC236}">
                <a16:creationId xmlns:a16="http://schemas.microsoft.com/office/drawing/2014/main" id="{4E8353B8-35E3-4482-D41B-CC32CD0C58FE}"/>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7667"/>
          <a:stretch/>
        </p:blipFill>
        <p:spPr>
          <a:xfrm>
            <a:off x="56028772" y="-14517268"/>
            <a:ext cx="1706580" cy="1808962"/>
          </a:xfrm>
          <a:prstGeom prst="rect">
            <a:avLst/>
          </a:prstGeom>
        </p:spPr>
      </p:pic>
      <p:pic>
        <p:nvPicPr>
          <p:cNvPr id="11" name="Picture 6">
            <a:extLst>
              <a:ext uri="{FF2B5EF4-FFF2-40B4-BE49-F238E27FC236}">
                <a16:creationId xmlns:a16="http://schemas.microsoft.com/office/drawing/2014/main" id="{9DA5CD27-789C-67E9-5C2B-FCB3D7E2D761}"/>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7667"/>
          <a:stretch/>
        </p:blipFill>
        <p:spPr>
          <a:xfrm>
            <a:off x="-35411228" y="25335332"/>
            <a:ext cx="1706580" cy="1808962"/>
          </a:xfrm>
          <a:prstGeom prst="rect">
            <a:avLst/>
          </a:prstGeom>
        </p:spPr>
      </p:pic>
      <p:pic>
        <p:nvPicPr>
          <p:cNvPr id="12" name="Picture 6">
            <a:extLst>
              <a:ext uri="{FF2B5EF4-FFF2-40B4-BE49-F238E27FC236}">
                <a16:creationId xmlns:a16="http://schemas.microsoft.com/office/drawing/2014/main" id="{4DD6A99E-4DB9-6B89-C72A-E019F2C8B5B1}"/>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7667"/>
          <a:stretch/>
        </p:blipFill>
        <p:spPr>
          <a:xfrm>
            <a:off x="56028772" y="25335332"/>
            <a:ext cx="1706580" cy="1808962"/>
          </a:xfrm>
          <a:prstGeom prst="rect">
            <a:avLst/>
          </a:prstGeom>
        </p:spPr>
      </p:pic>
      <p:pic>
        <p:nvPicPr>
          <p:cNvPr id="13" name="Picture 6">
            <a:extLst>
              <a:ext uri="{FF2B5EF4-FFF2-40B4-BE49-F238E27FC236}">
                <a16:creationId xmlns:a16="http://schemas.microsoft.com/office/drawing/2014/main" id="{C35DEE41-0D9A-33E4-8A77-7DB455A3A28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7667"/>
          <a:stretch/>
        </p:blipFill>
        <p:spPr>
          <a:xfrm>
            <a:off x="-23371628" y="-6363868"/>
            <a:ext cx="1706580" cy="1808962"/>
          </a:xfrm>
          <a:prstGeom prst="rect">
            <a:avLst/>
          </a:prstGeom>
        </p:spPr>
      </p:pic>
      <p:pic>
        <p:nvPicPr>
          <p:cNvPr id="14" name="Picture 6">
            <a:extLst>
              <a:ext uri="{FF2B5EF4-FFF2-40B4-BE49-F238E27FC236}">
                <a16:creationId xmlns:a16="http://schemas.microsoft.com/office/drawing/2014/main" id="{CDA4C75E-E9F0-0F18-4BDE-6458888D8505}"/>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7667"/>
          <a:stretch/>
        </p:blipFill>
        <p:spPr>
          <a:xfrm>
            <a:off x="43379572" y="-5459387"/>
            <a:ext cx="1706580" cy="1808962"/>
          </a:xfrm>
          <a:prstGeom prst="rect">
            <a:avLst/>
          </a:prstGeom>
        </p:spPr>
      </p:pic>
      <p:pic>
        <p:nvPicPr>
          <p:cNvPr id="15" name="Picture 6">
            <a:extLst>
              <a:ext uri="{FF2B5EF4-FFF2-40B4-BE49-F238E27FC236}">
                <a16:creationId xmlns:a16="http://schemas.microsoft.com/office/drawing/2014/main" id="{26FCDAE0-290F-7D52-40AC-A3D95DABF6C1}"/>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7667"/>
          <a:stretch/>
        </p:blipFill>
        <p:spPr>
          <a:xfrm>
            <a:off x="-23371628" y="19010732"/>
            <a:ext cx="1706580" cy="1808962"/>
          </a:xfrm>
          <a:prstGeom prst="rect">
            <a:avLst/>
          </a:prstGeom>
        </p:spPr>
      </p:pic>
      <p:pic>
        <p:nvPicPr>
          <p:cNvPr id="16" name="Picture 6">
            <a:extLst>
              <a:ext uri="{FF2B5EF4-FFF2-40B4-BE49-F238E27FC236}">
                <a16:creationId xmlns:a16="http://schemas.microsoft.com/office/drawing/2014/main" id="{9AFE2E67-741F-CBE5-0BE6-649685079027}"/>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7667"/>
          <a:stretch/>
        </p:blipFill>
        <p:spPr>
          <a:xfrm>
            <a:off x="43379572" y="19915213"/>
            <a:ext cx="1706580" cy="1808962"/>
          </a:xfrm>
          <a:prstGeom prst="rect">
            <a:avLst/>
          </a:prstGeom>
        </p:spPr>
      </p:pic>
      <p:pic>
        <p:nvPicPr>
          <p:cNvPr id="17" name="Hình ảnh 31">
            <a:extLst>
              <a:ext uri="{FF2B5EF4-FFF2-40B4-BE49-F238E27FC236}">
                <a16:creationId xmlns:a16="http://schemas.microsoft.com/office/drawing/2014/main" id="{47F9600B-C58B-ADD3-185D-54903546D0BF}"/>
              </a:ext>
            </a:extLst>
          </p:cNvPr>
          <p:cNvPicPr>
            <a:picLocks noChangeAspect="1"/>
          </p:cNvPicPr>
          <p:nvPr userDrawn="1"/>
        </p:nvPicPr>
        <p:blipFill>
          <a:blip r:embed="rId16"/>
          <a:stretch>
            <a:fillRect/>
          </a:stretch>
        </p:blipFill>
        <p:spPr>
          <a:xfrm>
            <a:off x="-2009726" y="-243220"/>
            <a:ext cx="1804572" cy="2542252"/>
          </a:xfrm>
          <a:prstGeom prst="rect">
            <a:avLst/>
          </a:prstGeom>
        </p:spPr>
      </p:pic>
      <p:pic>
        <p:nvPicPr>
          <p:cNvPr id="18" name="Hình ảnh 32">
            <a:extLst>
              <a:ext uri="{FF2B5EF4-FFF2-40B4-BE49-F238E27FC236}">
                <a16:creationId xmlns:a16="http://schemas.microsoft.com/office/drawing/2014/main" id="{D470837C-56DE-AD0B-40C1-71F1087E5165}"/>
              </a:ext>
            </a:extLst>
          </p:cNvPr>
          <p:cNvPicPr>
            <a:picLocks noChangeAspect="1"/>
          </p:cNvPicPr>
          <p:nvPr userDrawn="1"/>
        </p:nvPicPr>
        <p:blipFill>
          <a:blip r:embed="rId16"/>
          <a:stretch>
            <a:fillRect/>
          </a:stretch>
        </p:blipFill>
        <p:spPr>
          <a:xfrm>
            <a:off x="1365348" y="7879793"/>
            <a:ext cx="1804572" cy="2542252"/>
          </a:xfrm>
          <a:prstGeom prst="rect">
            <a:avLst/>
          </a:prstGeom>
        </p:spPr>
      </p:pic>
    </p:spTree>
    <p:extLst>
      <p:ext uri="{BB962C8B-B14F-4D97-AF65-F5344CB8AC3E}">
        <p14:creationId xmlns:p14="http://schemas.microsoft.com/office/powerpoint/2010/main" val="1595938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1"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24.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image" Target="../media/image29.svg"/></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8.xml"/><Relationship Id="rId4" Type="http://schemas.openxmlformats.org/officeDocument/2006/relationships/image" Target="../media/image33.svg"/></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16.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18.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图片 13" descr="A paper and pencil on a table&#10;&#10;Description automatically generated"/>
          <p:cNvPicPr>
            <a:picLocks noChangeAspect="1"/>
          </p:cNvPicPr>
          <p:nvPr/>
        </p:nvPicPr>
        <p:blipFill rotWithShape="1">
          <a:blip r:embed="rId3" cstate="print">
            <a:extLst>
              <a:ext uri="{28A0092B-C50C-407E-A947-70E740481C1C}">
                <a14:useLocalDpi xmlns:a14="http://schemas.microsoft.com/office/drawing/2010/main" val="0"/>
              </a:ext>
            </a:extLst>
          </a:blip>
          <a:srcRect t="7682" b="8048"/>
          <a:stretch/>
        </p:blipFill>
        <p:spPr>
          <a:xfrm>
            <a:off x="20" y="10"/>
            <a:ext cx="12191980" cy="6857990"/>
          </a:xfrm>
          <a:prstGeom prst="rect">
            <a:avLst/>
          </a:prstGeom>
        </p:spPr>
      </p:pic>
      <p:sp>
        <p:nvSpPr>
          <p:cNvPr id="19" name="Freeform: Shape 18">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Cartoon characters of a child and a child&#10;&#10;Description automatically generated">
            <a:extLst>
              <a:ext uri="{FF2B5EF4-FFF2-40B4-BE49-F238E27FC236}">
                <a16:creationId xmlns:a16="http://schemas.microsoft.com/office/drawing/2014/main" id="{5DAC7409-AEB7-0ED8-BC27-7D6656154AD8}"/>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0000" b="90000" l="8300" r="90000">
                        <a14:foregroundMark x1="24600" y1="36850" x2="30150" y2="46050"/>
                        <a14:foregroundMark x1="23800" y1="35800" x2="28050" y2="47100"/>
                        <a14:foregroundMark x1="27250" y1="59200" x2="31700" y2="66300"/>
                        <a14:foregroundMark x1="76700" y1="11300" x2="78300" y2="68400"/>
                        <a14:foregroundMark x1="62250" y1="18150" x2="65650" y2="25550"/>
                        <a14:foregroundMark x1="86200" y1="17650" x2="89350" y2="29450"/>
                        <a14:foregroundMark x1="8300" y1="23700" x2="11200" y2="23700"/>
                      </a14:backgroundRemoval>
                    </a14:imgEffect>
                    <a14:imgEffect>
                      <a14:saturation sat="200000"/>
                    </a14:imgEffect>
                  </a14:imgLayer>
                </a14:imgProps>
              </a:ext>
              <a:ext uri="{28A0092B-C50C-407E-A947-70E740481C1C}">
                <a14:useLocalDpi xmlns:a14="http://schemas.microsoft.com/office/drawing/2010/main" val="0"/>
              </a:ext>
            </a:extLst>
          </a:blip>
          <a:srcRect l="49412" t="1036" r="-2" b="3863"/>
          <a:stretch/>
        </p:blipFill>
        <p:spPr>
          <a:xfrm>
            <a:off x="2514396" y="3180079"/>
            <a:ext cx="2382127" cy="4478019"/>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20505" y="153056"/>
            <a:ext cx="1917085" cy="1917085"/>
          </a:xfrm>
          <a:prstGeom prst="rect">
            <a:avLst/>
          </a:prstGeom>
        </p:spPr>
      </p:pic>
      <p:pic>
        <p:nvPicPr>
          <p:cNvPr id="18" name="Picture 17">
            <a:extLst>
              <a:ext uri="{FF2B5EF4-FFF2-40B4-BE49-F238E27FC236}">
                <a16:creationId xmlns:a16="http://schemas.microsoft.com/office/drawing/2014/main" id="{103242F1-470B-6CA7-B1E8-2279E083EE18}"/>
              </a:ext>
            </a:extLst>
          </p:cNvPr>
          <p:cNvPicPr>
            <a:picLocks noChangeAspect="1"/>
          </p:cNvPicPr>
          <p:nvPr/>
        </p:nvPicPr>
        <p:blipFill>
          <a:blip r:embed="rId7"/>
          <a:stretch>
            <a:fillRect/>
          </a:stretch>
        </p:blipFill>
        <p:spPr>
          <a:xfrm>
            <a:off x="1910749" y="1652194"/>
            <a:ext cx="10526151" cy="4900350"/>
          </a:xfrm>
          <a:prstGeom prst="rect">
            <a:avLst/>
          </a:prstGeom>
        </p:spPr>
      </p:pic>
      <p:pic>
        <p:nvPicPr>
          <p:cNvPr id="2" name="Picture 1" descr="Cartoon characters of a child and a child&#10;&#10;Description automatically generated">
            <a:extLst>
              <a:ext uri="{FF2B5EF4-FFF2-40B4-BE49-F238E27FC236}">
                <a16:creationId xmlns:a16="http://schemas.microsoft.com/office/drawing/2014/main" id="{52829A7E-7FAF-C279-C72F-A4496577FA4F}"/>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0000" b="90000" l="8300" r="90000">
                        <a14:foregroundMark x1="24600" y1="36850" x2="30150" y2="46050"/>
                        <a14:foregroundMark x1="23800" y1="35800" x2="28050" y2="47100"/>
                        <a14:foregroundMark x1="27250" y1="59200" x2="31700" y2="66300"/>
                        <a14:foregroundMark x1="76700" y1="11300" x2="78300" y2="68400"/>
                        <a14:foregroundMark x1="62250" y1="18150" x2="65650" y2="25550"/>
                        <a14:foregroundMark x1="86200" y1="17650" x2="89350" y2="29450"/>
                        <a14:foregroundMark x1="8300" y1="23700" x2="11200" y2="23700"/>
                      </a14:backgroundRemoval>
                    </a14:imgEffect>
                    <a14:imgEffect>
                      <a14:saturation sat="200000"/>
                    </a14:imgEffect>
                  </a14:imgLayer>
                </a14:imgProps>
              </a:ext>
              <a:ext uri="{28A0092B-C50C-407E-A947-70E740481C1C}">
                <a14:useLocalDpi xmlns:a14="http://schemas.microsoft.com/office/drawing/2010/main" val="0"/>
              </a:ext>
            </a:extLst>
          </a:blip>
          <a:srcRect t="1036" r="49410" b="3863"/>
          <a:stretch/>
        </p:blipFill>
        <p:spPr>
          <a:xfrm>
            <a:off x="563935" y="3180079"/>
            <a:ext cx="2382127" cy="4478019"/>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4" name="Hình ảnh 31">
            <a:extLst>
              <a:ext uri="{FF2B5EF4-FFF2-40B4-BE49-F238E27FC236}">
                <a16:creationId xmlns:a16="http://schemas.microsoft.com/office/drawing/2014/main" id="{ECB91C6D-39AF-7678-7DA3-8B324C50C980}"/>
              </a:ext>
            </a:extLst>
          </p:cNvPr>
          <p:cNvPicPr>
            <a:picLocks noChangeAspect="1"/>
          </p:cNvPicPr>
          <p:nvPr/>
        </p:nvPicPr>
        <p:blipFill>
          <a:blip r:embed="rId8"/>
          <a:stretch>
            <a:fillRect/>
          </a:stretch>
        </p:blipFill>
        <p:spPr>
          <a:xfrm>
            <a:off x="2260773" y="5081634"/>
            <a:ext cx="1044099" cy="1470910"/>
          </a:xfrm>
          <a:prstGeom prst="rect">
            <a:avLst/>
          </a:prstGeom>
        </p:spPr>
      </p:pic>
      <p:pic>
        <p:nvPicPr>
          <p:cNvPr id="7" name="Picture 6"/>
          <p:cNvPicPr>
            <a:picLocks noChangeAspect="1"/>
          </p:cNvPicPr>
          <p:nvPr/>
        </p:nvPicPr>
        <p:blipFill>
          <a:blip r:embed="rId9"/>
          <a:stretch>
            <a:fillRect/>
          </a:stretch>
        </p:blipFill>
        <p:spPr>
          <a:xfrm>
            <a:off x="949022" y="153056"/>
            <a:ext cx="7895004" cy="6858594"/>
          </a:xfrm>
          <a:prstGeom prst="rect">
            <a:avLst/>
          </a:prstGeom>
        </p:spPr>
      </p:pic>
    </p:spTree>
    <p:extLst>
      <p:ext uri="{BB962C8B-B14F-4D97-AF65-F5344CB8AC3E}">
        <p14:creationId xmlns:p14="http://schemas.microsoft.com/office/powerpoint/2010/main" val="4419187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circle(in)">
                                      <p:cBhvr>
                                        <p:cTn id="10"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ịa đạo Củ Chi - 250km lịch sử - VTV24">
            <a:hlinkClick r:id="" action="ppaction://media"/>
            <a:extLst>
              <a:ext uri="{FF2B5EF4-FFF2-40B4-BE49-F238E27FC236}">
                <a16:creationId xmlns:a16="http://schemas.microsoft.com/office/drawing/2014/main" id="{731965D9-CC7F-F00A-0FC3-E67034B9550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48458" y="1210130"/>
            <a:ext cx="10034123" cy="5647870"/>
          </a:xfrm>
          <a:prstGeom prst="rect">
            <a:avLst/>
          </a:prstGeom>
        </p:spPr>
      </p:pic>
      <p:pic>
        <p:nvPicPr>
          <p:cNvPr id="4" name="Picture 3"/>
          <p:cNvPicPr>
            <a:picLocks noChangeAspect="1"/>
          </p:cNvPicPr>
          <p:nvPr/>
        </p:nvPicPr>
        <p:blipFill>
          <a:blip r:embed="rId5"/>
          <a:stretch>
            <a:fillRect/>
          </a:stretch>
        </p:blipFill>
        <p:spPr>
          <a:xfrm>
            <a:off x="1441303" y="0"/>
            <a:ext cx="9248434" cy="1457070"/>
          </a:xfrm>
          <a:prstGeom prst="rect">
            <a:avLst/>
          </a:prstGeom>
        </p:spPr>
      </p:pic>
    </p:spTree>
    <p:extLst>
      <p:ext uri="{BB962C8B-B14F-4D97-AF65-F5344CB8AC3E}">
        <p14:creationId xmlns:p14="http://schemas.microsoft.com/office/powerpoint/2010/main" val="6113268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video>
              <p:cMediaNode vol="80000">
                <p:cTn id="2" fill="hold" display="0">
                  <p:stCondLst>
                    <p:cond delay="indefinite"/>
                  </p:st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1E9B3E8-1E01-CEE7-83D0-82173B9B1F7C}"/>
              </a:ext>
            </a:extLst>
          </p:cNvPr>
          <p:cNvSpPr txBox="1"/>
          <p:nvPr/>
        </p:nvSpPr>
        <p:spPr>
          <a:xfrm>
            <a:off x="1219200" y="1528182"/>
            <a:ext cx="9591040" cy="4078039"/>
          </a:xfrm>
          <a:prstGeom prst="rect">
            <a:avLst/>
          </a:prstGeom>
          <a:noFill/>
        </p:spPr>
        <p:txBody>
          <a:bodyPr wrap="square">
            <a:spAutoFit/>
          </a:bodyPr>
          <a:lstStyle/>
          <a:p>
            <a:pPr algn="just"/>
            <a:r>
              <a:rPr lang="en-SG" sz="3700" b="1" dirty="0" err="1">
                <a:solidFill>
                  <a:srgbClr val="002060"/>
                </a:solidFill>
                <a:latin typeface="Cambria" panose="02040503050406030204" pitchFamily="18" charset="0"/>
                <a:ea typeface="Cambria" panose="02040503050406030204" pitchFamily="18" charset="0"/>
              </a:rPr>
              <a:t>Địa</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đạo</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gồm</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ba</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tầng</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từ</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đường</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chính</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toả</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ra</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các</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nhánh</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dài</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ngắn</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được</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thông</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với</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nhau</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Đường</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lên</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xuống</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giữa</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các</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tầng</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hầm</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được</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bố</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trí</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bằng</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các</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nắp</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hầm</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bí</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mật</a:t>
            </a:r>
            <a:r>
              <a:rPr lang="en-SG" sz="3700" b="1" dirty="0">
                <a:solidFill>
                  <a:srgbClr val="002060"/>
                </a:solidFill>
                <a:latin typeface="Cambria" panose="02040503050406030204" pitchFamily="18" charset="0"/>
                <a:ea typeface="Cambria" panose="02040503050406030204" pitchFamily="18" charset="0"/>
              </a:rPr>
              <a:t>. Trong </a:t>
            </a:r>
            <a:r>
              <a:rPr lang="en-SG" sz="3700" b="1" dirty="0" err="1">
                <a:solidFill>
                  <a:srgbClr val="002060"/>
                </a:solidFill>
                <a:latin typeface="Cambria" panose="02040503050406030204" pitchFamily="18" charset="0"/>
                <a:ea typeface="Cambria" panose="02040503050406030204" pitchFamily="18" charset="0"/>
              </a:rPr>
              <a:t>địa</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đạo</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có</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các</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hầm</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rộng</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để</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nghỉ</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ngơi</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cứu</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thương</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nơi</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dự</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trữ</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vũ</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khí</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lương</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thực</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giếng</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nước</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bếp</a:t>
            </a:r>
            <a:r>
              <a:rPr lang="en-SG" sz="3700" b="1" dirty="0">
                <a:solidFill>
                  <a:srgbClr val="002060"/>
                </a:solidFill>
                <a:latin typeface="Cambria" panose="02040503050406030204" pitchFamily="18" charset="0"/>
                <a:ea typeface="Cambria" panose="02040503050406030204" pitchFamily="18" charset="0"/>
              </a:rPr>
              <a:t> Hoàng </a:t>
            </a:r>
            <a:r>
              <a:rPr lang="en-SG" sz="3700" b="1" dirty="0" err="1">
                <a:solidFill>
                  <a:srgbClr val="002060"/>
                </a:solidFill>
                <a:latin typeface="Cambria" panose="02040503050406030204" pitchFamily="18" charset="0"/>
                <a:ea typeface="Cambria" panose="02040503050406030204" pitchFamily="18" charset="0"/>
              </a:rPr>
              <a:t>Cầm</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hầm</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chỉ</a:t>
            </a:r>
            <a:r>
              <a:rPr lang="en-SG" sz="3700" b="1" dirty="0">
                <a:solidFill>
                  <a:srgbClr val="002060"/>
                </a:solidFill>
                <a:latin typeface="Cambria" panose="02040503050406030204" pitchFamily="18" charset="0"/>
                <a:ea typeface="Cambria" panose="02040503050406030204" pitchFamily="18" charset="0"/>
              </a:rPr>
              <a:t> </a:t>
            </a:r>
            <a:r>
              <a:rPr lang="en-SG" sz="3700" b="1" dirty="0" err="1">
                <a:solidFill>
                  <a:srgbClr val="002060"/>
                </a:solidFill>
                <a:latin typeface="Cambria" panose="02040503050406030204" pitchFamily="18" charset="0"/>
                <a:ea typeface="Cambria" panose="02040503050406030204" pitchFamily="18" charset="0"/>
              </a:rPr>
              <a:t>huy</a:t>
            </a:r>
            <a:r>
              <a:rPr lang="en-SG" sz="3700" b="1" dirty="0">
                <a:solidFill>
                  <a:srgbClr val="002060"/>
                </a:solidFill>
                <a:latin typeface="Cambria" panose="02040503050406030204" pitchFamily="18" charset="0"/>
                <a:ea typeface="Cambria" panose="02040503050406030204" pitchFamily="18" charset="0"/>
              </a:rPr>
              <a:t>;...</a:t>
            </a:r>
          </a:p>
        </p:txBody>
      </p:sp>
      <p:pic>
        <p:nvPicPr>
          <p:cNvPr id="2" name="Picture 1"/>
          <p:cNvPicPr>
            <a:picLocks noChangeAspect="1"/>
          </p:cNvPicPr>
          <p:nvPr/>
        </p:nvPicPr>
        <p:blipFill>
          <a:blip r:embed="rId3"/>
          <a:stretch>
            <a:fillRect/>
          </a:stretch>
        </p:blipFill>
        <p:spPr>
          <a:xfrm>
            <a:off x="1460550" y="191947"/>
            <a:ext cx="8902650" cy="1499177"/>
          </a:xfrm>
          <a:prstGeom prst="rect">
            <a:avLst/>
          </a:prstGeom>
        </p:spPr>
      </p:pic>
    </p:spTree>
    <p:extLst>
      <p:ext uri="{BB962C8B-B14F-4D97-AF65-F5344CB8AC3E}">
        <p14:creationId xmlns:p14="http://schemas.microsoft.com/office/powerpoint/2010/main" val="12273270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wooden table in a room&#10;&#10;Description automatically generated">
            <a:extLst>
              <a:ext uri="{FF2B5EF4-FFF2-40B4-BE49-F238E27FC236}">
                <a16:creationId xmlns:a16="http://schemas.microsoft.com/office/drawing/2014/main" id="{DD8DB32D-452F-6079-FBA1-1723EF5D9140}"/>
              </a:ext>
            </a:extLst>
          </p:cNvPr>
          <p:cNvPicPr>
            <a:picLocks noChangeAspect="1"/>
          </p:cNvPicPr>
          <p:nvPr/>
        </p:nvPicPr>
        <p:blipFill>
          <a:blip r:embed="rId2"/>
          <a:stretch>
            <a:fillRect/>
          </a:stretch>
        </p:blipFill>
        <p:spPr>
          <a:xfrm>
            <a:off x="6096000" y="1739507"/>
            <a:ext cx="5591313" cy="3187046"/>
          </a:xfrm>
          <a:prstGeom prst="rect">
            <a:avLst/>
          </a:prstGeom>
        </p:spPr>
      </p:pic>
      <p:cxnSp>
        <p:nvCxnSpPr>
          <p:cNvPr id="14" name="Straight Connector 13">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3" name="Picture 2" descr="A group of people in green uniforms&#10;&#10;Description automatically generated">
            <a:extLst>
              <a:ext uri="{FF2B5EF4-FFF2-40B4-BE49-F238E27FC236}">
                <a16:creationId xmlns:a16="http://schemas.microsoft.com/office/drawing/2014/main" id="{C1D74BBC-9676-2AE1-C52A-0CE24938B6D1}"/>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r="2249"/>
          <a:stretch/>
        </p:blipFill>
        <p:spPr>
          <a:xfrm>
            <a:off x="536256" y="1628794"/>
            <a:ext cx="5484458" cy="3408473"/>
          </a:xfrm>
          <a:prstGeom prst="rect">
            <a:avLst/>
          </a:prstGeom>
        </p:spPr>
      </p:pic>
      <p:sp>
        <p:nvSpPr>
          <p:cNvPr id="6" name="TextBox 5">
            <a:extLst>
              <a:ext uri="{FF2B5EF4-FFF2-40B4-BE49-F238E27FC236}">
                <a16:creationId xmlns:a16="http://schemas.microsoft.com/office/drawing/2014/main" id="{160889C7-413D-396D-27C3-F7B2AC8E3D87}"/>
              </a:ext>
            </a:extLst>
          </p:cNvPr>
          <p:cNvSpPr txBox="1"/>
          <p:nvPr/>
        </p:nvSpPr>
        <p:spPr>
          <a:xfrm>
            <a:off x="1005838" y="5161002"/>
            <a:ext cx="5344157" cy="553998"/>
          </a:xfrm>
          <a:prstGeom prst="rect">
            <a:avLst/>
          </a:prstGeom>
          <a:noFill/>
        </p:spPr>
        <p:txBody>
          <a:bodyPr wrap="square" rtlCol="0">
            <a:spAutoFit/>
          </a:bodyPr>
          <a:lstStyle/>
          <a:p>
            <a:r>
              <a:rPr lang="vi-VN" sz="3000" b="1" dirty="0">
                <a:solidFill>
                  <a:srgbClr val="002060"/>
                </a:solidFill>
                <a:latin typeface="Cambria" panose="02040503050406030204" pitchFamily="18" charset="0"/>
                <a:ea typeface="Cambria" panose="02040503050406030204" pitchFamily="18" charset="0"/>
              </a:rPr>
              <a:t>Hình 2. Hầm cứu thương</a:t>
            </a:r>
            <a:endParaRPr lang="en-SG" sz="3000" b="1" dirty="0">
              <a:solidFill>
                <a:srgbClr val="00206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99919AB4-CC2B-3DBF-6EF9-BCBF7E18EE9B}"/>
              </a:ext>
            </a:extLst>
          </p:cNvPr>
          <p:cNvSpPr txBox="1"/>
          <p:nvPr/>
        </p:nvSpPr>
        <p:spPr>
          <a:xfrm>
            <a:off x="6750832" y="5161002"/>
            <a:ext cx="4563319" cy="553998"/>
          </a:xfrm>
          <a:prstGeom prst="rect">
            <a:avLst/>
          </a:prstGeom>
          <a:noFill/>
        </p:spPr>
        <p:txBody>
          <a:bodyPr wrap="square" rtlCol="0">
            <a:spAutoFit/>
          </a:bodyPr>
          <a:lstStyle/>
          <a:p>
            <a:r>
              <a:rPr lang="vi-VN" sz="3000" b="1" dirty="0">
                <a:solidFill>
                  <a:srgbClr val="002060"/>
                </a:solidFill>
                <a:latin typeface="Cambria" panose="02040503050406030204" pitchFamily="18" charset="0"/>
                <a:ea typeface="Cambria" panose="02040503050406030204" pitchFamily="18" charset="0"/>
              </a:rPr>
              <a:t>Hình 3. Bếp Hoàng Cầm</a:t>
            </a:r>
            <a:endParaRPr lang="en-SG" sz="3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970001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FBABF619-04D0-FF63-87B0-CABBB20250C1}"/>
              </a:ext>
            </a:extLst>
          </p:cNvPr>
          <p:cNvSpPr/>
          <p:nvPr/>
        </p:nvSpPr>
        <p:spPr>
          <a:xfrm>
            <a:off x="187082" y="447040"/>
            <a:ext cx="11588358" cy="6045200"/>
          </a:xfrm>
          <a:prstGeom prst="roundRect">
            <a:avLst/>
          </a:prstGeom>
          <a:solidFill>
            <a:srgbClr val="FFFFFF">
              <a:alpha val="89020"/>
            </a:srgbClr>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00000"/>
              </a:lnSpc>
              <a:spcBef>
                <a:spcPts val="0"/>
              </a:spcBef>
              <a:spcAft>
                <a:spcPts val="0"/>
              </a:spcAft>
              <a:buClr>
                <a:srgbClr val="000000"/>
              </a:buClr>
              <a:buSzTx/>
              <a:buFontTx/>
              <a:buNone/>
              <a:tabLst/>
              <a:defRPr/>
            </a:pPr>
            <a:endParaRPr kumimoji="0" lang="en-US"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endParaRPr>
          </a:p>
        </p:txBody>
      </p:sp>
      <p:pic>
        <p:nvPicPr>
          <p:cNvPr id="2" name="Picture 1" descr="A wooden table in a room&#10;&#10;Description automatically generated">
            <a:extLst>
              <a:ext uri="{FF2B5EF4-FFF2-40B4-BE49-F238E27FC236}">
                <a16:creationId xmlns:a16="http://schemas.microsoft.com/office/drawing/2014/main" id="{5B7E5019-3552-EF57-34F3-D3289F70DDC3}"/>
              </a:ext>
            </a:extLst>
          </p:cNvPr>
          <p:cNvPicPr>
            <a:picLocks noChangeAspect="1"/>
          </p:cNvPicPr>
          <p:nvPr/>
        </p:nvPicPr>
        <p:blipFill>
          <a:blip r:embed="rId2"/>
          <a:stretch>
            <a:fillRect/>
          </a:stretch>
        </p:blipFill>
        <p:spPr>
          <a:xfrm>
            <a:off x="6184129" y="1354477"/>
            <a:ext cx="5591313" cy="3187046"/>
          </a:xfrm>
          <a:prstGeom prst="rect">
            <a:avLst/>
          </a:prstGeom>
        </p:spPr>
      </p:pic>
      <p:sp>
        <p:nvSpPr>
          <p:cNvPr id="3" name="TextBox 2">
            <a:extLst>
              <a:ext uri="{FF2B5EF4-FFF2-40B4-BE49-F238E27FC236}">
                <a16:creationId xmlns:a16="http://schemas.microsoft.com/office/drawing/2014/main" id="{061F7C83-E909-9209-7FB7-A316094C2087}"/>
              </a:ext>
            </a:extLst>
          </p:cNvPr>
          <p:cNvSpPr txBox="1"/>
          <p:nvPr/>
        </p:nvSpPr>
        <p:spPr>
          <a:xfrm>
            <a:off x="6398618" y="4541523"/>
            <a:ext cx="4563319" cy="553998"/>
          </a:xfrm>
          <a:prstGeom prst="rect">
            <a:avLst/>
          </a:prstGeom>
          <a:noFill/>
        </p:spPr>
        <p:txBody>
          <a:bodyPr wrap="square" rtlCol="0">
            <a:spAutoFit/>
          </a:bodyPr>
          <a:lstStyle/>
          <a:p>
            <a:r>
              <a:rPr lang="vi-VN" sz="3000" b="1" dirty="0">
                <a:solidFill>
                  <a:srgbClr val="C00000"/>
                </a:solidFill>
                <a:latin typeface="Cambria" panose="02040503050406030204" pitchFamily="18" charset="0"/>
                <a:ea typeface="Cambria" panose="02040503050406030204" pitchFamily="18" charset="0"/>
              </a:rPr>
              <a:t>Hình 3. Bếp Hoàng Cầm</a:t>
            </a:r>
            <a:endParaRPr lang="en-SG" sz="3000" b="1" dirty="0">
              <a:solidFill>
                <a:srgbClr val="C0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AF0BC568-2F22-80D1-B3E2-1CEF231AAB9D}"/>
              </a:ext>
            </a:extLst>
          </p:cNvPr>
          <p:cNvSpPr txBox="1"/>
          <p:nvPr/>
        </p:nvSpPr>
        <p:spPr>
          <a:xfrm>
            <a:off x="303505" y="1166842"/>
            <a:ext cx="5820791" cy="4524315"/>
          </a:xfrm>
          <a:prstGeom prst="rect">
            <a:avLst/>
          </a:prstGeom>
          <a:noFill/>
        </p:spPr>
        <p:txBody>
          <a:bodyPr wrap="square">
            <a:spAutoFit/>
          </a:bodyPr>
          <a:lstStyle/>
          <a:p>
            <a:pPr algn="just"/>
            <a:r>
              <a:rPr lang="vi-VN" sz="3200" b="1" dirty="0">
                <a:solidFill>
                  <a:srgbClr val="002060"/>
                </a:solidFill>
                <a:latin typeface="Cambria" panose="02040503050406030204" pitchFamily="18" charset="0"/>
                <a:ea typeface="Cambria" panose="02040503050406030204" pitchFamily="18" charset="0"/>
              </a:rPr>
              <a:t>Bếp Hoàng Cầm là loại bếp dã chiến, do Hoàng Cầm sáng tạo ra trong cuộc kháng chiến chống Pháp. Bếp được đào dưới đất, có hố đun và hệ thống rãnh dẫn khói, tản khói giúp cho việc nấu ăn dễ dàng hơn mà không bị kẻ địch phát hiện.</a:t>
            </a:r>
            <a:endParaRPr lang="en-SG"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4588394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rtoon characters of a child and a child&#10;&#10;Description automatically generated">
            <a:extLst>
              <a:ext uri="{FF2B5EF4-FFF2-40B4-BE49-F238E27FC236}">
                <a16:creationId xmlns:a16="http://schemas.microsoft.com/office/drawing/2014/main" id="{26510B95-DF60-EBEF-C86D-AD60C68D0E21}"/>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0000" b="90000" l="8300" r="90000">
                        <a14:foregroundMark x1="24600" y1="36850" x2="30150" y2="46050"/>
                        <a14:foregroundMark x1="23800" y1="35800" x2="28050" y2="47100"/>
                        <a14:foregroundMark x1="27250" y1="59200" x2="31700" y2="66300"/>
                        <a14:foregroundMark x1="76700" y1="11300" x2="78300" y2="68400"/>
                        <a14:foregroundMark x1="62250" y1="18150" x2="65650" y2="25550"/>
                        <a14:foregroundMark x1="86200" y1="17650" x2="89350" y2="29450"/>
                        <a14:foregroundMark x1="8300" y1="23700" x2="11200" y2="23700"/>
                      </a14:backgroundRemoval>
                    </a14:imgEffect>
                    <a14:imgEffect>
                      <a14:saturation sat="200000"/>
                    </a14:imgEffect>
                  </a14:imgLayer>
                </a14:imgProps>
              </a:ext>
              <a:ext uri="{28A0092B-C50C-407E-A947-70E740481C1C}">
                <a14:useLocalDpi xmlns:a14="http://schemas.microsoft.com/office/drawing/2010/main" val="0"/>
              </a:ext>
            </a:extLst>
          </a:blip>
          <a:srcRect t="1036" r="49410" b="3863"/>
          <a:stretch/>
        </p:blipFill>
        <p:spPr>
          <a:xfrm>
            <a:off x="-279345" y="3616959"/>
            <a:ext cx="2382127" cy="4478019"/>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3" name="Picture 2"/>
          <p:cNvPicPr>
            <a:picLocks noChangeAspect="1"/>
          </p:cNvPicPr>
          <p:nvPr/>
        </p:nvPicPr>
        <p:blipFill>
          <a:blip r:embed="rId5"/>
          <a:stretch>
            <a:fillRect/>
          </a:stretch>
        </p:blipFill>
        <p:spPr>
          <a:xfrm>
            <a:off x="1895518" y="1199685"/>
            <a:ext cx="7791363" cy="4834547"/>
          </a:xfrm>
          <a:prstGeom prst="rect">
            <a:avLst/>
          </a:prstGeom>
        </p:spPr>
      </p:pic>
    </p:spTree>
    <p:extLst>
      <p:ext uri="{BB962C8B-B14F-4D97-AF65-F5344CB8AC3E}">
        <p14:creationId xmlns:p14="http://schemas.microsoft.com/office/powerpoint/2010/main" val="7565135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CDED695-86C9-13E6-8A1E-DD0A64A99C5D}"/>
              </a:ext>
            </a:extLst>
          </p:cNvPr>
          <p:cNvSpPr txBox="1"/>
          <p:nvPr/>
        </p:nvSpPr>
        <p:spPr>
          <a:xfrm>
            <a:off x="-103460" y="262951"/>
            <a:ext cx="12625660" cy="1077218"/>
          </a:xfrm>
          <a:prstGeom prst="rect">
            <a:avLst/>
          </a:prstGeom>
          <a:noFill/>
        </p:spPr>
        <p:txBody>
          <a:bodyPr wrap="square">
            <a:spAutoFit/>
          </a:bodyPr>
          <a:lstStyle/>
          <a:p>
            <a:pPr algn="ctr"/>
            <a:r>
              <a:rPr lang="vi-VN" sz="3200" b="1" i="0" dirty="0">
                <a:solidFill>
                  <a:srgbClr val="C00000"/>
                </a:solidFill>
                <a:effectLst/>
                <a:highlight>
                  <a:srgbClr val="FFFFFF"/>
                </a:highlight>
                <a:latin typeface="Cambria" panose="02040503050406030204" pitchFamily="18" charset="0"/>
                <a:ea typeface="Cambria" panose="02040503050406030204" pitchFamily="18" charset="0"/>
              </a:rPr>
              <a:t>Đọc thông tin và các câu chuyện dưới đây, em hãy kể lại một câu chuyện về Địa đạo Củ Chi. Nêu cảm nghĩ của em về câu chuyện đó.</a:t>
            </a:r>
            <a:endParaRPr lang="en-SG" sz="3200" b="1" dirty="0">
              <a:solidFill>
                <a:srgbClr val="C0000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831439" y="1340169"/>
            <a:ext cx="10517281" cy="5347483"/>
          </a:xfrm>
          <a:prstGeom prst="rect">
            <a:avLst/>
          </a:prstGeom>
        </p:spPr>
      </p:pic>
    </p:spTree>
    <p:extLst>
      <p:ext uri="{BB962C8B-B14F-4D97-AF65-F5344CB8AC3E}">
        <p14:creationId xmlns:p14="http://schemas.microsoft.com/office/powerpoint/2010/main" val="29991250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335280" y="298230"/>
            <a:ext cx="11358880" cy="6256294"/>
          </a:xfrm>
          <a:prstGeom prst="flowChartAlternateProcess">
            <a:avLst/>
          </a:prstGeom>
        </p:spPr>
      </p:pic>
    </p:spTree>
    <p:extLst>
      <p:ext uri="{BB962C8B-B14F-4D97-AF65-F5344CB8AC3E}">
        <p14:creationId xmlns:p14="http://schemas.microsoft.com/office/powerpoint/2010/main" val="33878181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2DD0EC-0835-4FBB-8D8F-EA5CD74344CA}"/>
              </a:ext>
            </a:extLst>
          </p:cNvPr>
          <p:cNvPicPr>
            <a:picLocks noChangeAspect="1"/>
          </p:cNvPicPr>
          <p:nvPr/>
        </p:nvPicPr>
        <p:blipFill>
          <a:blip r:embed="rId3"/>
          <a:stretch>
            <a:fillRect/>
          </a:stretch>
        </p:blipFill>
        <p:spPr>
          <a:xfrm>
            <a:off x="2030006" y="1075740"/>
            <a:ext cx="6761050" cy="4706520"/>
          </a:xfrm>
          <a:prstGeom prst="rect">
            <a:avLst/>
          </a:prstGeom>
        </p:spPr>
      </p:pic>
      <p:pic>
        <p:nvPicPr>
          <p:cNvPr id="3" name="Picture 2" descr="Cartoon characters of a child and a child&#10;&#10;Description automatically generated">
            <a:extLst>
              <a:ext uri="{FF2B5EF4-FFF2-40B4-BE49-F238E27FC236}">
                <a16:creationId xmlns:a16="http://schemas.microsoft.com/office/drawing/2014/main" id="{B59F9D63-E102-1D4E-090A-EDE909FFC4A0}"/>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0000" b="90000" l="8300" r="90000">
                        <a14:foregroundMark x1="24600" y1="36850" x2="30150" y2="46050"/>
                        <a14:foregroundMark x1="23800" y1="35800" x2="28050" y2="47100"/>
                        <a14:foregroundMark x1="27250" y1="59200" x2="31700" y2="66300"/>
                        <a14:foregroundMark x1="76700" y1="11300" x2="78300" y2="68400"/>
                        <a14:foregroundMark x1="62250" y1="18150" x2="65650" y2="25550"/>
                        <a14:foregroundMark x1="86200" y1="17650" x2="89350" y2="29450"/>
                        <a14:foregroundMark x1="8300" y1="23700" x2="11200" y2="23700"/>
                      </a14:backgroundRemoval>
                    </a14:imgEffect>
                    <a14:imgEffect>
                      <a14:saturation sat="200000"/>
                    </a14:imgEffect>
                  </a14:imgLayer>
                </a14:imgProps>
              </a:ext>
              <a:ext uri="{28A0092B-C50C-407E-A947-70E740481C1C}">
                <a14:useLocalDpi xmlns:a14="http://schemas.microsoft.com/office/drawing/2010/main" val="0"/>
              </a:ext>
            </a:extLst>
          </a:blip>
          <a:srcRect t="1036" r="49410" b="3863"/>
          <a:stretch/>
        </p:blipFill>
        <p:spPr>
          <a:xfrm>
            <a:off x="8791056" y="2905759"/>
            <a:ext cx="2382127" cy="4478019"/>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Tree>
    <p:extLst>
      <p:ext uri="{BB962C8B-B14F-4D97-AF65-F5344CB8AC3E}">
        <p14:creationId xmlns:p14="http://schemas.microsoft.com/office/powerpoint/2010/main" val="16774292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F7224CD6-3735-BF7E-7EBD-A50AA7B1E37F}"/>
              </a:ext>
            </a:extLst>
          </p:cNvPr>
          <p:cNvGraphicFramePr>
            <a:graphicFrameLocks noGrp="1"/>
          </p:cNvGraphicFramePr>
          <p:nvPr>
            <p:extLst>
              <p:ext uri="{D42A27DB-BD31-4B8C-83A1-F6EECF244321}">
                <p14:modId xmlns:p14="http://schemas.microsoft.com/office/powerpoint/2010/main" val="1751769302"/>
              </p:ext>
            </p:extLst>
          </p:nvPr>
        </p:nvGraphicFramePr>
        <p:xfrm>
          <a:off x="1198880" y="2359719"/>
          <a:ext cx="9398000" cy="2836335"/>
        </p:xfrm>
        <a:graphic>
          <a:graphicData uri="http://schemas.openxmlformats.org/drawingml/2006/table">
            <a:tbl>
              <a:tblPr firstRow="1" bandRow="1">
                <a:tableStyleId>{21E4AEA4-8DFA-4A89-87EB-49C32662AFE0}</a:tableStyleId>
              </a:tblPr>
              <a:tblGrid>
                <a:gridCol w="4297063">
                  <a:extLst>
                    <a:ext uri="{9D8B030D-6E8A-4147-A177-3AD203B41FA5}">
                      <a16:colId xmlns:a16="http://schemas.microsoft.com/office/drawing/2014/main" val="1615698143"/>
                    </a:ext>
                  </a:extLst>
                </a:gridCol>
                <a:gridCol w="5100937">
                  <a:extLst>
                    <a:ext uri="{9D8B030D-6E8A-4147-A177-3AD203B41FA5}">
                      <a16:colId xmlns:a16="http://schemas.microsoft.com/office/drawing/2014/main" val="3910146172"/>
                    </a:ext>
                  </a:extLst>
                </a:gridCol>
              </a:tblGrid>
              <a:tr h="945445">
                <a:tc>
                  <a:txBody>
                    <a:bodyPr/>
                    <a:lstStyle/>
                    <a:p>
                      <a:pPr algn="ctr"/>
                      <a:r>
                        <a:rPr lang="vi-VN" sz="4000" b="1" dirty="0">
                          <a:latin typeface="Cambria" panose="02040503050406030204" pitchFamily="18" charset="0"/>
                          <a:ea typeface="Cambria" panose="02040503050406030204" pitchFamily="18" charset="0"/>
                        </a:rPr>
                        <a:t>Tên công trình</a:t>
                      </a:r>
                      <a:endParaRPr lang="en-SG" sz="4000" b="1" dirty="0">
                        <a:latin typeface="Cambria" panose="02040503050406030204" pitchFamily="18" charset="0"/>
                        <a:ea typeface="Cambria" panose="02040503050406030204" pitchFamily="18" charset="0"/>
                      </a:endParaRPr>
                    </a:p>
                  </a:txBody>
                  <a:tcPr/>
                </a:tc>
                <a:tc>
                  <a:txBody>
                    <a:bodyPr/>
                    <a:lstStyle/>
                    <a:p>
                      <a:pPr algn="ctr"/>
                      <a:r>
                        <a:rPr lang="vi-VN" sz="4000" b="1" dirty="0">
                          <a:latin typeface="Cambria" panose="02040503050406030204" pitchFamily="18" charset="0"/>
                          <a:ea typeface="Cambria" panose="02040503050406030204" pitchFamily="18" charset="0"/>
                        </a:rPr>
                        <a:t>Chức năng</a:t>
                      </a:r>
                      <a:endParaRPr lang="en-SG" sz="4000" b="1"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092147451"/>
                  </a:ext>
                </a:extLst>
              </a:tr>
              <a:tr h="945445">
                <a:tc>
                  <a:txBody>
                    <a:bodyPr/>
                    <a:lstStyle/>
                    <a:p>
                      <a:pPr algn="ctr"/>
                      <a:r>
                        <a:rPr lang="vi-VN" sz="4000" b="1" dirty="0">
                          <a:latin typeface="Cambria" panose="02040503050406030204" pitchFamily="18" charset="0"/>
                          <a:ea typeface="Cambria" panose="02040503050406030204" pitchFamily="18" charset="0"/>
                        </a:rPr>
                        <a:t>?</a:t>
                      </a:r>
                      <a:endParaRPr lang="en-SG" sz="4000" b="1" dirty="0">
                        <a:latin typeface="Cambria" panose="02040503050406030204" pitchFamily="18" charset="0"/>
                        <a:ea typeface="Cambria" panose="02040503050406030204" pitchFamily="18" charset="0"/>
                      </a:endParaRPr>
                    </a:p>
                  </a:txBody>
                  <a:tcPr/>
                </a:tc>
                <a:tc>
                  <a:txBody>
                    <a:bodyPr/>
                    <a:lstStyle/>
                    <a:p>
                      <a:pPr algn="ctr"/>
                      <a:r>
                        <a:rPr lang="vi-VN" sz="4000" b="1" dirty="0">
                          <a:latin typeface="Cambria" panose="02040503050406030204" pitchFamily="18" charset="0"/>
                          <a:ea typeface="Cambria" panose="02040503050406030204" pitchFamily="18" charset="0"/>
                        </a:rPr>
                        <a:t>?</a:t>
                      </a:r>
                      <a:endParaRPr lang="en-SG" sz="4000" b="1"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2096825410"/>
                  </a:ext>
                </a:extLst>
              </a:tr>
              <a:tr h="945445">
                <a:tc>
                  <a:txBody>
                    <a:bodyPr/>
                    <a:lstStyle/>
                    <a:p>
                      <a:pPr algn="ctr"/>
                      <a:r>
                        <a:rPr lang="vi-VN" sz="4000" b="1" dirty="0">
                          <a:latin typeface="Cambria" panose="02040503050406030204" pitchFamily="18" charset="0"/>
                          <a:ea typeface="Cambria" panose="02040503050406030204" pitchFamily="18" charset="0"/>
                        </a:rPr>
                        <a:t>?</a:t>
                      </a:r>
                      <a:endParaRPr lang="en-SG" sz="4000" b="1" dirty="0">
                        <a:latin typeface="Cambria" panose="02040503050406030204" pitchFamily="18" charset="0"/>
                        <a:ea typeface="Cambria" panose="02040503050406030204" pitchFamily="18" charset="0"/>
                      </a:endParaRPr>
                    </a:p>
                  </a:txBody>
                  <a:tcPr/>
                </a:tc>
                <a:tc>
                  <a:txBody>
                    <a:bodyPr/>
                    <a:lstStyle/>
                    <a:p>
                      <a:pPr algn="ctr"/>
                      <a:r>
                        <a:rPr lang="vi-VN" sz="4000" b="1" dirty="0">
                          <a:latin typeface="Cambria" panose="02040503050406030204" pitchFamily="18" charset="0"/>
                          <a:ea typeface="Cambria" panose="02040503050406030204" pitchFamily="18" charset="0"/>
                        </a:rPr>
                        <a:t>?</a:t>
                      </a:r>
                      <a:endParaRPr lang="en-SG" sz="4000" b="1"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069557523"/>
                  </a:ext>
                </a:extLst>
              </a:tr>
            </a:tbl>
          </a:graphicData>
        </a:graphic>
      </p:graphicFrame>
      <p:sp>
        <p:nvSpPr>
          <p:cNvPr id="17" name="TextBox 16">
            <a:extLst>
              <a:ext uri="{FF2B5EF4-FFF2-40B4-BE49-F238E27FC236}">
                <a16:creationId xmlns:a16="http://schemas.microsoft.com/office/drawing/2014/main" id="{3444429A-1060-86DB-1A48-23ECFCD797AB}"/>
              </a:ext>
            </a:extLst>
          </p:cNvPr>
          <p:cNvSpPr txBox="1"/>
          <p:nvPr/>
        </p:nvSpPr>
        <p:spPr>
          <a:xfrm>
            <a:off x="2306320" y="1015615"/>
            <a:ext cx="6096000" cy="369332"/>
          </a:xfrm>
          <a:prstGeom prst="rect">
            <a:avLst/>
          </a:prstGeom>
          <a:noFill/>
        </p:spPr>
        <p:txBody>
          <a:bodyPr wrap="square">
            <a:spAutoFit/>
          </a:bodyPr>
          <a:lstStyle/>
          <a:p>
            <a:pPr algn="ctr"/>
            <a:endParaRPr lang="pt-BR" sz="1800" b="1" dirty="0">
              <a:solidFill>
                <a:schemeClr val="tx1"/>
              </a:solidFill>
              <a:latin typeface="Cambria" panose="02040503050406030204" pitchFamily="18" charset="0"/>
              <a:ea typeface="Cambria" panose="02040503050406030204" pitchFamily="18" charset="0"/>
            </a:endParaRPr>
          </a:p>
        </p:txBody>
      </p:sp>
      <p:grpSp>
        <p:nvGrpSpPr>
          <p:cNvPr id="18" name="Group 17">
            <a:extLst>
              <a:ext uri="{FF2B5EF4-FFF2-40B4-BE49-F238E27FC236}">
                <a16:creationId xmlns:a16="http://schemas.microsoft.com/office/drawing/2014/main" id="{C97C82E3-5901-72ED-F1C4-7F4E9CD5FE9D}"/>
              </a:ext>
            </a:extLst>
          </p:cNvPr>
          <p:cNvGrpSpPr/>
          <p:nvPr/>
        </p:nvGrpSpPr>
        <p:grpSpPr>
          <a:xfrm>
            <a:off x="817880" y="678184"/>
            <a:ext cx="10556240" cy="1413525"/>
            <a:chOff x="442954" y="4604700"/>
            <a:chExt cx="3508718" cy="1413525"/>
          </a:xfrm>
        </p:grpSpPr>
        <p:sp>
          <p:nvSpPr>
            <p:cNvPr id="19" name="Rectangle: Rounded Corners 18">
              <a:extLst>
                <a:ext uri="{FF2B5EF4-FFF2-40B4-BE49-F238E27FC236}">
                  <a16:creationId xmlns:a16="http://schemas.microsoft.com/office/drawing/2014/main" id="{21C8161A-A530-42BE-084C-C2D74FD74F68}"/>
                </a:ext>
              </a:extLst>
            </p:cNvPr>
            <p:cNvSpPr/>
            <p:nvPr/>
          </p:nvSpPr>
          <p:spPr>
            <a:xfrm>
              <a:off x="755897" y="4604700"/>
              <a:ext cx="3195775" cy="1413525"/>
            </a:xfrm>
            <a:prstGeom prst="roundRect">
              <a:avLst/>
            </a:prstGeom>
            <a:solidFill>
              <a:schemeClr val="accent4">
                <a:lumMod val="20000"/>
                <a:lumOff val="80000"/>
              </a:schemeClr>
            </a:solidFill>
            <a:ln w="38100">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000" b="1" dirty="0">
                  <a:solidFill>
                    <a:srgbClr val="002060"/>
                  </a:solidFill>
                  <a:highlight>
                    <a:srgbClr val="FFFFFF"/>
                  </a:highlight>
                  <a:latin typeface="Cambria" panose="02040503050406030204" pitchFamily="18" charset="0"/>
                  <a:ea typeface="Cambria" panose="02040503050406030204" pitchFamily="18" charset="0"/>
                </a:rPr>
                <a:t>Lập và hoàn thiện bảng về một số công trình</a:t>
              </a:r>
            </a:p>
            <a:p>
              <a:pPr algn="ctr"/>
              <a:r>
                <a:rPr lang="vi-VN" sz="3000" b="1" dirty="0">
                  <a:solidFill>
                    <a:srgbClr val="002060"/>
                  </a:solidFill>
                  <a:highlight>
                    <a:srgbClr val="FFFFFF"/>
                  </a:highlight>
                  <a:latin typeface="Cambria" panose="02040503050406030204" pitchFamily="18" charset="0"/>
                  <a:ea typeface="Cambria" panose="02040503050406030204" pitchFamily="18" charset="0"/>
                </a:rPr>
                <a:t> tiêu biểu trong Địa đạo Củ Chi (theo gợi ý dưới đây).</a:t>
              </a:r>
              <a:endParaRPr lang="pt-BR" sz="3000" b="1" dirty="0">
                <a:solidFill>
                  <a:schemeClr val="tx1"/>
                </a:solidFill>
                <a:latin typeface="Cambria" panose="02040503050406030204" pitchFamily="18" charset="0"/>
                <a:ea typeface="Cambria" panose="02040503050406030204" pitchFamily="18" charset="0"/>
              </a:endParaRPr>
            </a:p>
          </p:txBody>
        </p:sp>
        <p:sp>
          <p:nvSpPr>
            <p:cNvPr id="20" name="Freeform 16">
              <a:extLst>
                <a:ext uri="{FF2B5EF4-FFF2-40B4-BE49-F238E27FC236}">
                  <a16:creationId xmlns:a16="http://schemas.microsoft.com/office/drawing/2014/main" id="{FD535D29-235F-6975-8725-DC0D9B49373D}"/>
                </a:ext>
              </a:extLst>
            </p:cNvPr>
            <p:cNvSpPr/>
            <p:nvPr/>
          </p:nvSpPr>
          <p:spPr>
            <a:xfrm>
              <a:off x="442954" y="4842416"/>
              <a:ext cx="402579" cy="938092"/>
            </a:xfrm>
            <a:custGeom>
              <a:avLst/>
              <a:gdLst/>
              <a:ahLst/>
              <a:cxnLst/>
              <a:rect l="l" t="t" r="r" b="b"/>
              <a:pathLst>
                <a:path w="958613" h="1407138">
                  <a:moveTo>
                    <a:pt x="0" y="0"/>
                  </a:moveTo>
                  <a:lnTo>
                    <a:pt x="958613" y="0"/>
                  </a:lnTo>
                  <a:lnTo>
                    <a:pt x="958613" y="1407138"/>
                  </a:lnTo>
                  <a:lnTo>
                    <a:pt x="0" y="14071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dirty="0">
                <a:latin typeface="Cambria" panose="02040503050406030204" pitchFamily="18" charset="0"/>
                <a:ea typeface="Cambria" panose="02040503050406030204" pitchFamily="18" charset="0"/>
              </a:endParaRPr>
            </a:p>
          </p:txBody>
        </p:sp>
      </p:grpSp>
      <p:pic>
        <p:nvPicPr>
          <p:cNvPr id="21" name="Picture 20">
            <a:extLst>
              <a:ext uri="{FF2B5EF4-FFF2-40B4-BE49-F238E27FC236}">
                <a16:creationId xmlns:a16="http://schemas.microsoft.com/office/drawing/2014/main" id="{6CA712E6-DAEF-A426-9E08-5CCE36FCE1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14426" y="4304702"/>
            <a:ext cx="3400563" cy="2553298"/>
          </a:xfrm>
          <a:prstGeom prst="rect">
            <a:avLst/>
          </a:prstGeom>
        </p:spPr>
      </p:pic>
    </p:spTree>
    <p:extLst>
      <p:ext uri="{BB962C8B-B14F-4D97-AF65-F5344CB8AC3E}">
        <p14:creationId xmlns:p14="http://schemas.microsoft.com/office/powerpoint/2010/main" val="21362957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21"/>
                                        </p:tgtEl>
                                      </p:cBhvr>
                                    </p:animEffect>
                                    <p:set>
                                      <p:cBhvr>
                                        <p:cTn id="23"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D4868AC1-D5A7-C970-9936-4D2A2C99F7C3}"/>
              </a:ext>
            </a:extLst>
          </p:cNvPr>
          <p:cNvGraphicFramePr>
            <a:graphicFrameLocks noGrp="1"/>
          </p:cNvGraphicFramePr>
          <p:nvPr>
            <p:extLst>
              <p:ext uri="{D42A27DB-BD31-4B8C-83A1-F6EECF244321}">
                <p14:modId xmlns:p14="http://schemas.microsoft.com/office/powerpoint/2010/main" val="3701848673"/>
              </p:ext>
            </p:extLst>
          </p:nvPr>
        </p:nvGraphicFramePr>
        <p:xfrm>
          <a:off x="690880" y="355600"/>
          <a:ext cx="10891520" cy="5814275"/>
        </p:xfrm>
        <a:graphic>
          <a:graphicData uri="http://schemas.openxmlformats.org/drawingml/2006/table">
            <a:tbl>
              <a:tblPr firstRow="1" bandRow="1">
                <a:tableStyleId>{21E4AEA4-8DFA-4A89-87EB-49C32662AFE0}</a:tableStyleId>
              </a:tblPr>
              <a:tblGrid>
                <a:gridCol w="2432946">
                  <a:extLst>
                    <a:ext uri="{9D8B030D-6E8A-4147-A177-3AD203B41FA5}">
                      <a16:colId xmlns:a16="http://schemas.microsoft.com/office/drawing/2014/main" val="1615698143"/>
                    </a:ext>
                  </a:extLst>
                </a:gridCol>
                <a:gridCol w="8458574">
                  <a:extLst>
                    <a:ext uri="{9D8B030D-6E8A-4147-A177-3AD203B41FA5}">
                      <a16:colId xmlns:a16="http://schemas.microsoft.com/office/drawing/2014/main" val="3910146172"/>
                    </a:ext>
                  </a:extLst>
                </a:gridCol>
              </a:tblGrid>
              <a:tr h="1241671">
                <a:tc>
                  <a:txBody>
                    <a:bodyPr/>
                    <a:lstStyle/>
                    <a:p>
                      <a:pPr algn="ctr"/>
                      <a:r>
                        <a:rPr lang="vi-VN" sz="3400" b="1" dirty="0">
                          <a:latin typeface="Cambria" panose="02040503050406030204" pitchFamily="18" charset="0"/>
                          <a:ea typeface="Cambria" panose="02040503050406030204" pitchFamily="18" charset="0"/>
                        </a:rPr>
                        <a:t>Tên </a:t>
                      </a:r>
                    </a:p>
                    <a:p>
                      <a:pPr algn="ctr"/>
                      <a:r>
                        <a:rPr lang="vi-VN" sz="3400" b="1" dirty="0">
                          <a:latin typeface="Cambria" panose="02040503050406030204" pitchFamily="18" charset="0"/>
                          <a:ea typeface="Cambria" panose="02040503050406030204" pitchFamily="18" charset="0"/>
                        </a:rPr>
                        <a:t>công trình</a:t>
                      </a:r>
                      <a:endParaRPr lang="en-SG" sz="3400" b="1" dirty="0">
                        <a:latin typeface="Cambria" panose="02040503050406030204" pitchFamily="18" charset="0"/>
                        <a:ea typeface="Cambria" panose="02040503050406030204" pitchFamily="18" charset="0"/>
                      </a:endParaRPr>
                    </a:p>
                  </a:txBody>
                  <a:tcPr>
                    <a:lnL w="76200" cap="flat" cmpd="sng" algn="ctr">
                      <a:solidFill>
                        <a:srgbClr val="D9B43E"/>
                      </a:solidFill>
                      <a:prstDash val="solid"/>
                      <a:round/>
                      <a:headEnd type="none" w="med" len="med"/>
                      <a:tailEnd type="none" w="med" len="med"/>
                    </a:lnL>
                    <a:lnR w="76200" cap="flat" cmpd="sng" algn="ctr">
                      <a:solidFill>
                        <a:srgbClr val="D9B43E"/>
                      </a:solidFill>
                      <a:prstDash val="solid"/>
                      <a:round/>
                      <a:headEnd type="none" w="med" len="med"/>
                      <a:tailEnd type="none" w="med" len="med"/>
                    </a:lnR>
                    <a:lnT w="76200" cap="flat" cmpd="sng" algn="ctr">
                      <a:solidFill>
                        <a:srgbClr val="D9B43E"/>
                      </a:solidFill>
                      <a:prstDash val="solid"/>
                      <a:round/>
                      <a:headEnd type="none" w="med" len="med"/>
                      <a:tailEnd type="none" w="med" len="med"/>
                    </a:lnT>
                    <a:lnB w="76200" cap="flat" cmpd="sng" algn="ctr">
                      <a:solidFill>
                        <a:srgbClr val="D9B43E"/>
                      </a:solidFill>
                      <a:prstDash val="solid"/>
                      <a:round/>
                      <a:headEnd type="none" w="med" len="med"/>
                      <a:tailEnd type="none" w="med" len="med"/>
                    </a:lnB>
                  </a:tcPr>
                </a:tc>
                <a:tc>
                  <a:txBody>
                    <a:bodyPr/>
                    <a:lstStyle/>
                    <a:p>
                      <a:pPr algn="ctr"/>
                      <a:r>
                        <a:rPr lang="vi-VN" sz="3400" b="1" dirty="0">
                          <a:latin typeface="Cambria" panose="02040503050406030204" pitchFamily="18" charset="0"/>
                          <a:ea typeface="Cambria" panose="02040503050406030204" pitchFamily="18" charset="0"/>
                        </a:rPr>
                        <a:t>Chức năng</a:t>
                      </a:r>
                      <a:endParaRPr lang="en-SG" sz="3400" b="1" dirty="0">
                        <a:latin typeface="Cambria" panose="02040503050406030204" pitchFamily="18" charset="0"/>
                        <a:ea typeface="Cambria" panose="02040503050406030204" pitchFamily="18" charset="0"/>
                      </a:endParaRPr>
                    </a:p>
                  </a:txBody>
                  <a:tcPr anchor="ctr">
                    <a:lnL w="76200" cap="flat" cmpd="sng" algn="ctr">
                      <a:solidFill>
                        <a:srgbClr val="D9B43E"/>
                      </a:solidFill>
                      <a:prstDash val="solid"/>
                      <a:round/>
                      <a:headEnd type="none" w="med" len="med"/>
                      <a:tailEnd type="none" w="med" len="med"/>
                    </a:lnL>
                    <a:lnR w="76200" cap="flat" cmpd="sng" algn="ctr">
                      <a:solidFill>
                        <a:srgbClr val="D9B43E"/>
                      </a:solidFill>
                      <a:prstDash val="solid"/>
                      <a:round/>
                      <a:headEnd type="none" w="med" len="med"/>
                      <a:tailEnd type="none" w="med" len="med"/>
                    </a:lnR>
                    <a:lnT w="76200" cap="flat" cmpd="sng" algn="ctr">
                      <a:solidFill>
                        <a:srgbClr val="D9B43E"/>
                      </a:solidFill>
                      <a:prstDash val="solid"/>
                      <a:round/>
                      <a:headEnd type="none" w="med" len="med"/>
                      <a:tailEnd type="none" w="med" len="med"/>
                    </a:lnT>
                    <a:lnB w="76200" cap="flat" cmpd="sng" algn="ctr">
                      <a:solidFill>
                        <a:srgbClr val="D9B43E"/>
                      </a:solidFill>
                      <a:prstDash val="solid"/>
                      <a:round/>
                      <a:headEnd type="none" w="med" len="med"/>
                      <a:tailEnd type="none" w="med" len="med"/>
                    </a:lnB>
                  </a:tcPr>
                </a:tc>
                <a:extLst>
                  <a:ext uri="{0D108BD9-81ED-4DB2-BD59-A6C34878D82A}">
                    <a16:rowId xmlns:a16="http://schemas.microsoft.com/office/drawing/2014/main" val="3092147451"/>
                  </a:ext>
                </a:extLst>
              </a:tr>
              <a:tr h="2382665">
                <a:tc>
                  <a:txBody>
                    <a:bodyPr/>
                    <a:lstStyle/>
                    <a:p>
                      <a:pPr algn="ctr"/>
                      <a:r>
                        <a:rPr lang="en-SG" sz="3400" b="1" i="0" kern="1200" dirty="0" err="1">
                          <a:solidFill>
                            <a:schemeClr val="tx1"/>
                          </a:solidFill>
                          <a:effectLst/>
                          <a:latin typeface="Cambria" panose="02040503050406030204" pitchFamily="18" charset="0"/>
                          <a:ea typeface="Cambria" panose="02040503050406030204" pitchFamily="18" charset="0"/>
                          <a:cs typeface="+mn-cs"/>
                        </a:rPr>
                        <a:t>Bếp</a:t>
                      </a:r>
                      <a:r>
                        <a:rPr lang="en-SG" sz="3400" b="1" i="0" kern="1200" dirty="0">
                          <a:solidFill>
                            <a:schemeClr val="tx1"/>
                          </a:solidFill>
                          <a:effectLst/>
                          <a:latin typeface="Cambria" panose="02040503050406030204" pitchFamily="18" charset="0"/>
                          <a:ea typeface="Cambria" panose="02040503050406030204" pitchFamily="18" charset="0"/>
                          <a:cs typeface="+mn-cs"/>
                        </a:rPr>
                        <a:t> </a:t>
                      </a:r>
                      <a:r>
                        <a:rPr lang="en-SG" sz="3400" b="1" i="0" kern="1200" dirty="0" err="1">
                          <a:solidFill>
                            <a:schemeClr val="tx1"/>
                          </a:solidFill>
                          <a:effectLst/>
                          <a:latin typeface="Cambria" panose="02040503050406030204" pitchFamily="18" charset="0"/>
                          <a:ea typeface="Cambria" panose="02040503050406030204" pitchFamily="18" charset="0"/>
                          <a:cs typeface="+mn-cs"/>
                        </a:rPr>
                        <a:t>hoàng</a:t>
                      </a:r>
                      <a:r>
                        <a:rPr lang="en-SG" sz="3400" b="1" i="0" kern="1200" dirty="0">
                          <a:solidFill>
                            <a:schemeClr val="tx1"/>
                          </a:solidFill>
                          <a:effectLst/>
                          <a:latin typeface="Cambria" panose="02040503050406030204" pitchFamily="18" charset="0"/>
                          <a:ea typeface="Cambria" panose="02040503050406030204" pitchFamily="18" charset="0"/>
                          <a:cs typeface="+mn-cs"/>
                        </a:rPr>
                        <a:t> </a:t>
                      </a:r>
                      <a:r>
                        <a:rPr lang="en-SG" sz="3400" b="1" i="0" kern="1200" dirty="0" err="1">
                          <a:solidFill>
                            <a:schemeClr val="tx1"/>
                          </a:solidFill>
                          <a:effectLst/>
                          <a:latin typeface="Cambria" panose="02040503050406030204" pitchFamily="18" charset="0"/>
                          <a:ea typeface="Cambria" panose="02040503050406030204" pitchFamily="18" charset="0"/>
                          <a:cs typeface="+mn-cs"/>
                        </a:rPr>
                        <a:t>cầm</a:t>
                      </a:r>
                      <a:r>
                        <a:rPr lang="en-SG" sz="3400" b="1" i="0" kern="1200" dirty="0">
                          <a:solidFill>
                            <a:schemeClr val="tx1"/>
                          </a:solidFill>
                          <a:effectLst/>
                          <a:latin typeface="Cambria" panose="02040503050406030204" pitchFamily="18" charset="0"/>
                          <a:ea typeface="Cambria" panose="02040503050406030204" pitchFamily="18" charset="0"/>
                          <a:cs typeface="+mn-cs"/>
                        </a:rPr>
                        <a:t> </a:t>
                      </a:r>
                      <a:endParaRPr lang="en-SG" sz="3400" b="1" dirty="0">
                        <a:solidFill>
                          <a:schemeClr val="tx1"/>
                        </a:solidFill>
                        <a:latin typeface="Cambria" panose="02040503050406030204" pitchFamily="18" charset="0"/>
                        <a:ea typeface="Cambria" panose="02040503050406030204" pitchFamily="18" charset="0"/>
                      </a:endParaRPr>
                    </a:p>
                  </a:txBody>
                  <a:tcPr>
                    <a:lnL w="76200" cap="flat" cmpd="sng" algn="ctr">
                      <a:solidFill>
                        <a:srgbClr val="D9B43E"/>
                      </a:solidFill>
                      <a:prstDash val="solid"/>
                      <a:round/>
                      <a:headEnd type="none" w="med" len="med"/>
                      <a:tailEnd type="none" w="med" len="med"/>
                    </a:lnL>
                    <a:lnR w="76200" cap="flat" cmpd="sng" algn="ctr">
                      <a:solidFill>
                        <a:srgbClr val="D9B43E"/>
                      </a:solidFill>
                      <a:prstDash val="solid"/>
                      <a:round/>
                      <a:headEnd type="none" w="med" len="med"/>
                      <a:tailEnd type="none" w="med" len="med"/>
                    </a:lnR>
                    <a:lnT w="76200" cap="flat" cmpd="sng" algn="ctr">
                      <a:solidFill>
                        <a:srgbClr val="D9B43E"/>
                      </a:solidFill>
                      <a:prstDash val="solid"/>
                      <a:round/>
                      <a:headEnd type="none" w="med" len="med"/>
                      <a:tailEnd type="none" w="med" len="med"/>
                    </a:lnT>
                    <a:lnB w="76200" cap="flat" cmpd="sng" algn="ctr">
                      <a:solidFill>
                        <a:srgbClr val="D9B43E"/>
                      </a:solidFill>
                      <a:prstDash val="solid"/>
                      <a:round/>
                      <a:headEnd type="none" w="med" len="med"/>
                      <a:tailEnd type="none" w="med" len="med"/>
                    </a:lnB>
                  </a:tcPr>
                </a:tc>
                <a:tc>
                  <a:txBody>
                    <a:bodyPr/>
                    <a:lstStyle/>
                    <a:p>
                      <a:pPr algn="just"/>
                      <a:r>
                        <a:rPr lang="vi-VN" sz="3400" b="1" i="0" kern="1200" dirty="0">
                          <a:solidFill>
                            <a:schemeClr val="tx1"/>
                          </a:solidFill>
                          <a:effectLst/>
                          <a:latin typeface="Cambria" panose="02040503050406030204" pitchFamily="18" charset="0"/>
                          <a:ea typeface="Cambria" panose="02040503050406030204" pitchFamily="18" charset="0"/>
                          <a:cs typeface="+mn-cs"/>
                        </a:rPr>
                        <a:t> Đây là một loại bếp dã chiến, có công dụng làm tan loãng khói bếp tỏa ra khi nấu ăn nhằm tránh bị máy bay phát hiện từ trên cao, cũng như ở gần.</a:t>
                      </a:r>
                      <a:endParaRPr lang="en-SG" sz="3400" b="1" dirty="0">
                        <a:solidFill>
                          <a:schemeClr val="tx1"/>
                        </a:solidFill>
                        <a:latin typeface="Cambria" panose="02040503050406030204" pitchFamily="18" charset="0"/>
                        <a:ea typeface="Cambria" panose="02040503050406030204" pitchFamily="18" charset="0"/>
                      </a:endParaRPr>
                    </a:p>
                  </a:txBody>
                  <a:tcPr>
                    <a:lnL w="76200" cap="flat" cmpd="sng" algn="ctr">
                      <a:solidFill>
                        <a:srgbClr val="D9B43E"/>
                      </a:solidFill>
                      <a:prstDash val="solid"/>
                      <a:round/>
                      <a:headEnd type="none" w="med" len="med"/>
                      <a:tailEnd type="none" w="med" len="med"/>
                    </a:lnL>
                    <a:lnR w="76200" cap="flat" cmpd="sng" algn="ctr">
                      <a:solidFill>
                        <a:srgbClr val="D9B43E"/>
                      </a:solidFill>
                      <a:prstDash val="solid"/>
                      <a:round/>
                      <a:headEnd type="none" w="med" len="med"/>
                      <a:tailEnd type="none" w="med" len="med"/>
                    </a:lnR>
                    <a:lnT w="76200" cap="flat" cmpd="sng" algn="ctr">
                      <a:solidFill>
                        <a:srgbClr val="D9B43E"/>
                      </a:solidFill>
                      <a:prstDash val="solid"/>
                      <a:round/>
                      <a:headEnd type="none" w="med" len="med"/>
                      <a:tailEnd type="none" w="med" len="med"/>
                    </a:lnT>
                    <a:lnB w="76200" cap="flat" cmpd="sng" algn="ctr">
                      <a:solidFill>
                        <a:srgbClr val="D9B43E"/>
                      </a:solidFill>
                      <a:prstDash val="solid"/>
                      <a:round/>
                      <a:headEnd type="none" w="med" len="med"/>
                      <a:tailEnd type="none" w="med" len="med"/>
                    </a:lnB>
                  </a:tcPr>
                </a:tc>
                <a:extLst>
                  <a:ext uri="{0D108BD9-81ED-4DB2-BD59-A6C34878D82A}">
                    <a16:rowId xmlns:a16="http://schemas.microsoft.com/office/drawing/2014/main" val="2096825410"/>
                  </a:ext>
                </a:extLst>
              </a:tr>
              <a:tr h="2189939">
                <a:tc>
                  <a:txBody>
                    <a:bodyPr/>
                    <a:lstStyle/>
                    <a:p>
                      <a:pPr algn="ctr"/>
                      <a:r>
                        <a:rPr lang="vi-VN" sz="3400" b="1" i="0" kern="1200" dirty="0">
                          <a:solidFill>
                            <a:schemeClr val="tx1"/>
                          </a:solidFill>
                          <a:effectLst/>
                          <a:latin typeface="Cambria" panose="02040503050406030204" pitchFamily="18" charset="0"/>
                          <a:ea typeface="Cambria" panose="02040503050406030204" pitchFamily="18" charset="0"/>
                          <a:cs typeface="+mn-cs"/>
                        </a:rPr>
                        <a:t>Kho cất dấu lương thực</a:t>
                      </a:r>
                      <a:endParaRPr lang="en-SG" sz="3400" b="1" dirty="0">
                        <a:solidFill>
                          <a:schemeClr val="tx1"/>
                        </a:solidFill>
                        <a:latin typeface="Cambria" panose="02040503050406030204" pitchFamily="18" charset="0"/>
                        <a:ea typeface="Cambria" panose="02040503050406030204" pitchFamily="18" charset="0"/>
                      </a:endParaRPr>
                    </a:p>
                  </a:txBody>
                  <a:tcPr>
                    <a:lnL w="76200" cap="flat" cmpd="sng" algn="ctr">
                      <a:solidFill>
                        <a:srgbClr val="D9B43E"/>
                      </a:solidFill>
                      <a:prstDash val="solid"/>
                      <a:round/>
                      <a:headEnd type="none" w="med" len="med"/>
                      <a:tailEnd type="none" w="med" len="med"/>
                    </a:lnL>
                    <a:lnR w="76200" cap="flat" cmpd="sng" algn="ctr">
                      <a:solidFill>
                        <a:srgbClr val="D9B43E"/>
                      </a:solidFill>
                      <a:prstDash val="solid"/>
                      <a:round/>
                      <a:headEnd type="none" w="med" len="med"/>
                      <a:tailEnd type="none" w="med" len="med"/>
                    </a:lnR>
                    <a:lnT w="76200" cap="flat" cmpd="sng" algn="ctr">
                      <a:solidFill>
                        <a:srgbClr val="D9B43E"/>
                      </a:solidFill>
                      <a:prstDash val="solid"/>
                      <a:round/>
                      <a:headEnd type="none" w="med" len="med"/>
                      <a:tailEnd type="none" w="med" len="med"/>
                    </a:lnT>
                    <a:lnB w="76200" cap="flat" cmpd="sng" algn="ctr">
                      <a:solidFill>
                        <a:srgbClr val="D9B43E"/>
                      </a:solidFill>
                      <a:prstDash val="solid"/>
                      <a:round/>
                      <a:headEnd type="none" w="med" len="med"/>
                      <a:tailEnd type="none" w="med" len="med"/>
                    </a:lnB>
                  </a:tcPr>
                </a:tc>
                <a:tc>
                  <a:txBody>
                    <a:bodyPr/>
                    <a:lstStyle/>
                    <a:p>
                      <a:pPr algn="just" fontAlgn="t"/>
                      <a:r>
                        <a:rPr lang="vi-VN" sz="3400" b="1" dirty="0">
                          <a:solidFill>
                            <a:schemeClr val="tx1"/>
                          </a:solidFill>
                          <a:effectLst/>
                          <a:latin typeface="Cambria" panose="02040503050406030204" pitchFamily="18" charset="0"/>
                          <a:ea typeface="Cambria" panose="02040503050406030204" pitchFamily="18" charset="0"/>
                        </a:rPr>
                        <a:t>Dự trữ, cất giấu lương thực đảm bảo dự trữ an toàn lương thực cung cấp cho người dân, chiến sĩ.</a:t>
                      </a:r>
                    </a:p>
                  </a:txBody>
                  <a:tcPr marL="31750" marR="31750" marT="31750" marB="31750">
                    <a:lnL w="76200" cap="flat" cmpd="sng" algn="ctr">
                      <a:solidFill>
                        <a:srgbClr val="D9B43E"/>
                      </a:solidFill>
                      <a:prstDash val="solid"/>
                      <a:round/>
                      <a:headEnd type="none" w="med" len="med"/>
                      <a:tailEnd type="none" w="med" len="med"/>
                    </a:lnL>
                    <a:lnR w="76200" cap="flat" cmpd="sng" algn="ctr">
                      <a:solidFill>
                        <a:srgbClr val="D9B43E"/>
                      </a:solidFill>
                      <a:prstDash val="solid"/>
                      <a:round/>
                      <a:headEnd type="none" w="med" len="med"/>
                      <a:tailEnd type="none" w="med" len="med"/>
                    </a:lnR>
                    <a:lnT w="76200" cap="flat" cmpd="sng" algn="ctr">
                      <a:solidFill>
                        <a:srgbClr val="D9B43E"/>
                      </a:solidFill>
                      <a:prstDash val="solid"/>
                      <a:round/>
                      <a:headEnd type="none" w="med" len="med"/>
                      <a:tailEnd type="none" w="med" len="med"/>
                    </a:lnT>
                    <a:lnB w="76200" cap="flat" cmpd="sng" algn="ctr">
                      <a:solidFill>
                        <a:srgbClr val="D9B43E"/>
                      </a:solidFill>
                      <a:prstDash val="solid"/>
                      <a:round/>
                      <a:headEnd type="none" w="med" len="med"/>
                      <a:tailEnd type="none" w="med" len="med"/>
                    </a:lnB>
                  </a:tcPr>
                </a:tc>
                <a:extLst>
                  <a:ext uri="{0D108BD9-81ED-4DB2-BD59-A6C34878D82A}">
                    <a16:rowId xmlns:a16="http://schemas.microsoft.com/office/drawing/2014/main" val="1069557523"/>
                  </a:ext>
                </a:extLst>
              </a:tr>
            </a:tbl>
          </a:graphicData>
        </a:graphic>
      </p:graphicFrame>
      <p:pic>
        <p:nvPicPr>
          <p:cNvPr id="4" name="Picture 3" descr="A cartoon of a child raising his hand and holding a pencil and a book&#10;&#10;Description automatically generated">
            <a:extLst>
              <a:ext uri="{FF2B5EF4-FFF2-40B4-BE49-F238E27FC236}">
                <a16:creationId xmlns:a16="http://schemas.microsoft.com/office/drawing/2014/main" id="{DC2A6FB7-ACF6-DBC7-75A9-C0213E7073DB}"/>
              </a:ext>
            </a:extLst>
          </p:cNvPr>
          <p:cNvPicPr>
            <a:picLocks noChangeAspect="1"/>
          </p:cNvPicPr>
          <p:nvPr/>
        </p:nvPicPr>
        <p:blipFill>
          <a:blip r:embed="rId2" cstate="hq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9215120" y="4998720"/>
            <a:ext cx="1879600" cy="1784152"/>
          </a:xfrm>
          <a:prstGeom prst="rect">
            <a:avLst/>
          </a:prstGeom>
        </p:spPr>
      </p:pic>
    </p:spTree>
    <p:extLst>
      <p:ext uri="{BB962C8B-B14F-4D97-AF65-F5344CB8AC3E}">
        <p14:creationId xmlns:p14="http://schemas.microsoft.com/office/powerpoint/2010/main" val="16580471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b="15869"/>
          <a:stretch/>
        </p:blipFill>
        <p:spPr>
          <a:xfrm>
            <a:off x="0" y="0"/>
            <a:ext cx="12192000" cy="6857999"/>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6582" t="13630" b="22786"/>
          <a:stretch/>
        </p:blipFill>
        <p:spPr>
          <a:xfrm>
            <a:off x="1267326" y="-832513"/>
            <a:ext cx="11298944" cy="7690513"/>
          </a:xfrm>
          <a:prstGeom prst="rect">
            <a:avLst/>
          </a:prstGeom>
        </p:spPr>
      </p:pic>
      <p:pic>
        <p:nvPicPr>
          <p:cNvPr id="7" name="Picture 6" descr="Cartoon characters of a child and a child&#10;&#10;Description automatically generated">
            <a:extLst>
              <a:ext uri="{FF2B5EF4-FFF2-40B4-BE49-F238E27FC236}">
                <a16:creationId xmlns:a16="http://schemas.microsoft.com/office/drawing/2014/main" id="{65C3F1D3-318B-AF28-1BF8-7477F1214E35}"/>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ackgroundRemoval t="10000" b="90000" l="8300" r="90000">
                        <a14:foregroundMark x1="24600" y1="36850" x2="30150" y2="46050"/>
                        <a14:foregroundMark x1="23800" y1="35800" x2="28050" y2="47100"/>
                        <a14:foregroundMark x1="27250" y1="59200" x2="31700" y2="66300"/>
                        <a14:foregroundMark x1="76700" y1="11300" x2="78300" y2="68400"/>
                        <a14:foregroundMark x1="62250" y1="18150" x2="65650" y2="25550"/>
                        <a14:foregroundMark x1="86200" y1="17650" x2="89350" y2="29450"/>
                        <a14:foregroundMark x1="8300" y1="23700" x2="11200" y2="23700"/>
                      </a14:backgroundRemoval>
                    </a14:imgEffect>
                    <a14:imgEffect>
                      <a14:saturation sat="200000"/>
                    </a14:imgEffect>
                  </a14:imgLayer>
                </a14:imgProps>
              </a:ext>
              <a:ext uri="{28A0092B-C50C-407E-A947-70E740481C1C}">
                <a14:useLocalDpi xmlns:a14="http://schemas.microsoft.com/office/drawing/2010/main" val="0"/>
              </a:ext>
            </a:extLst>
          </a:blip>
          <a:srcRect t="1036" r="49410" b="3863"/>
          <a:stretch/>
        </p:blipFill>
        <p:spPr>
          <a:xfrm>
            <a:off x="1631073" y="3212493"/>
            <a:ext cx="2382127" cy="4478019"/>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4" name="Picture 3">
            <a:extLst>
              <a:ext uri="{FF2B5EF4-FFF2-40B4-BE49-F238E27FC236}">
                <a16:creationId xmlns:a16="http://schemas.microsoft.com/office/drawing/2014/main" id="{42025681-7007-4D77-A313-01B06B63A7AB}"/>
              </a:ext>
            </a:extLst>
          </p:cNvPr>
          <p:cNvPicPr>
            <a:picLocks noChangeAspect="1"/>
          </p:cNvPicPr>
          <p:nvPr/>
        </p:nvPicPr>
        <p:blipFill>
          <a:blip r:embed="rId7"/>
          <a:stretch>
            <a:fillRect/>
          </a:stretch>
        </p:blipFill>
        <p:spPr>
          <a:xfrm>
            <a:off x="3358306" y="1509516"/>
            <a:ext cx="6761050" cy="4712616"/>
          </a:xfrm>
          <a:prstGeom prst="rect">
            <a:avLst/>
          </a:prstGeom>
        </p:spPr>
      </p:pic>
    </p:spTree>
    <p:extLst>
      <p:ext uri="{BB962C8B-B14F-4D97-AF65-F5344CB8AC3E}">
        <p14:creationId xmlns:p14="http://schemas.microsoft.com/office/powerpoint/2010/main" val="4900130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872E68B-33D0-1EE8-EF53-6260557B4FC4}"/>
              </a:ext>
            </a:extLst>
          </p:cNvPr>
          <p:cNvSpPr txBox="1"/>
          <p:nvPr/>
        </p:nvSpPr>
        <p:spPr>
          <a:xfrm>
            <a:off x="256577" y="1123280"/>
            <a:ext cx="11084578" cy="784830"/>
          </a:xfrm>
          <a:prstGeom prst="rect">
            <a:avLst/>
          </a:prstGeom>
          <a:noFill/>
        </p:spPr>
        <p:txBody>
          <a:bodyPr wrap="square">
            <a:spAutoFit/>
          </a:bodyPr>
          <a:lstStyle/>
          <a:p>
            <a:pPr algn="just"/>
            <a:r>
              <a:rPr lang="vi-VN" sz="4500" b="1" i="0" dirty="0">
                <a:solidFill>
                  <a:srgbClr val="002060"/>
                </a:solidFill>
                <a:effectLst/>
                <a:highlight>
                  <a:srgbClr val="FFFFFF"/>
                </a:highlight>
                <a:latin typeface="Cambria" panose="02040503050406030204" pitchFamily="18" charset="0"/>
                <a:ea typeface="Cambria" panose="02040503050406030204" pitchFamily="18" charset="0"/>
              </a:rPr>
              <a:t> </a:t>
            </a:r>
            <a:endParaRPr lang="en-SG" sz="4500" b="1" dirty="0">
              <a:solidFill>
                <a:srgbClr val="00206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2"/>
          <a:stretch>
            <a:fillRect/>
          </a:stretch>
        </p:blipFill>
        <p:spPr>
          <a:xfrm>
            <a:off x="1452586" y="160702"/>
            <a:ext cx="9888569" cy="1182727"/>
          </a:xfrm>
          <a:prstGeom prst="rect">
            <a:avLst/>
          </a:prstGeom>
        </p:spPr>
      </p:pic>
      <p:sp>
        <p:nvSpPr>
          <p:cNvPr id="11" name="Freeform 17">
            <a:extLst>
              <a:ext uri="{FF2B5EF4-FFF2-40B4-BE49-F238E27FC236}">
                <a16:creationId xmlns:a16="http://schemas.microsoft.com/office/drawing/2014/main" id="{2FA09226-C2F7-5CFD-9BD9-0E421F3ACEC8}"/>
              </a:ext>
            </a:extLst>
          </p:cNvPr>
          <p:cNvSpPr/>
          <p:nvPr/>
        </p:nvSpPr>
        <p:spPr>
          <a:xfrm>
            <a:off x="1117288" y="34969"/>
            <a:ext cx="670596" cy="962578"/>
          </a:xfrm>
          <a:custGeom>
            <a:avLst/>
            <a:gdLst/>
            <a:ahLst/>
            <a:cxnLst/>
            <a:rect l="l" t="t" r="r" b="b"/>
            <a:pathLst>
              <a:path w="1323915" h="1900356">
                <a:moveTo>
                  <a:pt x="0" y="0"/>
                </a:moveTo>
                <a:lnTo>
                  <a:pt x="1323915" y="0"/>
                </a:lnTo>
                <a:lnTo>
                  <a:pt x="1323915" y="1900356"/>
                </a:lnTo>
                <a:lnTo>
                  <a:pt x="0" y="1900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SG"/>
          </a:p>
        </p:txBody>
      </p:sp>
      <p:sp>
        <p:nvSpPr>
          <p:cNvPr id="3" name="Rectangle 2"/>
          <p:cNvSpPr/>
          <p:nvPr/>
        </p:nvSpPr>
        <p:spPr>
          <a:xfrm>
            <a:off x="1008435" y="1469162"/>
            <a:ext cx="10251440" cy="4185761"/>
          </a:xfrm>
          <a:prstGeom prst="rect">
            <a:avLst/>
          </a:prstGeom>
        </p:spPr>
        <p:txBody>
          <a:bodyPr wrap="square">
            <a:spAutoFit/>
          </a:bodyPr>
          <a:lstStyle/>
          <a:p>
            <a:pPr algn="just"/>
            <a:r>
              <a:rPr lang="en-US" sz="3800" dirty="0">
                <a:latin typeface="Cambria" panose="02040503050406030204" pitchFamily="18" charset="0"/>
                <a:ea typeface="Cambria" panose="02040503050406030204" pitchFamily="18" charset="0"/>
              </a:rPr>
              <a:t>      </a:t>
            </a:r>
            <a:r>
              <a:rPr lang="vi-VN" sz="3800" dirty="0">
                <a:latin typeface="Cambria" panose="02040503050406030204" pitchFamily="18" charset="0"/>
                <a:ea typeface="Cambria" panose="02040503050406030204" pitchFamily="18" charset="0"/>
              </a:rPr>
              <a:t>Những di tích địa đạo đã góp phần khơi lại, hun đúc lòng yêu nước trong mỗi đoàn viên thanh niên, ý thức tinh thần dân tộc sâu sắc. Khâm phục những khó khăn, gian lao, vất vả và sự hy sinh cống hiến của những vị anh hùng đất thép. Tự hào về tinh thần dân tộc không ngại đấu tranh gian khổ của các vị anh hùng liệt sĩ.</a:t>
            </a:r>
            <a:endParaRPr lang="en-US" sz="3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620720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DA81ED-53F9-4102-A71B-42550E81429C}"/>
              </a:ext>
            </a:extLst>
          </p:cNvPr>
          <p:cNvPicPr>
            <a:picLocks noChangeAspect="1"/>
          </p:cNvPicPr>
          <p:nvPr/>
        </p:nvPicPr>
        <p:blipFill>
          <a:blip r:embed="rId2"/>
          <a:stretch>
            <a:fillRect/>
          </a:stretch>
        </p:blipFill>
        <p:spPr>
          <a:xfrm>
            <a:off x="1509885" y="525702"/>
            <a:ext cx="8847110" cy="2096409"/>
          </a:xfrm>
          <a:prstGeom prst="rect">
            <a:avLst/>
          </a:prstGeom>
        </p:spPr>
      </p:pic>
      <p:sp>
        <p:nvSpPr>
          <p:cNvPr id="3" name="TextBox 2">
            <a:extLst>
              <a:ext uri="{FF2B5EF4-FFF2-40B4-BE49-F238E27FC236}">
                <a16:creationId xmlns:a16="http://schemas.microsoft.com/office/drawing/2014/main" id="{1241C8C8-2345-DA3D-8A6D-03CB453E29E5}"/>
              </a:ext>
            </a:extLst>
          </p:cNvPr>
          <p:cNvSpPr txBox="1"/>
          <p:nvPr/>
        </p:nvSpPr>
        <p:spPr>
          <a:xfrm>
            <a:off x="473564" y="2286000"/>
            <a:ext cx="11454276" cy="3046988"/>
          </a:xfrm>
          <a:prstGeom prst="rect">
            <a:avLst/>
          </a:prstGeom>
          <a:noFill/>
        </p:spPr>
        <p:txBody>
          <a:bodyPr wrap="square" rtlCol="0">
            <a:spAutoFit/>
          </a:bodyPr>
          <a:lstStyle/>
          <a:p>
            <a:pPr algn="ctr"/>
            <a:r>
              <a:rPr lang="vi-VN" sz="6400" b="1" dirty="0">
                <a:solidFill>
                  <a:srgbClr val="002060"/>
                </a:solidFill>
                <a:latin typeface="Cambria" panose="02040503050406030204" pitchFamily="18" charset="0"/>
                <a:ea typeface="Cambria" panose="02040503050406030204" pitchFamily="18" charset="0"/>
              </a:rPr>
              <a:t>Sưu tầm tranh ảnh, </a:t>
            </a:r>
          </a:p>
          <a:p>
            <a:pPr algn="ctr"/>
            <a:r>
              <a:rPr lang="vi-VN" sz="6400" b="1" dirty="0">
                <a:solidFill>
                  <a:srgbClr val="002060"/>
                </a:solidFill>
                <a:latin typeface="Cambria" panose="02040503050406030204" pitchFamily="18" charset="0"/>
                <a:ea typeface="Cambria" panose="02040503050406030204" pitchFamily="18" charset="0"/>
              </a:rPr>
              <a:t>tìm hiểu đọc thêm </a:t>
            </a:r>
          </a:p>
          <a:p>
            <a:pPr algn="ctr"/>
            <a:r>
              <a:rPr lang="vi-VN" sz="6400" b="1" dirty="0">
                <a:solidFill>
                  <a:srgbClr val="002060"/>
                </a:solidFill>
                <a:latin typeface="Cambria" panose="02040503050406030204" pitchFamily="18" charset="0"/>
                <a:ea typeface="Cambria" panose="02040503050406030204" pitchFamily="18" charset="0"/>
              </a:rPr>
              <a:t>thông tin về Địa đạo Củ Chi.</a:t>
            </a:r>
            <a:endParaRPr lang="en-SG" sz="6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823541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865CD7-FAF7-4CBE-9F68-D887FED275A5}"/>
              </a:ext>
            </a:extLst>
          </p:cNvPr>
          <p:cNvPicPr>
            <a:picLocks noChangeAspect="1"/>
          </p:cNvPicPr>
          <p:nvPr/>
        </p:nvPicPr>
        <p:blipFill>
          <a:blip r:embed="rId3"/>
          <a:stretch>
            <a:fillRect/>
          </a:stretch>
        </p:blipFill>
        <p:spPr>
          <a:xfrm>
            <a:off x="1261401" y="1979282"/>
            <a:ext cx="9908281" cy="3839275"/>
          </a:xfrm>
          <a:prstGeom prst="rect">
            <a:avLst/>
          </a:prstGeom>
        </p:spPr>
      </p:pic>
      <p:pic>
        <p:nvPicPr>
          <p:cNvPr id="3" name="Picture 2" descr="Cartoon characters of a child and a child&#10;&#10;Description automatically generated">
            <a:extLst>
              <a:ext uri="{FF2B5EF4-FFF2-40B4-BE49-F238E27FC236}">
                <a16:creationId xmlns:a16="http://schemas.microsoft.com/office/drawing/2014/main" id="{0E3CC41F-57AA-7D1D-57F7-7EF321B16E5C}"/>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0000" b="90000" l="8300" r="90000">
                        <a14:foregroundMark x1="24600" y1="36850" x2="30150" y2="46050"/>
                        <a14:foregroundMark x1="23800" y1="35800" x2="28050" y2="47100"/>
                        <a14:foregroundMark x1="27250" y1="59200" x2="31700" y2="66300"/>
                        <a14:foregroundMark x1="76700" y1="11300" x2="78300" y2="68400"/>
                        <a14:foregroundMark x1="62250" y1="18150" x2="65650" y2="25550"/>
                        <a14:foregroundMark x1="86200" y1="17650" x2="89350" y2="29450"/>
                        <a14:foregroundMark x1="8300" y1="23700" x2="11200" y2="23700"/>
                      </a14:backgroundRemoval>
                    </a14:imgEffect>
                    <a14:imgEffect>
                      <a14:saturation sat="200000"/>
                    </a14:imgEffect>
                  </a14:imgLayer>
                </a14:imgProps>
              </a:ext>
              <a:ext uri="{28A0092B-C50C-407E-A947-70E740481C1C}">
                <a14:useLocalDpi xmlns:a14="http://schemas.microsoft.com/office/drawing/2010/main" val="0"/>
              </a:ext>
            </a:extLst>
          </a:blip>
          <a:srcRect t="1036" r="49410" b="3863"/>
          <a:stretch/>
        </p:blipFill>
        <p:spPr>
          <a:xfrm>
            <a:off x="289615" y="2987039"/>
            <a:ext cx="2382127" cy="4478019"/>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Tree>
    <p:extLst>
      <p:ext uri="{BB962C8B-B14F-4D97-AF65-F5344CB8AC3E}">
        <p14:creationId xmlns:p14="http://schemas.microsoft.com/office/powerpoint/2010/main" val="118096261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054BD3C8-1D0B-0913-1899-FDBB26C9342F}"/>
              </a:ext>
            </a:extLst>
          </p:cNvPr>
          <p:cNvSpPr txBox="1"/>
          <p:nvPr/>
        </p:nvSpPr>
        <p:spPr>
          <a:xfrm>
            <a:off x="1028700" y="612844"/>
            <a:ext cx="9956800" cy="5632311"/>
          </a:xfrm>
          <a:prstGeom prst="rect">
            <a:avLst/>
          </a:prstGeom>
          <a:noFill/>
        </p:spPr>
        <p:txBody>
          <a:bodyPr wrap="square">
            <a:spAutoFit/>
          </a:bodyPr>
          <a:lstStyle/>
          <a:p>
            <a:pPr algn="just"/>
            <a:r>
              <a:rPr lang="vi-VN" sz="4500" b="1" i="0" dirty="0">
                <a:solidFill>
                  <a:srgbClr val="002060"/>
                </a:solidFill>
                <a:effectLst/>
                <a:highlight>
                  <a:srgbClr val="FFFFFF"/>
                </a:highlight>
                <a:latin typeface="Cambria" panose="02040503050406030204" pitchFamily="18" charset="0"/>
                <a:ea typeface="Cambria" panose="02040503050406030204" pitchFamily="18" charset="0"/>
              </a:rPr>
              <a:t>Trong cuộc kháng chiến chống Mỹ, cứu nước, quân và dân Củ Chi đã đào hệ thống đường hầm ngầm trong lòng đất. Theo em, hệ thống đường hầm ngầm trong Địa đạo Củ Chi được đào để làm gì? Công trình này gắn liền với những câu chuyện lịch sử nào?</a:t>
            </a:r>
            <a:endParaRPr lang="en-SG" sz="45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099531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artoon of a child raising his hand and holding a pencil and a book&#10;&#10;Description automatically generated">
            <a:extLst>
              <a:ext uri="{FF2B5EF4-FFF2-40B4-BE49-F238E27FC236}">
                <a16:creationId xmlns:a16="http://schemas.microsoft.com/office/drawing/2014/main" id="{EF9F5430-6A1D-B7DA-894A-978CAE0702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9177" y="643466"/>
            <a:ext cx="5459646" cy="5571067"/>
          </a:xfrm>
          <a:prstGeom prst="rect">
            <a:avLst/>
          </a:prstGeom>
        </p:spPr>
      </p:pic>
    </p:spTree>
    <p:extLst>
      <p:ext uri="{BB962C8B-B14F-4D97-AF65-F5344CB8AC3E}">
        <p14:creationId xmlns:p14="http://schemas.microsoft.com/office/powerpoint/2010/main" val="759569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b="15869"/>
          <a:stretch/>
        </p:blipFill>
        <p:spPr>
          <a:xfrm>
            <a:off x="0" y="0"/>
            <a:ext cx="12192000" cy="6857999"/>
          </a:xfrm>
          <a:prstGeom prst="rect">
            <a:avLst/>
          </a:prstGeom>
        </p:spPr>
      </p:pic>
      <p:pic>
        <p:nvPicPr>
          <p:cNvPr id="47" name="图片 46"/>
          <p:cNvPicPr>
            <a:picLocks noChangeAspect="1"/>
          </p:cNvPicPr>
          <p:nvPr/>
        </p:nvPicPr>
        <p:blipFill rotWithShape="1">
          <a:blip r:embed="rId4" cstate="print">
            <a:extLst>
              <a:ext uri="{28A0092B-C50C-407E-A947-70E740481C1C}">
                <a14:useLocalDpi xmlns:a14="http://schemas.microsoft.com/office/drawing/2010/main" val="0"/>
              </a:ext>
            </a:extLst>
          </a:blip>
          <a:srcRect l="6582" t="13630" b="22786"/>
          <a:stretch/>
        </p:blipFill>
        <p:spPr>
          <a:xfrm>
            <a:off x="-443704" y="-248283"/>
            <a:ext cx="10061601" cy="6848328"/>
          </a:xfrm>
          <a:prstGeom prst="rect">
            <a:avLst/>
          </a:prstGeom>
        </p:spPr>
      </p:pic>
      <p:pic>
        <p:nvPicPr>
          <p:cNvPr id="4" name="Picture 3">
            <a:extLst>
              <a:ext uri="{FF2B5EF4-FFF2-40B4-BE49-F238E27FC236}">
                <a16:creationId xmlns:a16="http://schemas.microsoft.com/office/drawing/2014/main" id="{4B4464A8-D38D-4D84-BDE9-2CA995D069C1}"/>
              </a:ext>
            </a:extLst>
          </p:cNvPr>
          <p:cNvPicPr>
            <a:picLocks noChangeAspect="1"/>
          </p:cNvPicPr>
          <p:nvPr/>
        </p:nvPicPr>
        <p:blipFill>
          <a:blip r:embed="rId5"/>
          <a:stretch>
            <a:fillRect/>
          </a:stretch>
        </p:blipFill>
        <p:spPr>
          <a:xfrm>
            <a:off x="1067848" y="1457711"/>
            <a:ext cx="7038495" cy="4899656"/>
          </a:xfrm>
          <a:prstGeom prst="rect">
            <a:avLst/>
          </a:prstGeom>
        </p:spPr>
      </p:pic>
      <p:pic>
        <p:nvPicPr>
          <p:cNvPr id="5" name="Picture 4" descr="Cartoon characters of a child and a child&#10;&#10;Description automatically generated">
            <a:extLst>
              <a:ext uri="{FF2B5EF4-FFF2-40B4-BE49-F238E27FC236}">
                <a16:creationId xmlns:a16="http://schemas.microsoft.com/office/drawing/2014/main" id="{3B23599C-98E6-CE04-3AE4-7F5EDA701101}"/>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10000" b="90000" l="8300" r="90000">
                        <a14:foregroundMark x1="24600" y1="36850" x2="30150" y2="46050"/>
                        <a14:foregroundMark x1="23800" y1="35800" x2="28050" y2="47100"/>
                        <a14:foregroundMark x1="27250" y1="59200" x2="31700" y2="66300"/>
                        <a14:foregroundMark x1="76700" y1="11300" x2="78300" y2="68400"/>
                        <a14:foregroundMark x1="62250" y1="18150" x2="65650" y2="25550"/>
                        <a14:foregroundMark x1="86200" y1="17650" x2="89350" y2="29450"/>
                        <a14:foregroundMark x1="8300" y1="23700" x2="11200" y2="23700"/>
                      </a14:backgroundRemoval>
                    </a14:imgEffect>
                    <a14:imgEffect>
                      <a14:saturation sat="200000"/>
                    </a14:imgEffect>
                  </a14:imgLayer>
                </a14:imgProps>
              </a:ext>
              <a:ext uri="{28A0092B-C50C-407E-A947-70E740481C1C}">
                <a14:useLocalDpi xmlns:a14="http://schemas.microsoft.com/office/drawing/2010/main" val="0"/>
              </a:ext>
            </a:extLst>
          </a:blip>
          <a:srcRect t="1036" r="49410" b="3863"/>
          <a:stretch/>
        </p:blipFill>
        <p:spPr>
          <a:xfrm>
            <a:off x="7503215" y="2946399"/>
            <a:ext cx="2382127" cy="4478019"/>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Tree>
    <p:extLst>
      <p:ext uri="{BB962C8B-B14F-4D97-AF65-F5344CB8AC3E}">
        <p14:creationId xmlns:p14="http://schemas.microsoft.com/office/powerpoint/2010/main" val="446669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rtoon characters of a child and a child&#10;&#10;Description automatically generated">
            <a:extLst>
              <a:ext uri="{FF2B5EF4-FFF2-40B4-BE49-F238E27FC236}">
                <a16:creationId xmlns:a16="http://schemas.microsoft.com/office/drawing/2014/main" id="{C5B4C3E2-198B-D81F-16CE-A72FBAFE7D77}"/>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0000" b="90000" l="8300" r="90000">
                        <a14:foregroundMark x1="24600" y1="36850" x2="30150" y2="46050"/>
                        <a14:foregroundMark x1="23800" y1="35800" x2="28050" y2="47100"/>
                        <a14:foregroundMark x1="27250" y1="59200" x2="31700" y2="66300"/>
                        <a14:foregroundMark x1="76700" y1="11300" x2="78300" y2="68400"/>
                        <a14:foregroundMark x1="62250" y1="18150" x2="65650" y2="25550"/>
                        <a14:foregroundMark x1="86200" y1="17650" x2="89350" y2="29450"/>
                        <a14:foregroundMark x1="8300" y1="23700" x2="11200" y2="23700"/>
                      </a14:backgroundRemoval>
                    </a14:imgEffect>
                    <a14:imgEffect>
                      <a14:saturation sat="200000"/>
                    </a14:imgEffect>
                  </a14:imgLayer>
                </a14:imgProps>
              </a:ext>
              <a:ext uri="{28A0092B-C50C-407E-A947-70E740481C1C}">
                <a14:useLocalDpi xmlns:a14="http://schemas.microsoft.com/office/drawing/2010/main" val="0"/>
              </a:ext>
            </a:extLst>
          </a:blip>
          <a:srcRect t="1036" r="49410" b="3863"/>
          <a:stretch/>
        </p:blipFill>
        <p:spPr>
          <a:xfrm>
            <a:off x="9885540" y="3820160"/>
            <a:ext cx="2306460" cy="4335778"/>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3" name="Picture 2"/>
          <p:cNvPicPr>
            <a:picLocks noChangeAspect="1"/>
          </p:cNvPicPr>
          <p:nvPr/>
        </p:nvPicPr>
        <p:blipFill>
          <a:blip r:embed="rId5"/>
          <a:stretch>
            <a:fillRect/>
          </a:stretch>
        </p:blipFill>
        <p:spPr>
          <a:xfrm>
            <a:off x="1481481" y="1360309"/>
            <a:ext cx="8870449" cy="4029805"/>
          </a:xfrm>
          <a:prstGeom prst="rect">
            <a:avLst/>
          </a:prstGeom>
        </p:spPr>
      </p:pic>
    </p:spTree>
    <p:extLst>
      <p:ext uri="{BB962C8B-B14F-4D97-AF65-F5344CB8AC3E}">
        <p14:creationId xmlns:p14="http://schemas.microsoft.com/office/powerpoint/2010/main" val="13293936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417FD39-1DEE-0F4A-C721-2E7645477FFD}"/>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6429523" y="821647"/>
            <a:ext cx="5762477" cy="5214705"/>
          </a:xfrm>
          <a:prstGeom prst="rect">
            <a:avLst/>
          </a:prstGeom>
        </p:spPr>
      </p:pic>
      <p:sp>
        <p:nvSpPr>
          <p:cNvPr id="15" name="TextBox 14">
            <a:extLst>
              <a:ext uri="{FF2B5EF4-FFF2-40B4-BE49-F238E27FC236}">
                <a16:creationId xmlns:a16="http://schemas.microsoft.com/office/drawing/2014/main" id="{72FC474A-F1C7-05BE-48A1-F29764668E5A}"/>
              </a:ext>
            </a:extLst>
          </p:cNvPr>
          <p:cNvSpPr txBox="1"/>
          <p:nvPr/>
        </p:nvSpPr>
        <p:spPr>
          <a:xfrm>
            <a:off x="1004505" y="840654"/>
            <a:ext cx="5242138" cy="3970318"/>
          </a:xfrm>
          <a:prstGeom prst="rect">
            <a:avLst/>
          </a:prstGeom>
          <a:noFill/>
        </p:spPr>
        <p:txBody>
          <a:bodyPr wrap="square">
            <a:spAutoFit/>
          </a:bodyPr>
          <a:lstStyle/>
          <a:p>
            <a:pPr marL="342900" indent="-342900" algn="just">
              <a:buAutoNum type="arabicPeriod"/>
            </a:pPr>
            <a:r>
              <a:rPr lang="vi-VN" sz="2800" b="1" i="0" dirty="0">
                <a:solidFill>
                  <a:srgbClr val="002060"/>
                </a:solidFill>
                <a:effectLst/>
                <a:highlight>
                  <a:srgbClr val="FFFFFF"/>
                </a:highlight>
                <a:latin typeface="Cambria" panose="02040503050406030204" pitchFamily="18" charset="0"/>
                <a:ea typeface="Cambria" panose="02040503050406030204" pitchFamily="18" charset="0"/>
                <a:cs typeface="Calibri" panose="020F0502020204030204" pitchFamily="34" charset="0"/>
              </a:rPr>
              <a:t>Quan sát lược đồ hình 1, em hãy xác định vị trí địa lí của Địa đạo Củ Chi.</a:t>
            </a:r>
          </a:p>
          <a:p>
            <a:pPr marL="342900" indent="-342900" algn="just">
              <a:buAutoNum type="arabicPeriod" startAt="2"/>
            </a:pPr>
            <a:r>
              <a:rPr lang="en-SG" sz="2800" b="1" i="0" dirty="0" err="1">
                <a:solidFill>
                  <a:srgbClr val="002060"/>
                </a:solidFill>
                <a:effectLst/>
                <a:highlight>
                  <a:srgbClr val="FFFFFF"/>
                </a:highlight>
                <a:latin typeface="Cambria" panose="02040503050406030204" pitchFamily="18" charset="0"/>
                <a:ea typeface="Cambria" panose="02040503050406030204" pitchFamily="18" charset="0"/>
                <a:cs typeface="Calibri" panose="020F0502020204030204" pitchFamily="34" charset="0"/>
              </a:rPr>
              <a:t>Đọc</a:t>
            </a:r>
            <a:r>
              <a:rPr lang="en-SG" sz="2800" b="1" i="0" dirty="0">
                <a:solidFill>
                  <a:srgbClr val="002060"/>
                </a:solidFill>
                <a:effectLst/>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SG" sz="2800" b="1" i="0" dirty="0" err="1">
                <a:solidFill>
                  <a:srgbClr val="002060"/>
                </a:solidFill>
                <a:effectLst/>
                <a:highlight>
                  <a:srgbClr val="FFFFFF"/>
                </a:highlight>
                <a:latin typeface="Cambria" panose="02040503050406030204" pitchFamily="18" charset="0"/>
                <a:ea typeface="Cambria" panose="02040503050406030204" pitchFamily="18" charset="0"/>
                <a:cs typeface="Calibri" panose="020F0502020204030204" pitchFamily="34" charset="0"/>
              </a:rPr>
              <a:t>thông</a:t>
            </a:r>
            <a:r>
              <a:rPr lang="en-SG" sz="2800" b="1" i="0" dirty="0">
                <a:solidFill>
                  <a:srgbClr val="002060"/>
                </a:solidFill>
                <a:effectLst/>
                <a:highlight>
                  <a:srgbClr val="FFFFFF"/>
                </a:highlight>
                <a:latin typeface="Cambria" panose="02040503050406030204" pitchFamily="18" charset="0"/>
                <a:ea typeface="Cambria" panose="02040503050406030204" pitchFamily="18" charset="0"/>
                <a:cs typeface="Calibri" panose="020F0502020204030204" pitchFamily="34" charset="0"/>
              </a:rPr>
              <a:t> tin </a:t>
            </a:r>
            <a:r>
              <a:rPr lang="en-SG" sz="2800" b="1" i="0" dirty="0" err="1">
                <a:solidFill>
                  <a:srgbClr val="002060"/>
                </a:solidFill>
                <a:effectLst/>
                <a:highlight>
                  <a:srgbClr val="FFFFFF"/>
                </a:highlight>
                <a:latin typeface="Cambria" panose="02040503050406030204" pitchFamily="18" charset="0"/>
                <a:ea typeface="Cambria" panose="02040503050406030204" pitchFamily="18" charset="0"/>
                <a:cs typeface="Calibri" panose="020F0502020204030204" pitchFamily="34" charset="0"/>
              </a:rPr>
              <a:t>và</a:t>
            </a:r>
            <a:r>
              <a:rPr lang="en-SG" sz="2800" b="1" i="0" dirty="0">
                <a:solidFill>
                  <a:srgbClr val="002060"/>
                </a:solidFill>
                <a:effectLst/>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SG" sz="2800" b="1" i="0" dirty="0" err="1">
                <a:solidFill>
                  <a:srgbClr val="002060"/>
                </a:solidFill>
                <a:effectLst/>
                <a:highlight>
                  <a:srgbClr val="FFFFFF"/>
                </a:highlight>
                <a:latin typeface="Cambria" panose="02040503050406030204" pitchFamily="18" charset="0"/>
                <a:ea typeface="Cambria" panose="02040503050406030204" pitchFamily="18" charset="0"/>
                <a:cs typeface="Calibri" panose="020F0502020204030204" pitchFamily="34" charset="0"/>
              </a:rPr>
              <a:t>quan</a:t>
            </a:r>
            <a:r>
              <a:rPr lang="en-SG" sz="2800" b="1" i="0" dirty="0">
                <a:solidFill>
                  <a:srgbClr val="002060"/>
                </a:solidFill>
                <a:effectLst/>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SG" sz="2800" b="1" i="0" dirty="0" err="1">
                <a:solidFill>
                  <a:srgbClr val="002060"/>
                </a:solidFill>
                <a:effectLst/>
                <a:highlight>
                  <a:srgbClr val="FFFFFF"/>
                </a:highlight>
                <a:latin typeface="Cambria" panose="02040503050406030204" pitchFamily="18" charset="0"/>
                <a:ea typeface="Cambria" panose="02040503050406030204" pitchFamily="18" charset="0"/>
                <a:cs typeface="Calibri" panose="020F0502020204030204" pitchFamily="34" charset="0"/>
              </a:rPr>
              <a:t>sát</a:t>
            </a:r>
            <a:r>
              <a:rPr lang="en-SG" sz="2800" b="1" i="0" dirty="0">
                <a:solidFill>
                  <a:srgbClr val="002060"/>
                </a:solidFill>
                <a:effectLst/>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SG" sz="2800" b="1" i="0" dirty="0" err="1">
                <a:solidFill>
                  <a:srgbClr val="002060"/>
                </a:solidFill>
                <a:effectLst/>
                <a:highlight>
                  <a:srgbClr val="FFFFFF"/>
                </a:highlight>
                <a:latin typeface="Cambria" panose="02040503050406030204" pitchFamily="18" charset="0"/>
                <a:ea typeface="Cambria" panose="02040503050406030204" pitchFamily="18" charset="0"/>
                <a:cs typeface="Calibri" panose="020F0502020204030204" pitchFamily="34" charset="0"/>
              </a:rPr>
              <a:t>các</a:t>
            </a:r>
            <a:r>
              <a:rPr lang="en-SG" sz="2800" b="1" i="0" dirty="0">
                <a:solidFill>
                  <a:srgbClr val="002060"/>
                </a:solidFill>
                <a:effectLst/>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SG" sz="2800" b="1" i="0" dirty="0" err="1">
                <a:solidFill>
                  <a:srgbClr val="002060"/>
                </a:solidFill>
                <a:effectLst/>
                <a:highlight>
                  <a:srgbClr val="FFFFFF"/>
                </a:highlight>
                <a:latin typeface="Cambria" panose="02040503050406030204" pitchFamily="18" charset="0"/>
                <a:ea typeface="Cambria" panose="02040503050406030204" pitchFamily="18" charset="0"/>
                <a:cs typeface="Calibri" panose="020F0502020204030204" pitchFamily="34" charset="0"/>
              </a:rPr>
              <a:t>hình</a:t>
            </a:r>
            <a:r>
              <a:rPr lang="en-SG" sz="2800" b="1" i="0" dirty="0">
                <a:solidFill>
                  <a:srgbClr val="002060"/>
                </a:solidFill>
                <a:effectLst/>
                <a:highlight>
                  <a:srgbClr val="FFFFFF"/>
                </a:highlight>
                <a:latin typeface="Cambria" panose="02040503050406030204" pitchFamily="18" charset="0"/>
                <a:ea typeface="Cambria" panose="02040503050406030204" pitchFamily="18" charset="0"/>
                <a:cs typeface="Calibri" panose="020F0502020204030204" pitchFamily="34" charset="0"/>
              </a:rPr>
              <a:t> 2,3, </a:t>
            </a:r>
            <a:r>
              <a:rPr lang="en-SG" sz="2800" b="1" i="0" dirty="0" err="1">
                <a:solidFill>
                  <a:srgbClr val="002060"/>
                </a:solidFill>
                <a:effectLst/>
                <a:highlight>
                  <a:srgbClr val="FFFFFF"/>
                </a:highlight>
                <a:latin typeface="Cambria" panose="02040503050406030204" pitchFamily="18" charset="0"/>
                <a:ea typeface="Cambria" panose="02040503050406030204" pitchFamily="18" charset="0"/>
                <a:cs typeface="Calibri" panose="020F0502020204030204" pitchFamily="34" charset="0"/>
              </a:rPr>
              <a:t>em</a:t>
            </a:r>
            <a:r>
              <a:rPr lang="en-SG" sz="2800" b="1" i="0" dirty="0">
                <a:solidFill>
                  <a:srgbClr val="002060"/>
                </a:solidFill>
                <a:effectLst/>
                <a:highlight>
                  <a:srgbClr val="FFFFFF"/>
                </a:highlight>
                <a:latin typeface="Cambria" panose="02040503050406030204" pitchFamily="18" charset="0"/>
                <a:ea typeface="Cambria" panose="02040503050406030204" pitchFamily="18" charset="0"/>
                <a:cs typeface="Calibri" panose="020F0502020204030204" pitchFamily="34" charset="0"/>
              </a:rPr>
              <a:t> </a:t>
            </a:r>
            <a:r>
              <a:rPr lang="en-SG" sz="2800" b="1" i="0" dirty="0" err="1">
                <a:solidFill>
                  <a:srgbClr val="002060"/>
                </a:solidFill>
                <a:effectLst/>
                <a:highlight>
                  <a:srgbClr val="FFFFFF"/>
                </a:highlight>
                <a:latin typeface="Cambria" panose="02040503050406030204" pitchFamily="18" charset="0"/>
                <a:ea typeface="Cambria" panose="02040503050406030204" pitchFamily="18" charset="0"/>
                <a:cs typeface="Calibri" panose="020F0502020204030204" pitchFamily="34" charset="0"/>
              </a:rPr>
              <a:t>hãy</a:t>
            </a:r>
            <a:r>
              <a:rPr lang="en-SG" sz="2800" b="1" i="0" dirty="0">
                <a:solidFill>
                  <a:srgbClr val="002060"/>
                </a:solidFill>
                <a:effectLst/>
                <a:highlight>
                  <a:srgbClr val="FFFFFF"/>
                </a:highlight>
                <a:latin typeface="Cambria" panose="02040503050406030204" pitchFamily="18" charset="0"/>
                <a:ea typeface="Cambria" panose="02040503050406030204" pitchFamily="18" charset="0"/>
                <a:cs typeface="Calibri" panose="020F0502020204030204" pitchFamily="34" charset="0"/>
              </a:rPr>
              <a:t>:</a:t>
            </a:r>
            <a:endParaRPr lang="vi-VN" sz="2800" b="1" i="0" dirty="0">
              <a:solidFill>
                <a:srgbClr val="002060"/>
              </a:solidFill>
              <a:effectLst/>
              <a:highlight>
                <a:srgbClr val="FFFFFF"/>
              </a:highlight>
              <a:latin typeface="Cambria" panose="02040503050406030204" pitchFamily="18" charset="0"/>
              <a:ea typeface="Cambria" panose="02040503050406030204" pitchFamily="18" charset="0"/>
              <a:cs typeface="Calibri" panose="020F0502020204030204" pitchFamily="34" charset="0"/>
            </a:endParaRPr>
          </a:p>
          <a:p>
            <a:pPr algn="just"/>
            <a:r>
              <a:rPr lang="vi-VN" sz="2800" b="1" i="0" dirty="0">
                <a:solidFill>
                  <a:srgbClr val="002060"/>
                </a:solidFill>
                <a:effectLst/>
                <a:highlight>
                  <a:srgbClr val="FFFFFF"/>
                </a:highlight>
                <a:latin typeface="Cambria" panose="02040503050406030204" pitchFamily="18" charset="0"/>
                <a:ea typeface="Cambria" panose="02040503050406030204" pitchFamily="18" charset="0"/>
                <a:cs typeface="Calibri" panose="020F0502020204030204" pitchFamily="34" charset="0"/>
              </a:rPr>
              <a:t>- Kể tên một số công trình tiêu biểu trong Địa đạo Củ Chi.</a:t>
            </a:r>
          </a:p>
          <a:p>
            <a:pPr algn="just"/>
            <a:r>
              <a:rPr lang="vi-VN" sz="2800" b="1" i="0" dirty="0">
                <a:solidFill>
                  <a:srgbClr val="002060"/>
                </a:solidFill>
                <a:effectLst/>
                <a:highlight>
                  <a:srgbClr val="FFFFFF"/>
                </a:highlight>
                <a:latin typeface="Cambria" panose="02040503050406030204" pitchFamily="18" charset="0"/>
                <a:ea typeface="Cambria" panose="02040503050406030204" pitchFamily="18" charset="0"/>
                <a:cs typeface="Calibri" panose="020F0502020204030204" pitchFamily="34" charset="0"/>
              </a:rPr>
              <a:t>- Mô tả một công trình mà em ấn tượng nhất.</a:t>
            </a:r>
          </a:p>
        </p:txBody>
      </p:sp>
      <p:pic>
        <p:nvPicPr>
          <p:cNvPr id="18" name="Picture 17">
            <a:extLst>
              <a:ext uri="{FF2B5EF4-FFF2-40B4-BE49-F238E27FC236}">
                <a16:creationId xmlns:a16="http://schemas.microsoft.com/office/drawing/2014/main" id="{C3A400FE-DE84-9202-AB06-16AF36F721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5786" y="4304702"/>
            <a:ext cx="3400563" cy="2553298"/>
          </a:xfrm>
          <a:prstGeom prst="rect">
            <a:avLst/>
          </a:prstGeom>
        </p:spPr>
      </p:pic>
    </p:spTree>
    <p:extLst>
      <p:ext uri="{BB962C8B-B14F-4D97-AF65-F5344CB8AC3E}">
        <p14:creationId xmlns:p14="http://schemas.microsoft.com/office/powerpoint/2010/main" val="2365710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3C9B8EF8-8470-72B7-C6FC-E8BEBFF60627}"/>
              </a:ext>
            </a:extLst>
          </p:cNvPr>
          <p:cNvSpPr/>
          <p:nvPr/>
        </p:nvSpPr>
        <p:spPr>
          <a:xfrm>
            <a:off x="187082" y="760686"/>
            <a:ext cx="6055359" cy="5214705"/>
          </a:xfrm>
          <a:prstGeom prst="roundRect">
            <a:avLst/>
          </a:prstGeom>
          <a:solidFill>
            <a:srgbClr val="FFFFFF">
              <a:alpha val="89020"/>
            </a:srgbClr>
          </a:solid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09630" rtl="0" eaLnBrk="1" fontAlgn="auto" latinLnBrk="0" hangingPunct="1">
              <a:lnSpc>
                <a:spcPct val="100000"/>
              </a:lnSpc>
              <a:spcBef>
                <a:spcPts val="0"/>
              </a:spcBef>
              <a:spcAft>
                <a:spcPts val="0"/>
              </a:spcAft>
              <a:buClr>
                <a:srgbClr val="000000"/>
              </a:buClr>
              <a:buSzTx/>
              <a:buFontTx/>
              <a:buNone/>
              <a:tabLst/>
              <a:defRPr/>
            </a:pPr>
            <a:endParaRPr kumimoji="0" lang="en-US" sz="2667"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endParaRPr>
          </a:p>
        </p:txBody>
      </p:sp>
      <p:pic>
        <p:nvPicPr>
          <p:cNvPr id="3" name="Picture 2">
            <a:extLst>
              <a:ext uri="{FF2B5EF4-FFF2-40B4-BE49-F238E27FC236}">
                <a16:creationId xmlns:a16="http://schemas.microsoft.com/office/drawing/2014/main" id="{45E631C8-BB2C-F0E5-7A40-81ECAFCE2E7F}"/>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6242441" y="821647"/>
            <a:ext cx="5762477" cy="5214705"/>
          </a:xfrm>
          <a:prstGeom prst="rect">
            <a:avLst/>
          </a:prstGeom>
        </p:spPr>
      </p:pic>
      <p:sp>
        <p:nvSpPr>
          <p:cNvPr id="6" name="TextBox 5">
            <a:extLst>
              <a:ext uri="{FF2B5EF4-FFF2-40B4-BE49-F238E27FC236}">
                <a16:creationId xmlns:a16="http://schemas.microsoft.com/office/drawing/2014/main" id="{7EA0D841-E6CC-A03E-EEE9-09B0ACC242F0}"/>
              </a:ext>
            </a:extLst>
          </p:cNvPr>
          <p:cNvSpPr txBox="1"/>
          <p:nvPr/>
        </p:nvSpPr>
        <p:spPr>
          <a:xfrm>
            <a:off x="443011" y="1245215"/>
            <a:ext cx="5543502" cy="3970318"/>
          </a:xfrm>
          <a:prstGeom prst="rect">
            <a:avLst/>
          </a:prstGeom>
          <a:noFill/>
        </p:spPr>
        <p:txBody>
          <a:bodyPr wrap="square">
            <a:spAutoFit/>
          </a:bodyPr>
          <a:lstStyle/>
          <a:p>
            <a:pPr algn="just"/>
            <a:r>
              <a:rPr lang="vi-VN" sz="4200" b="1" i="0" dirty="0">
                <a:solidFill>
                  <a:srgbClr val="002060"/>
                </a:solidFill>
                <a:effectLst/>
                <a:highlight>
                  <a:srgbClr val="FFFFFF"/>
                </a:highlight>
                <a:latin typeface="Cambria" panose="02040503050406030204" pitchFamily="18" charset="0"/>
                <a:ea typeface="Cambria" panose="02040503050406030204" pitchFamily="18" charset="0"/>
              </a:rPr>
              <a:t>- Vị trí địa đạo nằm sâu dưới lòng đất khoảng 3-10m dài khoảng 250km. thuộc huyện Củ Chi, Thành phố Hồ Chí Minh. </a:t>
            </a:r>
            <a:endParaRPr lang="en-SG" sz="4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058015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9A544F-48EE-D913-D562-E691C6E175A6}"/>
              </a:ext>
            </a:extLst>
          </p:cNvPr>
          <p:cNvSpPr txBox="1"/>
          <p:nvPr/>
        </p:nvSpPr>
        <p:spPr>
          <a:xfrm>
            <a:off x="1452880" y="1305341"/>
            <a:ext cx="9022080" cy="4247317"/>
          </a:xfrm>
          <a:prstGeom prst="rect">
            <a:avLst/>
          </a:prstGeom>
          <a:noFill/>
        </p:spPr>
        <p:txBody>
          <a:bodyPr wrap="square">
            <a:spAutoFit/>
          </a:bodyPr>
          <a:lstStyle/>
          <a:p>
            <a:pPr algn="just"/>
            <a:r>
              <a:rPr lang="vi-VN" sz="4500" b="0" i="0" dirty="0">
                <a:solidFill>
                  <a:srgbClr val="333333"/>
                </a:solidFill>
                <a:effectLst/>
                <a:highlight>
                  <a:srgbClr val="FFFFFF"/>
                </a:highlight>
                <a:latin typeface="Roboto" panose="02000000000000000000" pitchFamily="2" charset="0"/>
              </a:rPr>
              <a:t> </a:t>
            </a:r>
            <a:r>
              <a:rPr lang="vi-VN" sz="4500" b="1" i="0" dirty="0">
                <a:solidFill>
                  <a:srgbClr val="002060"/>
                </a:solidFill>
                <a:effectLst/>
                <a:highlight>
                  <a:srgbClr val="FFFFFF"/>
                </a:highlight>
                <a:latin typeface="Cambria" panose="02040503050406030204" pitchFamily="18" charset="0"/>
                <a:ea typeface="Cambria" panose="02040503050406030204" pitchFamily="18" charset="0"/>
              </a:rPr>
              <a:t>Một số công trình tiêu biểu như:  Địa đạo Bến Dược (Căn cứ Quân khu Sài Gòn - Gia Định (Khu A), Căn cứ Khu ủy Sài Gòn - Gia Định (Khu B) và Địa đạo Bến Đình (Căn cứ Huyện ủy Củ Chi)</a:t>
            </a:r>
            <a:endParaRPr lang="en-SG" sz="45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159001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717</TotalTime>
  <Words>597</Words>
  <Application>Microsoft Office PowerPoint</Application>
  <PresentationFormat>Widescreen</PresentationFormat>
  <Paragraphs>46</Paragraphs>
  <Slides>22</Slides>
  <Notes>13</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等线</vt:lpstr>
      <vt:lpstr>Arial</vt:lpstr>
      <vt:lpstr>Cambria</vt:lpstr>
      <vt:lpstr>Roboto</vt:lpstr>
      <vt:lpstr>SVN-Newton</vt:lpstr>
      <vt:lpstr>Times New Roman</vt:lpstr>
      <vt:lpstr>UTM Avo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徐 梦婷</dc:creator>
  <cp:lastModifiedBy>SKY</cp:lastModifiedBy>
  <cp:revision>42</cp:revision>
  <dcterms:created xsi:type="dcterms:W3CDTF">2020-07-26T10:12:22Z</dcterms:created>
  <dcterms:modified xsi:type="dcterms:W3CDTF">2024-05-13T11:15:51Z</dcterms:modified>
</cp:coreProperties>
</file>