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007577480" r:id="rId2"/>
    <p:sldId id="256" r:id="rId3"/>
    <p:sldId id="5209" r:id="rId4"/>
    <p:sldId id="5210" r:id="rId5"/>
    <p:sldId id="2007577483" r:id="rId6"/>
    <p:sldId id="2007577496" r:id="rId7"/>
    <p:sldId id="2007577481" r:id="rId8"/>
    <p:sldId id="272" r:id="rId9"/>
    <p:sldId id="268" r:id="rId10"/>
    <p:sldId id="2007577484" r:id="rId11"/>
    <p:sldId id="2007577485" r:id="rId12"/>
    <p:sldId id="2007577497" r:id="rId13"/>
    <p:sldId id="2007577489" r:id="rId14"/>
    <p:sldId id="2007577486" r:id="rId15"/>
    <p:sldId id="2007577498" r:id="rId16"/>
    <p:sldId id="2007577499" r:id="rId17"/>
    <p:sldId id="2007577488" r:id="rId18"/>
    <p:sldId id="2007577482" r:id="rId19"/>
    <p:sldId id="327" r:id="rId20"/>
    <p:sldId id="2007577495" r:id="rId21"/>
    <p:sldId id="33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97F"/>
    <a:srgbClr val="009999"/>
    <a:srgbClr val="FF9999"/>
    <a:srgbClr val="FBFEEC"/>
    <a:srgbClr val="F6FCD8"/>
    <a:srgbClr val="FFCCCC"/>
    <a:srgbClr val="FFE5E5"/>
    <a:srgbClr val="99CCFF"/>
    <a:srgbClr val="D8E8FC"/>
    <a:srgbClr val="C7D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033" autoAdjust="0"/>
  </p:normalViewPr>
  <p:slideViewPr>
    <p:cSldViewPr snapToGrid="0" showGuides="1">
      <p:cViewPr varScale="1">
        <p:scale>
          <a:sx n="83" d="100"/>
          <a:sy n="83" d="100"/>
        </p:scale>
        <p:origin x="1194" y="9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AE0E8-3A99-404B-9D43-88CF024209D2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45761-C06D-4AE4-90A5-24BDEF0E29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77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45761-C06D-4AE4-90A5-24BDEF0E299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81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9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DF2C1-F002-C963-8B55-0A645C73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F43898-5085-04D7-B845-C70982371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CD6A38-3704-1CE8-A797-D02E7697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7C651-4060-6375-6D8B-3DDABF51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057200-0A16-E67D-F19B-CC3EE4CB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4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7424F1-F1C1-45CA-F693-07E307469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51972D-5CF0-0378-B20B-259C9C031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1B37AA-4FA3-1A45-ED1B-821889F5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77E152-9E6A-A3BC-794F-7308F12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082891-04C6-22CC-C44F-459EF039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088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5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3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F1FAC-9EBA-E2F6-23A6-FB0FC0B7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792046-762D-ED2E-44BB-43F9A2F7E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33908-7945-537B-5FEA-F53FF528B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635A9F-644E-DCEB-18D6-15755331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41E28E-BE0D-27A1-414D-1E62AE1B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3E5977-7535-00FA-5F5D-7AC1CBB5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114D7A-4CC7-91F8-EFE5-2CAD1E45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378AC1-F594-4396-D483-1FDF2831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2B76A96-7DD4-4E32-336E-0C312812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0349C1-35F4-40D2-E1BA-7E6E8BAB6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12AADA-BB4A-9AB1-6633-45D21259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C41B0-186D-7EE5-09C9-0B130098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77FFD5B-A727-E06E-2EE3-38BA1B2E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277740-49E9-9DE2-E811-3537322F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6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BC067-043D-8EC8-B9CF-6B19AEA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3D0BE2E-E2C2-75E8-AD9D-B6126CED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672FC5-E673-6D19-D518-F93A403E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E1B150-4733-E739-67D3-6FEC4F5E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3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6F2658-78B0-D4B0-FC81-28512BA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ABD558-E9EA-2EA1-3C52-78AFFA19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CA8104-730C-45B0-8B0F-10EE05DE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34D48-A367-A26E-F0FD-64F3CEA9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18CDD6-ED58-2EDF-3597-5E2CDE5EA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2E6EC7-C973-7EE1-0E23-1417CEF74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D03338-309C-D3BC-D4F5-4E12C019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512B77-86AD-15D0-4715-739D8C67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C375AA-6858-E0A3-DB8F-3BEE8E29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86501-C24E-CBF4-FEF9-366EE31F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9A0327-7619-5DF3-E1B2-F35C22EA9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B969D-DFFD-B929-5B8F-7C82C49FA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FE1447-64E3-F2E1-843D-73C1F33D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839C07-A434-8386-6CF0-7C7FFB40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91E14A-9FE8-4F2B-C5DF-3D3FB223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7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763FC-CC46-A990-CBFA-16EF0839733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D59A-648D-3DA3-B081-F827FCAE3DB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E7DA8-FC75-5401-35CA-1CFACFEBE6C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E58E4A-7099-7309-8FF6-0314CE3AD54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A226F3-12E0-37A6-4232-699800855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96044-BDBA-54C0-EADB-A0AC410F6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5726C96-0144-C03E-E2E4-47DA9FB6339C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1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62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66.png"/><Relationship Id="rId5" Type="http://schemas.openxmlformats.org/officeDocument/2006/relationships/image" Target="../media/image19.png"/><Relationship Id="rId15" Type="http://schemas.openxmlformats.org/officeDocument/2006/relationships/image" Target="../media/image68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39.pn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image" Target="../media/image42.jpe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73640C13-559A-2866-FCCC-D6E1E1AF9A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BB8D49D6-0EF6-90CB-2720-8819302AE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9EBA3821-9CE5-4027-D296-70646197B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BCA67A2-91DA-073A-94F5-8087B00004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82A02825-FD74-E580-8F37-7ADE8F1BA2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45">
            <a:extLst>
              <a:ext uri="{FF2B5EF4-FFF2-40B4-BE49-F238E27FC236}">
                <a16:creationId xmlns:a16="http://schemas.microsoft.com/office/drawing/2014/main" id="{BAD30B7D-EE04-7DD2-87C5-C169CA8D97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5"/>
          <a:stretch/>
        </p:blipFill>
        <p:spPr>
          <a:xfrm rot="1586298">
            <a:off x="9317491" y="-250167"/>
            <a:ext cx="2986103" cy="2373210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32C9A0A9-3102-6D45-63EB-F8D73D88D0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-29367" y="3581400"/>
            <a:ext cx="12192000" cy="3276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2BF8EF-2001-BD38-847D-6859DBBB0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0675" y="686579"/>
            <a:ext cx="4591572" cy="21796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930928-3720-26F4-0235-BF7135624C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4836" y="-330294"/>
            <a:ext cx="2188654" cy="951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955E7A-F2CD-D744-DDD1-65D617EF4A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8182" y="6055775"/>
            <a:ext cx="2188654" cy="9510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0138" y="2735495"/>
            <a:ext cx="12233104" cy="16347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127770" y="-148833"/>
            <a:ext cx="4004115" cy="3430043"/>
            <a:chOff x="3510967" y="-1484757"/>
            <a:chExt cx="5259617" cy="4505543"/>
          </a:xfrm>
        </p:grpSpPr>
        <p:pic>
          <p:nvPicPr>
            <p:cNvPr id="8" name="图片 37">
              <a:extLst>
                <a:ext uri="{FF2B5EF4-FFF2-40B4-BE49-F238E27FC236}">
                  <a16:creationId xmlns:a16="http://schemas.microsoft.com/office/drawing/2014/main" id="{D39A1D3E-4A06-2DEA-4FAE-C5AE626F7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38"/>
            <a:stretch/>
          </p:blipFill>
          <p:spPr>
            <a:xfrm>
              <a:off x="3510967" y="-1484757"/>
              <a:ext cx="5259617" cy="45055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12941" y="535013"/>
              <a:ext cx="4767485" cy="1926503"/>
            </a:xfrm>
            <a:prstGeom prst="rect">
              <a:avLst/>
            </a:prstGeom>
          </p:spPr>
        </p:pic>
      </p:grpSp>
      <p:pic>
        <p:nvPicPr>
          <p:cNvPr id="9" name="图片 43">
            <a:extLst>
              <a:ext uri="{FF2B5EF4-FFF2-40B4-BE49-F238E27FC236}">
                <a16:creationId xmlns:a16="http://schemas.microsoft.com/office/drawing/2014/main" id="{FFFA93D7-CDFB-1B9D-FEE9-E2B68FF078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86" y="468458"/>
            <a:ext cx="3266823" cy="20413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F4D952-DD9F-8033-A0F0-0F45116FE69E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7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561797FB-5805-5C89-57C9-E48F5F821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D613C-575A-0F9D-9F28-DB26363AB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752" y="559326"/>
            <a:ext cx="8117909" cy="6165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1767AC-4EBD-38CE-8DE6-6A47912D0CAA}"/>
              </a:ext>
            </a:extLst>
          </p:cNvPr>
          <p:cNvSpPr txBox="1"/>
          <p:nvPr/>
        </p:nvSpPr>
        <p:spPr>
          <a:xfrm>
            <a:off x="226142" y="1832868"/>
            <a:ext cx="3615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80EE1-7CEE-8009-7123-D7A267760412}"/>
              </a:ext>
            </a:extLst>
          </p:cNvPr>
          <p:cNvSpPr txBox="1"/>
          <p:nvPr/>
        </p:nvSpPr>
        <p:spPr>
          <a:xfrm>
            <a:off x="5997678" y="55112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cỏ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C528FB-6F22-1AB2-A1DE-B1A228BA18E7}"/>
              </a:ext>
            </a:extLst>
          </p:cNvPr>
          <p:cNvSpPr txBox="1"/>
          <p:nvPr/>
        </p:nvSpPr>
        <p:spPr>
          <a:xfrm>
            <a:off x="4360607" y="2310546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3207A6-61DD-8ECD-F28F-EA6261907A94}"/>
              </a:ext>
            </a:extLst>
          </p:cNvPr>
          <p:cNvSpPr txBox="1"/>
          <p:nvPr/>
        </p:nvSpPr>
        <p:spPr>
          <a:xfrm>
            <a:off x="5766902" y="28442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nai 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E0C42B-08FB-34E4-5427-92E8FF28523E}"/>
              </a:ext>
            </a:extLst>
          </p:cNvPr>
          <p:cNvSpPr txBox="1"/>
          <p:nvPr/>
        </p:nvSpPr>
        <p:spPr>
          <a:xfrm>
            <a:off x="7192297" y="11017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CD383-2226-B254-3CF2-0E60D9A3315F}"/>
              </a:ext>
            </a:extLst>
          </p:cNvPr>
          <p:cNvSpPr txBox="1"/>
          <p:nvPr/>
        </p:nvSpPr>
        <p:spPr>
          <a:xfrm>
            <a:off x="9502878" y="2551837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7C3649-061A-E503-9883-624392F26FA0}"/>
              </a:ext>
            </a:extLst>
          </p:cNvPr>
          <p:cNvSpPr txBox="1"/>
          <p:nvPr/>
        </p:nvSpPr>
        <p:spPr>
          <a:xfrm>
            <a:off x="10407446" y="5329328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5B41ED-2DB6-DB6E-242F-FAB1615EFD03}"/>
              </a:ext>
            </a:extLst>
          </p:cNvPr>
          <p:cNvSpPr txBox="1"/>
          <p:nvPr/>
        </p:nvSpPr>
        <p:spPr>
          <a:xfrm>
            <a:off x="188560" y="1832868"/>
            <a:ext cx="37842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 định chiều của mũi tên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600" b="1" dirty="0">
              <a:solidFill>
                <a:srgbClr val="00CC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D366CA0-9ED8-8001-5BC8-B4BD1769F5CF}"/>
              </a:ext>
            </a:extLst>
          </p:cNvPr>
          <p:cNvCxnSpPr/>
          <p:nvPr/>
        </p:nvCxnSpPr>
        <p:spPr>
          <a:xfrm flipH="1" flipV="1">
            <a:off x="4798141" y="3642295"/>
            <a:ext cx="879987" cy="140165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A6DEAA-09AF-CA93-1CA5-32C64294DAF6}"/>
              </a:ext>
            </a:extLst>
          </p:cNvPr>
          <p:cNvCxnSpPr>
            <a:cxnSpLocks/>
          </p:cNvCxnSpPr>
          <p:nvPr/>
        </p:nvCxnSpPr>
        <p:spPr>
          <a:xfrm flipV="1">
            <a:off x="5296714" y="2203450"/>
            <a:ext cx="1526873" cy="840657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34EC1B-5C77-08AA-C368-DA4966D9901F}"/>
              </a:ext>
            </a:extLst>
          </p:cNvPr>
          <p:cNvCxnSpPr>
            <a:cxnSpLocks/>
          </p:cNvCxnSpPr>
          <p:nvPr/>
        </p:nvCxnSpPr>
        <p:spPr>
          <a:xfrm flipV="1">
            <a:off x="6410914" y="4285675"/>
            <a:ext cx="0" cy="75827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5E5EB6-7122-A048-EC8B-4B7E0B607411}"/>
              </a:ext>
            </a:extLst>
          </p:cNvPr>
          <p:cNvCxnSpPr>
            <a:cxnSpLocks/>
          </p:cNvCxnSpPr>
          <p:nvPr/>
        </p:nvCxnSpPr>
        <p:spPr>
          <a:xfrm flipV="1">
            <a:off x="6998807" y="2543736"/>
            <a:ext cx="443958" cy="534734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1583B5-C9A9-58A2-7133-D8AB4B01B0FA}"/>
              </a:ext>
            </a:extLst>
          </p:cNvPr>
          <p:cNvCxnSpPr>
            <a:cxnSpLocks/>
          </p:cNvCxnSpPr>
          <p:nvPr/>
        </p:nvCxnSpPr>
        <p:spPr>
          <a:xfrm flipV="1">
            <a:off x="7081683" y="3988326"/>
            <a:ext cx="1472382" cy="105112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DA8B34-D5AA-55FD-658F-EA80F309C18B}"/>
              </a:ext>
            </a:extLst>
          </p:cNvPr>
          <p:cNvCxnSpPr>
            <a:cxnSpLocks/>
          </p:cNvCxnSpPr>
          <p:nvPr/>
        </p:nvCxnSpPr>
        <p:spPr>
          <a:xfrm>
            <a:off x="9427656" y="3998158"/>
            <a:ext cx="960126" cy="676485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8E44833-D254-B7F2-06BF-ED93B449B0E2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00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0" grpId="0"/>
      <p:bldP spid="11" grpId="0"/>
      <p:bldP spid="12" grpId="0"/>
      <p:bldP spid="13" grpId="0"/>
      <p:bldP spid="14" grpId="0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1FE03-D3DA-A5EF-6D0D-26843D8C2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9210"/>
            <a:ext cx="5991674" cy="4088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788A7-B466-C369-63D7-611467E8F448}"/>
              </a:ext>
            </a:extLst>
          </p:cNvPr>
          <p:cNvSpPr txBox="1"/>
          <p:nvPr/>
        </p:nvSpPr>
        <p:spPr>
          <a:xfrm>
            <a:off x="470116" y="530679"/>
            <a:ext cx="112517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vào vở các chuỗi thức ăn theo đường gạch nối giữa các sinh vật theo gợi ý sau:</a:t>
            </a:r>
            <a:endParaRPr lang="en-US" sz="4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7670C-8C84-9AC2-0D8B-4445B63CB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083" y="2315442"/>
            <a:ext cx="6934801" cy="9906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C7DE18-AFBC-552E-FB53-252790B18012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6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788A7-B466-C369-63D7-611467E8F448}"/>
              </a:ext>
            </a:extLst>
          </p:cNvPr>
          <p:cNvSpPr txBox="1"/>
          <p:nvPr/>
        </p:nvSpPr>
        <p:spPr>
          <a:xfrm>
            <a:off x="470116" y="270553"/>
            <a:ext cx="112517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vào vở các chuỗi thức ăn theo đường gạch nối giữa các sinh vật theo gợi ý sau:</a:t>
            </a:r>
            <a:endParaRPr lang="en-US" sz="4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7670C-8C84-9AC2-0D8B-4445B63CB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83" y="2315442"/>
            <a:ext cx="6934801" cy="990686"/>
          </a:xfrm>
          <a:prstGeom prst="rect">
            <a:avLst/>
          </a:prstGeom>
        </p:spPr>
      </p:pic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821ACD70-E44C-598B-FB5E-F6EB973C5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" y="2104103"/>
            <a:ext cx="4662475" cy="4753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0D442-5AA4-C5C5-044D-6FA31C2AA3F8}"/>
              </a:ext>
            </a:extLst>
          </p:cNvPr>
          <p:cNvSpPr txBox="1"/>
          <p:nvPr/>
        </p:nvSpPr>
        <p:spPr>
          <a:xfrm>
            <a:off x="7795824" y="2539343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thỏ 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858CF-0585-27D0-38D0-C3BE0CA9F397}"/>
              </a:ext>
            </a:extLst>
          </p:cNvPr>
          <p:cNvSpPr txBox="1"/>
          <p:nvPr/>
        </p:nvSpPr>
        <p:spPr>
          <a:xfrm>
            <a:off x="10258805" y="2528270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báo 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BB37E8-87A1-B1B4-548E-7352448C4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83" y="3598523"/>
            <a:ext cx="6934801" cy="9906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95B8ED-56B7-75C7-F432-A73990370B7C}"/>
              </a:ext>
            </a:extLst>
          </p:cNvPr>
          <p:cNvSpPr txBox="1"/>
          <p:nvPr/>
        </p:nvSpPr>
        <p:spPr>
          <a:xfrm>
            <a:off x="7795824" y="3822424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nai 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685013-BB4E-5FF4-3860-14650D870122}"/>
              </a:ext>
            </a:extLst>
          </p:cNvPr>
          <p:cNvSpPr txBox="1"/>
          <p:nvPr/>
        </p:nvSpPr>
        <p:spPr>
          <a:xfrm>
            <a:off x="10258805" y="3811351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báo 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732FE7-4105-D873-A90F-56DF65BFC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304" y="4780648"/>
            <a:ext cx="6934801" cy="9906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93EBC5-F621-BABA-7462-A4D1ED79A72B}"/>
              </a:ext>
            </a:extLst>
          </p:cNvPr>
          <p:cNvSpPr txBox="1"/>
          <p:nvPr/>
        </p:nvSpPr>
        <p:spPr>
          <a:xfrm>
            <a:off x="7809045" y="5004549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trâu 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CC481-8890-30AD-7F40-F5A42EAD5900}"/>
              </a:ext>
            </a:extLst>
          </p:cNvPr>
          <p:cNvSpPr txBox="1"/>
          <p:nvPr/>
        </p:nvSpPr>
        <p:spPr>
          <a:xfrm>
            <a:off x="10193369" y="4993476"/>
            <a:ext cx="1202219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sư tử </a:t>
            </a: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8E0944-43D6-9D36-EF12-4452CE591971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422787" y="193138"/>
            <a:ext cx="11346426" cy="1659319"/>
            <a:chOff x="813903" y="400033"/>
            <a:chExt cx="10168836" cy="1659319"/>
          </a:xfrm>
        </p:grpSpPr>
        <p:sp>
          <p:nvSpPr>
            <p:cNvPr id="7" name="文本框 6"/>
            <p:cNvSpPr txBox="1"/>
            <p:nvPr/>
          </p:nvSpPr>
          <p:spPr>
            <a:xfrm>
              <a:off x="813903" y="400033"/>
              <a:ext cx="10168836" cy="1659319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902022" y="489692"/>
              <a:ext cx="100807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2. Đọc thông tin, vẽ và hoàn thành sơ đồ mô tả về các mối liên hệ thức ăn giữa các sinh vật trong một vùng biển theo sơ đồ gợi ý ở hình 7.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9816787-B55F-71DC-604C-D1C1A5108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2088607"/>
            <a:ext cx="6749749" cy="3280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CAD88D-62D5-B715-527B-FD3E4CEED131}"/>
              </a:ext>
            </a:extLst>
          </p:cNvPr>
          <p:cNvSpPr txBox="1"/>
          <p:nvPr/>
        </p:nvSpPr>
        <p:spPr>
          <a:xfrm>
            <a:off x="160757" y="2045595"/>
            <a:ext cx="44722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tảo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000" b="1" i="1" dirty="0">
              <a:solidFill>
                <a:srgbClr val="FF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7670" y="4470635"/>
            <a:ext cx="2503958" cy="25039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9C611E-C291-B25C-84B4-7B3A91946F98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6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914400" y="142161"/>
            <a:ext cx="10698473" cy="1200329"/>
            <a:chOff x="6096000" y="2379308"/>
            <a:chExt cx="5830957" cy="22396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2128117"/>
            </a:xfrm>
            <a:prstGeom prst="round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096000" y="2379308"/>
              <a:ext cx="5744682" cy="2239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 các sơ đồ chuỗi thức ăn trong vùng biển dựa vào các sơ đồ gợi ý trong SGK.</a:t>
              </a:r>
              <a:endParaRPr lang="en-US" sz="6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3A0F04C8-334C-BA3E-BDED-35A88638B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4142"/>
            <a:ext cx="5802437" cy="3583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CC9FD0-D9AD-21E5-C9B2-1155C993A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242" y="2776821"/>
            <a:ext cx="5834463" cy="2836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5F1B6B-806E-516F-2BC6-1F27B0B7A342}"/>
              </a:ext>
            </a:extLst>
          </p:cNvPr>
          <p:cNvSpPr txBox="1"/>
          <p:nvPr/>
        </p:nvSpPr>
        <p:spPr>
          <a:xfrm>
            <a:off x="245805" y="1312597"/>
            <a:ext cx="11700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tảo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1" dirty="0">
              <a:solidFill>
                <a:srgbClr val="FF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2DB995-715E-1949-9FD0-5F7DD22B361F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550606" y="172055"/>
            <a:ext cx="11062267" cy="1804229"/>
            <a:chOff x="6096000" y="2435087"/>
            <a:chExt cx="5830957" cy="3366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3366482"/>
            </a:xfrm>
            <a:prstGeom prst="round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173739" y="2596842"/>
              <a:ext cx="5706060" cy="2928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tảo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hồi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rùa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5CC9FD0-D9AD-21E5-C9B2-1155C993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183" y="2062975"/>
            <a:ext cx="8236213" cy="4003528"/>
          </a:xfrm>
          <a:prstGeom prst="rect">
            <a:avLst/>
          </a:prstGeom>
        </p:spPr>
      </p:pic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CA3E5C13-60B3-8746-2493-B25F6E602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58" y="2697785"/>
            <a:ext cx="4080210" cy="4160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F31F51-2FEF-2EB3-7851-EE9CD6E02D87}"/>
              </a:ext>
            </a:extLst>
          </p:cNvPr>
          <p:cNvSpPr txBox="1"/>
          <p:nvPr/>
        </p:nvSpPr>
        <p:spPr>
          <a:xfrm>
            <a:off x="7468733" y="2360329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tôm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C3EF9-3AD0-1F9C-004C-05864EBE46A4}"/>
              </a:ext>
            </a:extLst>
          </p:cNvPr>
          <p:cNvSpPr txBox="1"/>
          <p:nvPr/>
        </p:nvSpPr>
        <p:spPr>
          <a:xfrm>
            <a:off x="10207017" y="2360329"/>
            <a:ext cx="1316389" cy="523220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cá hồi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7B4D0F-0A5F-15E4-8B58-F93B15BC5072}"/>
              </a:ext>
            </a:extLst>
          </p:cNvPr>
          <p:cNvSpPr txBox="1"/>
          <p:nvPr/>
        </p:nvSpPr>
        <p:spPr>
          <a:xfrm>
            <a:off x="7369979" y="3659938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sứa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E07FE-1614-2E9C-FA56-3502DA74E684}"/>
              </a:ext>
            </a:extLst>
          </p:cNvPr>
          <p:cNvSpPr txBox="1"/>
          <p:nvPr/>
        </p:nvSpPr>
        <p:spPr>
          <a:xfrm>
            <a:off x="7310984" y="4959547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tôm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641B7D-6937-3FCD-D12E-C84425ADF017}"/>
              </a:ext>
            </a:extLst>
          </p:cNvPr>
          <p:cNvSpPr txBox="1"/>
          <p:nvPr/>
        </p:nvSpPr>
        <p:spPr>
          <a:xfrm>
            <a:off x="4250966" y="3556491"/>
            <a:ext cx="166805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 </a:t>
            </a:r>
            <a:r>
              <a:rPr lang="vi-VN" b="1" dirty="0">
                <a:solidFill>
                  <a:srgbClr val="009999"/>
                </a:solidFill>
              </a:rPr>
              <a:t>động vật phù du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BEA29-FDFC-5A0E-F445-D07AD7B37C9E}"/>
              </a:ext>
            </a:extLst>
          </p:cNvPr>
          <p:cNvSpPr txBox="1"/>
          <p:nvPr/>
        </p:nvSpPr>
        <p:spPr>
          <a:xfrm>
            <a:off x="10207016" y="4959547"/>
            <a:ext cx="1316389" cy="523220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cá hồi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EA0B6A-37E0-2B9C-89E2-DDA568D5414B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8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550606" y="172055"/>
            <a:ext cx="11062267" cy="2030371"/>
            <a:chOff x="6096000" y="2435087"/>
            <a:chExt cx="5830957" cy="378843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3788436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173739" y="2596842"/>
              <a:ext cx="5706060" cy="337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những chuỗi thức ăn nào trong sơ đồ có sử dụng chung một vài sinh vật? Điều đó có thể có ý nghĩa gì đối với tự nhiên?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9047A4-F046-906E-1EA6-130BDBDAF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85" y="2289117"/>
            <a:ext cx="8522005" cy="414430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E14360-DBC5-D727-7724-EE6C38599944}"/>
              </a:ext>
            </a:extLst>
          </p:cNvPr>
          <p:cNvSpPr/>
          <p:nvPr/>
        </p:nvSpPr>
        <p:spPr>
          <a:xfrm>
            <a:off x="1730485" y="2289117"/>
            <a:ext cx="8613050" cy="128982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5B7991-60F0-D5A6-D430-EBE3CE933FE2}"/>
              </a:ext>
            </a:extLst>
          </p:cNvPr>
          <p:cNvSpPr/>
          <p:nvPr/>
        </p:nvSpPr>
        <p:spPr>
          <a:xfrm>
            <a:off x="1761163" y="4791427"/>
            <a:ext cx="8613050" cy="128982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5E6F0C-2231-DBD1-CD51-45121D8E9C70}"/>
              </a:ext>
            </a:extLst>
          </p:cNvPr>
          <p:cNvSpPr/>
          <p:nvPr/>
        </p:nvSpPr>
        <p:spPr>
          <a:xfrm>
            <a:off x="4817021" y="2435092"/>
            <a:ext cx="2374488" cy="906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FA45C57-8DD6-6734-7E58-3A5D435D6685}"/>
              </a:ext>
            </a:extLst>
          </p:cNvPr>
          <p:cNvSpPr/>
          <p:nvPr/>
        </p:nvSpPr>
        <p:spPr>
          <a:xfrm>
            <a:off x="4806007" y="5048858"/>
            <a:ext cx="2374488" cy="9126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719683D-FF8D-69AD-12CB-5163AA95A96A}"/>
              </a:ext>
            </a:extLst>
          </p:cNvPr>
          <p:cNvSpPr/>
          <p:nvPr/>
        </p:nvSpPr>
        <p:spPr>
          <a:xfrm>
            <a:off x="7751950" y="2395765"/>
            <a:ext cx="2374488" cy="906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637A6A-F2B6-EA2F-C473-2D5C7242C5DE}"/>
              </a:ext>
            </a:extLst>
          </p:cNvPr>
          <p:cNvSpPr/>
          <p:nvPr/>
        </p:nvSpPr>
        <p:spPr>
          <a:xfrm>
            <a:off x="7782027" y="5068522"/>
            <a:ext cx="2374488" cy="9126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A735714-7E33-FAF9-4B04-954A5E07C149}"/>
              </a:ext>
            </a:extLst>
          </p:cNvPr>
          <p:cNvSpPr/>
          <p:nvPr/>
        </p:nvSpPr>
        <p:spPr>
          <a:xfrm>
            <a:off x="1639440" y="3665926"/>
            <a:ext cx="8613050" cy="1012823"/>
          </a:xfrm>
          <a:prstGeom prst="roundRect">
            <a:avLst/>
          </a:prstGeom>
          <a:noFill/>
          <a:ln w="38100">
            <a:solidFill>
              <a:srgbClr val="FF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9D83681-B958-0A26-A285-F9EEBA524621}"/>
              </a:ext>
            </a:extLst>
          </p:cNvPr>
          <p:cNvSpPr/>
          <p:nvPr/>
        </p:nvSpPr>
        <p:spPr>
          <a:xfrm>
            <a:off x="1761163" y="4873591"/>
            <a:ext cx="8613050" cy="1206807"/>
          </a:xfrm>
          <a:prstGeom prst="roundRect">
            <a:avLst/>
          </a:prstGeom>
          <a:noFill/>
          <a:ln w="38100">
            <a:solidFill>
              <a:srgbClr val="FF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5F70B8-D3D6-A9B9-9669-52B2CBB5ED56}"/>
              </a:ext>
            </a:extLst>
          </p:cNvPr>
          <p:cNvSpPr/>
          <p:nvPr/>
        </p:nvSpPr>
        <p:spPr>
          <a:xfrm>
            <a:off x="1838633" y="3736259"/>
            <a:ext cx="2408902" cy="87858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6A8339-9728-4522-7431-128CC41F322E}"/>
              </a:ext>
            </a:extLst>
          </p:cNvPr>
          <p:cNvSpPr/>
          <p:nvPr/>
        </p:nvSpPr>
        <p:spPr>
          <a:xfrm>
            <a:off x="1838633" y="5085534"/>
            <a:ext cx="2408902" cy="87858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2C654D-79AD-2F2F-F47C-D1156A513375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1910" y="4354042"/>
            <a:ext cx="2503958" cy="25039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376030" y="2209343"/>
            <a:ext cx="11439939" cy="2018530"/>
            <a:chOff x="813903" y="400034"/>
            <a:chExt cx="10944088" cy="1205826"/>
          </a:xfrm>
        </p:grpSpPr>
        <p:sp>
          <p:nvSpPr>
            <p:cNvPr id="7" name="文本框 6"/>
            <p:cNvSpPr txBox="1"/>
            <p:nvPr/>
          </p:nvSpPr>
          <p:spPr>
            <a:xfrm>
              <a:off x="813903" y="400034"/>
              <a:ext cx="10944088" cy="1205826"/>
            </a:xfrm>
            <a:prstGeom prst="roundRect">
              <a:avLst/>
            </a:prstGeom>
            <a:solidFill>
              <a:srgbClr val="6DC97F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989716" y="545054"/>
              <a:ext cx="10592460" cy="864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</a:t>
              </a:r>
              <a:r>
                <a:rPr lang="vi-VN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sinh vật có thể tham gia vào nhiều chuỗi thức ăn khác nhau.</a:t>
              </a:r>
              <a:endPara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CCE7F41-EB88-0F51-DA5F-A543B5455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714" y="550608"/>
            <a:ext cx="5170535" cy="1658735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A2D29575-1B02-86C3-E613-8181873DEE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309462" y="70854"/>
            <a:ext cx="3081252" cy="23812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89A517-8128-AAD4-93D5-2E8FC818990A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D8DAB-470B-4C24-20A8-AE8840CD98F1}"/>
              </a:ext>
            </a:extLst>
          </p:cNvPr>
          <p:cNvGrpSpPr/>
          <p:nvPr/>
        </p:nvGrpSpPr>
        <p:grpSpPr>
          <a:xfrm>
            <a:off x="4375149" y="1593737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96966" y="1804942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-0</a:t>
              </a:r>
              <a:r>
                <a:rPr lang="vi-VN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3</a:t>
              </a:r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</a:t>
              </a:r>
              <a:endParaRPr lang="zh-CN" altLang="en-US" sz="6000" dirty="0">
                <a:latin typeface="UVF Salome" panose="02000503040000020003" pitchFamily="50" charset="0"/>
                <a:ea typeface="字魂112号-阿开童漫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C5462F-190B-DF06-472B-028456E80A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3768" y="2965726"/>
            <a:ext cx="9015173" cy="22977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7BBD6F-40C3-A845-DE0E-6B3540B13E30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1884C3C-6517-9D3D-E465-9F8E8C5002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19" y="1866900"/>
            <a:ext cx="4960069" cy="4991100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817EAEAB-E29B-E4E5-E404-C44654301A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20" y="2981740"/>
            <a:ext cx="4314410" cy="4314410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3F02E4B-C870-27E9-D2E0-D6B1EC9110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1F1F9A8E-1765-5885-5075-C691FB4D0A41}"/>
              </a:ext>
            </a:extLst>
          </p:cNvPr>
          <p:cNvGrpSpPr/>
          <p:nvPr/>
        </p:nvGrpSpPr>
        <p:grpSpPr>
          <a:xfrm>
            <a:off x="505849" y="582477"/>
            <a:ext cx="11111527" cy="1775087"/>
            <a:chOff x="1147155" y="572516"/>
            <a:chExt cx="13337769" cy="229963"/>
          </a:xfrm>
        </p:grpSpPr>
        <p:sp>
          <p:nvSpPr>
            <p:cNvPr id="9" name="Flowchart: Alternate Process 8">
              <a:extLst>
                <a:ext uri="{FF2B5EF4-FFF2-40B4-BE49-F238E27FC236}">
                  <a16:creationId xmlns:a16="http://schemas.microsoft.com/office/drawing/2014/main" id="{E2EB3E88-8BB9-BF53-BD4B-D740383BFE88}"/>
                </a:ext>
              </a:extLst>
            </p:cNvPr>
            <p:cNvSpPr/>
            <p:nvPr/>
          </p:nvSpPr>
          <p:spPr>
            <a:xfrm>
              <a:off x="1147156" y="572516"/>
              <a:ext cx="13337768" cy="229963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549191-124E-A561-C63C-1959D6AB9E11}"/>
                </a:ext>
              </a:extLst>
            </p:cNvPr>
            <p:cNvSpPr txBox="1"/>
            <p:nvPr/>
          </p:nvSpPr>
          <p:spPr>
            <a:xfrm>
              <a:off x="1147155" y="575213"/>
              <a:ext cx="13337769" cy="195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5A0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4400" b="1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nhóm thi nhau đưa ra những ví dụ về chuỗi thức ăn trong tự nhiên. 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C8FDAAD-6F37-3865-7D8E-6DF2CA69DCC8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" y="2003905"/>
            <a:ext cx="2942227" cy="431843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93" y="5004238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64" y="4026573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92" y="1033411"/>
            <a:ext cx="9160838" cy="379538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612" y="3083290"/>
            <a:ext cx="2122715" cy="3429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03" y="5207035"/>
            <a:ext cx="947825" cy="70495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81" y="1307094"/>
            <a:ext cx="1476376" cy="127883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6D88B89-FB6E-96C3-805D-75AB507A137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10422" y="3958356"/>
            <a:ext cx="12192000" cy="2911038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BDADB45B-9AEB-7461-6324-A9BB7646F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60176-809C-C53F-FA73-989D91A7F1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98778" y="-26311"/>
            <a:ext cx="6176774" cy="158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A2B82A-6DA9-83C6-C432-1DCBB755F6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97815" y="427165"/>
            <a:ext cx="2755631" cy="1237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6ED19-AAB6-5FF3-705E-D3CD99F9809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47181" y="1359651"/>
            <a:ext cx="8449788" cy="39078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CA0292-CB2B-602E-EF3A-F4ECD9D10F31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FD23317-0E6B-2379-48D4-8967C63F2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26640DF-A997-F76C-9E49-FE32CC5E3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10668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E504F399-5BCA-4649-47AC-D8C58E88C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E0F65482-F21A-6688-7FF9-93F9B656E1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E23BF24D-1DFD-8FDA-E56C-8CCCA3461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20">
            <a:extLst>
              <a:ext uri="{FF2B5EF4-FFF2-40B4-BE49-F238E27FC236}">
                <a16:creationId xmlns:a16="http://schemas.microsoft.com/office/drawing/2014/main" id="{CAD3AACD-E799-4C9C-6778-9612E133C7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pic>
        <p:nvPicPr>
          <p:cNvPr id="8" name="图片 90">
            <a:extLst>
              <a:ext uri="{FF2B5EF4-FFF2-40B4-BE49-F238E27FC236}">
                <a16:creationId xmlns:a16="http://schemas.microsoft.com/office/drawing/2014/main" id="{9DC070D9-346B-E140-F4D2-E0C07B3CF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77" y="363658"/>
            <a:ext cx="2143500" cy="1339393"/>
          </a:xfrm>
          <a:prstGeom prst="rect">
            <a:avLst/>
          </a:prstGeom>
        </p:spPr>
      </p:pic>
      <p:pic>
        <p:nvPicPr>
          <p:cNvPr id="9" name="图片 3" descr="cf6a03843171e56c4b8f06e4c8cde872">
            <a:extLst>
              <a:ext uri="{FF2B5EF4-FFF2-40B4-BE49-F238E27FC236}">
                <a16:creationId xmlns:a16="http://schemas.microsoft.com/office/drawing/2014/main" id="{AF331431-66B1-36FC-CF23-6B25651775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9F0116-9FF9-F1A2-1099-47AC77598B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8090" y="826527"/>
            <a:ext cx="4292246" cy="19516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2C623F-0CAE-AC39-DC60-66C63290E954}"/>
              </a:ext>
            </a:extLst>
          </p:cNvPr>
          <p:cNvSpPr txBox="1"/>
          <p:nvPr/>
        </p:nvSpPr>
        <p:spPr>
          <a:xfrm>
            <a:off x="1755981" y="2778158"/>
            <a:ext cx="98424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bị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tiết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vi-VN" sz="4800" b="1">
                <a:solidFill>
                  <a:srgbClr val="0070C0"/>
                </a:solidFill>
                <a:latin typeface="Cambria" panose="02040503050406030204" pitchFamily="18" charset="0"/>
              </a:rPr>
              <a:t>3</a:t>
            </a:r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</a:rPr>
              <a:t>.</a:t>
            </a:r>
            <a:endParaRPr lang="vi-VN" sz="48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4EC844-E1DF-455F-7525-0FD47E7B40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7892" y="-124531"/>
            <a:ext cx="2188654" cy="951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005282-48EB-3188-E8FE-BEACA4E946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8182" y="6055775"/>
            <a:ext cx="2188654" cy="9510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F587B5-C1F4-BCE4-0C73-CEC9695A083B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93" y="5004238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2" y="3796924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86" y="1242511"/>
            <a:ext cx="9184827" cy="49757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641" y="3058833"/>
            <a:ext cx="2122715" cy="3429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41" y="5601977"/>
            <a:ext cx="828591" cy="61627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166470"/>
            <a:ext cx="1476376" cy="127883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8" y="4323904"/>
            <a:ext cx="1369133" cy="20095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B60FB67-12E8-AC29-DD85-C699BBD6A31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65889F-48B4-8FC8-4C19-640AC08BF5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2102" y="80994"/>
            <a:ext cx="3392408" cy="1587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4AF71E-C71B-B5AD-90E9-FA17998E89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52141" y="1687223"/>
            <a:ext cx="8387885" cy="42926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2F9E7A-68C9-36D2-86BE-C25CA06DAE34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FDF3CF8D-BEF1-53EA-7050-1DDB377E8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2A59B7F-F11C-AACF-A272-D9C42E06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910C4D-6598-04EB-FAC3-266D1AFD58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56" y="3811920"/>
            <a:ext cx="3171926" cy="317192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1D6E295-C89C-8B9D-6673-F6C0BF621B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2" name="图片 14">
            <a:extLst>
              <a:ext uri="{FF2B5EF4-FFF2-40B4-BE49-F238E27FC236}">
                <a16:creationId xmlns:a16="http://schemas.microsoft.com/office/drawing/2014/main" id="{975121B9-1000-91EF-3D26-873CE29DD7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0B6255-3E3B-BB25-42DC-EFDB476BA264}"/>
              </a:ext>
            </a:extLst>
          </p:cNvPr>
          <p:cNvSpPr txBox="1"/>
          <p:nvPr/>
        </p:nvSpPr>
        <p:spPr>
          <a:xfrm>
            <a:off x="342586" y="1203064"/>
            <a:ext cx="11668539" cy="4771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102408-4539-E6C7-D4D2-CE1C337DA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431" y="121590"/>
            <a:ext cx="7206214" cy="15084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7FDAA6-8C31-1FBD-3A78-3D998E785D1E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9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D8DAB-470B-4C24-20A8-AE8840CD98F1}"/>
              </a:ext>
            </a:extLst>
          </p:cNvPr>
          <p:cNvGrpSpPr/>
          <p:nvPr/>
        </p:nvGrpSpPr>
        <p:grpSpPr>
          <a:xfrm>
            <a:off x="4375149" y="1593737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96966" y="1804942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-01-</a:t>
              </a:r>
              <a:endParaRPr lang="zh-CN" altLang="en-US" sz="6000" dirty="0">
                <a:latin typeface="UVF Salome" panose="02000503040000020003" pitchFamily="50" charset="0"/>
                <a:ea typeface="字魂112号-阿开童漫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8F6F34-BBFF-742F-B3CD-0AC1BD2391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351" y="3019974"/>
            <a:ext cx="10667734" cy="2167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D26442-A994-9E37-D136-9910CEBCFBBB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FD23317-0E6B-2379-48D4-8967C63F2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26640DF-A997-F76C-9E49-FE32CC5E3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10668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E504F399-5BCA-4649-47AC-D8C58E88C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E0F65482-F21A-6688-7FF9-93F9B656E1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E23BF24D-1DFD-8FDA-E56C-8CCCA3461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20">
            <a:extLst>
              <a:ext uri="{FF2B5EF4-FFF2-40B4-BE49-F238E27FC236}">
                <a16:creationId xmlns:a16="http://schemas.microsoft.com/office/drawing/2014/main" id="{CAD3AACD-E799-4C9C-6778-9612E133C7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pic>
        <p:nvPicPr>
          <p:cNvPr id="8" name="图片 90">
            <a:extLst>
              <a:ext uri="{FF2B5EF4-FFF2-40B4-BE49-F238E27FC236}">
                <a16:creationId xmlns:a16="http://schemas.microsoft.com/office/drawing/2014/main" id="{9DC070D9-346B-E140-F4D2-E0C07B3CF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77" y="363658"/>
            <a:ext cx="2143500" cy="1339393"/>
          </a:xfrm>
          <a:prstGeom prst="rect">
            <a:avLst/>
          </a:prstGeom>
        </p:spPr>
      </p:pic>
      <p:pic>
        <p:nvPicPr>
          <p:cNvPr id="9" name="图片 3" descr="cf6a03843171e56c4b8f06e4c8cde872">
            <a:extLst>
              <a:ext uri="{FF2B5EF4-FFF2-40B4-BE49-F238E27FC236}">
                <a16:creationId xmlns:a16="http://schemas.microsoft.com/office/drawing/2014/main" id="{AF331431-66B1-36FC-CF23-6B25651775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FC0BB9-AA87-88BA-F595-F3C66CBE8AA3}"/>
              </a:ext>
            </a:extLst>
          </p:cNvPr>
          <p:cNvSpPr/>
          <p:nvPr/>
        </p:nvSpPr>
        <p:spPr>
          <a:xfrm>
            <a:off x="467139" y="561561"/>
            <a:ext cx="11231218" cy="5882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E5E4F4-5210-D5E7-49BD-12745CCB8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2576" y="61775"/>
            <a:ext cx="3966400" cy="1463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EB015E-6D04-293C-4D3B-3C35B03A6C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0506" y="1170319"/>
            <a:ext cx="2410781" cy="23121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F4A018-6D1F-E27C-9903-C807616630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3167" y="1033354"/>
            <a:ext cx="5750198" cy="25049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B1866F-7EF3-03FB-F932-DFD5D33959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9892" y="1181491"/>
            <a:ext cx="4105763" cy="21930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595B83-BEC4-2210-FAB7-32E6C450087F}"/>
              </a:ext>
            </a:extLst>
          </p:cNvPr>
          <p:cNvSpPr txBox="1"/>
          <p:nvPr/>
        </p:nvSpPr>
        <p:spPr>
          <a:xfrm>
            <a:off x="626345" y="3132059"/>
            <a:ext cx="109393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GV chia HS thành các nhóm (4,5 HS), mỗi em trong nhóm cầm một hình ảnh về một loài sinh vật. Trong thời gian, 1 phút các em lập sơ đồ thể hiện mối liên hệ về thức ăn giữa các sinh vật. Nhóm nào làm đúng và nhanh nhất giành chiến thắng.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90E450-831D-43C7-0509-CF942D6F37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7892" y="-124531"/>
            <a:ext cx="2188654" cy="9510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D39019-01D9-225D-3290-48A87FD7F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88182" y="6055775"/>
            <a:ext cx="2188654" cy="9510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ABDA52-1DAC-2DD2-8FF0-D56D528B4BF9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BDAFD6-0A88-8868-5601-BB65AFD8123E}"/>
              </a:ext>
            </a:extLst>
          </p:cNvPr>
          <p:cNvGrpSpPr/>
          <p:nvPr/>
        </p:nvGrpSpPr>
        <p:grpSpPr>
          <a:xfrm>
            <a:off x="357809" y="131183"/>
            <a:ext cx="11728174" cy="1340603"/>
            <a:chOff x="813903" y="400034"/>
            <a:chExt cx="10944088" cy="856862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E48FF150-9A8B-C0CB-03B4-66116E4895D1}"/>
                </a:ext>
              </a:extLst>
            </p:cNvPr>
            <p:cNvSpPr txBox="1"/>
            <p:nvPr/>
          </p:nvSpPr>
          <p:spPr>
            <a:xfrm>
              <a:off x="813903" y="400034"/>
              <a:ext cx="10944088" cy="856862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5C4BC8-002D-DD45-4F5B-93E66DBFC3BF}"/>
                </a:ext>
              </a:extLst>
            </p:cNvPr>
            <p:cNvSpPr txBox="1"/>
            <p:nvPr/>
          </p:nvSpPr>
          <p:spPr>
            <a:xfrm>
              <a:off x="973097" y="432524"/>
              <a:ext cx="10571936" cy="767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 l</a:t>
              </a:r>
              <a:r>
                <a:rPr lang="nl-NL" sz="36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ập sơ đồ thể hiện mối liên hệ về thức ăn giữa các sinh vật</a:t>
              </a:r>
              <a:r>
                <a:rPr lang="vi-VN" sz="36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sau.</a:t>
              </a:r>
              <a:endPara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BDD80DC-D77D-4046-A189-D1956B7C8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516" y="6055775"/>
            <a:ext cx="2188654" cy="9510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BEF3A22-54E3-6B88-E599-A029DD8F9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182" y="6055775"/>
            <a:ext cx="2188654" cy="951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328290-EFBC-3C2B-2C1F-18FD83BA4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43" t="17050" r="22760" b="4313"/>
          <a:stretch/>
        </p:blipFill>
        <p:spPr>
          <a:xfrm>
            <a:off x="357809" y="2894055"/>
            <a:ext cx="1815120" cy="2985375"/>
          </a:xfrm>
          <a:prstGeom prst="rect">
            <a:avLst/>
          </a:prstGeom>
        </p:spPr>
      </p:pic>
      <p:pic>
        <p:nvPicPr>
          <p:cNvPr id="9" name="Picture 8" descr="A cartoon of a catfish&#10;&#10;Description automatically generated">
            <a:extLst>
              <a:ext uri="{FF2B5EF4-FFF2-40B4-BE49-F238E27FC236}">
                <a16:creationId xmlns:a16="http://schemas.microsoft.com/office/drawing/2014/main" id="{165814D8-1E05-4B8B-558D-80655FB823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29" y="1776586"/>
            <a:ext cx="3234812" cy="2021758"/>
          </a:xfrm>
          <a:prstGeom prst="rect">
            <a:avLst/>
          </a:prstGeom>
        </p:spPr>
      </p:pic>
      <p:pic>
        <p:nvPicPr>
          <p:cNvPr id="11" name="Picture 10" descr="A lion walking on a grid background&#10;&#10;Description automatically generated">
            <a:extLst>
              <a:ext uri="{FF2B5EF4-FFF2-40B4-BE49-F238E27FC236}">
                <a16:creationId xmlns:a16="http://schemas.microsoft.com/office/drawing/2014/main" id="{7DE4272E-10BF-D683-97AB-6BCFDBDB23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7" b="93611" l="9891" r="89988">
                        <a14:foregroundMark x1="44600" y1="7157" x2="55825" y2="7602"/>
                        <a14:foregroundMark x1="37985" y1="94784" x2="61165" y2="93611"/>
                        <a14:foregroundMark x1="61165" y1="93611" x2="64867" y2="9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67" y="1931293"/>
            <a:ext cx="2443316" cy="3664974"/>
          </a:xfrm>
          <a:prstGeom prst="rect">
            <a:avLst/>
          </a:prstGeom>
        </p:spPr>
      </p:pic>
      <p:pic>
        <p:nvPicPr>
          <p:cNvPr id="13" name="Picture 12" descr="A group of carrots on a white background&#10;&#10;Description automatically generated">
            <a:extLst>
              <a:ext uri="{FF2B5EF4-FFF2-40B4-BE49-F238E27FC236}">
                <a16:creationId xmlns:a16="http://schemas.microsoft.com/office/drawing/2014/main" id="{191F82CD-1DE5-99F4-786B-C4482EB2334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6768" l="9984" r="95183">
                        <a14:foregroundMark x1="71475" y1="4162" x2="69376" y2="8323"/>
                        <a14:foregroundMark x1="74919" y1="4606" x2="73601" y2="7030"/>
                        <a14:foregroundMark x1="75027" y1="3596" x2="75027" y2="4606"/>
                        <a14:foregroundMark x1="91550" y1="36687" x2="90016" y2="37697"/>
                        <a14:foregroundMark x1="94591" y1="41293" x2="91550" y2="41576"/>
                        <a14:foregroundMark x1="95183" y1="58061" x2="95183" y2="58061"/>
                        <a14:foregroundMark x1="21340" y1="96768" x2="26884" y2="89414"/>
                        <a14:foregroundMark x1="26884" y1="89414" x2="27180" y2="88727"/>
                        <a14:foregroundMark x1="70829" y1="3030" x2="71206" y2="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67" y="1569730"/>
            <a:ext cx="2955414" cy="1968655"/>
          </a:xfrm>
          <a:prstGeom prst="rect">
            <a:avLst/>
          </a:prstGeom>
        </p:spPr>
      </p:pic>
      <p:pic>
        <p:nvPicPr>
          <p:cNvPr id="15" name="Picture 14" descr="A snail with a shell on its back&#10;&#10;Description automatically generated">
            <a:extLst>
              <a:ext uri="{FF2B5EF4-FFF2-40B4-BE49-F238E27FC236}">
                <a16:creationId xmlns:a16="http://schemas.microsoft.com/office/drawing/2014/main" id="{D8468E0F-2560-D84C-D31C-A18E5E9EF7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92280" l="7559" r="89971">
                        <a14:foregroundMark x1="9907" y1="90178" x2="54599" y2="92320"/>
                        <a14:foregroundMark x1="7559" y1="91754" x2="8782" y2="9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02" y="3538385"/>
            <a:ext cx="3708793" cy="2244753"/>
          </a:xfrm>
          <a:prstGeom prst="rect">
            <a:avLst/>
          </a:prstGeom>
        </p:spPr>
      </p:pic>
      <p:pic>
        <p:nvPicPr>
          <p:cNvPr id="17" name="Picture 16" descr="A rabbit sitting on a white background&#10;&#10;Description automatically generated">
            <a:extLst>
              <a:ext uri="{FF2B5EF4-FFF2-40B4-BE49-F238E27FC236}">
                <a16:creationId xmlns:a16="http://schemas.microsoft.com/office/drawing/2014/main" id="{DD1F7C2F-02A3-52E5-8F11-C67ACA7DDC7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75" b="94786" l="21607" r="80566">
                        <a14:foregroundMark x1="36490" y1="94624" x2="46781" y2="94786"/>
                        <a14:foregroundMark x1="46781" y1="94786" x2="73104" y2="94341"/>
                        <a14:foregroundMark x1="66995" y1="9175" x2="64248" y2="16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9" t="4445" r="12043"/>
          <a:stretch/>
        </p:blipFill>
        <p:spPr>
          <a:xfrm>
            <a:off x="7377441" y="2643421"/>
            <a:ext cx="2369909" cy="31185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3E4289-3202-BE35-7A5D-9A641E6E9552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D8DAB-470B-4C24-20A8-AE8840CD98F1}"/>
              </a:ext>
            </a:extLst>
          </p:cNvPr>
          <p:cNvGrpSpPr/>
          <p:nvPr/>
        </p:nvGrpSpPr>
        <p:grpSpPr>
          <a:xfrm>
            <a:off x="4375149" y="1593737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96966" y="1804942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-0</a:t>
              </a:r>
              <a:r>
                <a:rPr lang="vi-VN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2</a:t>
              </a:r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</a:t>
              </a:r>
              <a:endParaRPr lang="zh-CN" altLang="en-US" sz="6000" dirty="0">
                <a:latin typeface="UVF Salome" panose="02000503040000020003" pitchFamily="50" charset="0"/>
                <a:ea typeface="字魂112号-阿开童漫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62AF10-533D-533C-39F6-991F452B51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608" y="2969737"/>
            <a:ext cx="8889283" cy="20943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5CD055-F6D2-4371-E167-532E1A8EC822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AAAD8A9-6F4F-46C2-C59E-E289997D3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90" y="1402378"/>
            <a:ext cx="5640705" cy="5640705"/>
          </a:xfrm>
          <a:prstGeom prst="rect">
            <a:avLst/>
          </a:prstGeom>
        </p:spPr>
      </p:pic>
      <p:pic>
        <p:nvPicPr>
          <p:cNvPr id="4" name="图片 21">
            <a:extLst>
              <a:ext uri="{FF2B5EF4-FFF2-40B4-BE49-F238E27FC236}">
                <a16:creationId xmlns:a16="http://schemas.microsoft.com/office/drawing/2014/main" id="{237BBB2E-0A60-D08B-EFF8-1A5C34F18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CD409199-6DB8-453C-AE65-86C22C2950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3" y="4490215"/>
            <a:ext cx="2740721" cy="2740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9DCDBF-BB84-903B-76AE-844E0337F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090" y="1166979"/>
            <a:ext cx="3151905" cy="78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7348C8-9B04-C8FD-83BE-5430F5EC8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8361" y="1947335"/>
            <a:ext cx="8916081" cy="3733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4753F8-65A2-27D7-A0D6-108EA898F711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7670" y="4470635"/>
            <a:ext cx="2503958" cy="25039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324465" y="212813"/>
            <a:ext cx="11336593" cy="1339314"/>
            <a:chOff x="813903" y="400034"/>
            <a:chExt cx="10168836" cy="1339314"/>
          </a:xfrm>
        </p:grpSpPr>
        <p:sp>
          <p:nvSpPr>
            <p:cNvPr id="7" name="文本框 6"/>
            <p:cNvSpPr txBox="1"/>
            <p:nvPr/>
          </p:nvSpPr>
          <p:spPr>
            <a:xfrm>
              <a:off x="813903" y="400034"/>
              <a:ext cx="10168836" cy="1339314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895641" y="479860"/>
              <a:ext cx="100782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Quan sát hình 6. Hãy viết vào vở các chuỗi thức ăn theo đường gạch nối giữa các sinh vật theo gợi ý sau: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D3F07C-57B8-89F3-FC76-FC8144909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34" y="2948565"/>
            <a:ext cx="5009266" cy="3804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761A9-B584-DB85-5524-2CB5A2C68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599" y="1755003"/>
            <a:ext cx="6934801" cy="9906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F2F7E5-48EF-842F-23EA-5A8C5F3471D4}"/>
              </a:ext>
            </a:extLst>
          </p:cNvPr>
          <p:cNvSpPr/>
          <p:nvPr/>
        </p:nvSpPr>
        <p:spPr>
          <a:xfrm>
            <a:off x="-2107392" y="-26311"/>
            <a:ext cx="1877231" cy="28273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7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A069"/>
      </a:accent1>
      <a:accent2>
        <a:srgbClr val="65A069"/>
      </a:accent2>
      <a:accent3>
        <a:srgbClr val="65A069"/>
      </a:accent3>
      <a:accent4>
        <a:srgbClr val="65A069"/>
      </a:accent4>
      <a:accent5>
        <a:srgbClr val="65A069"/>
      </a:accent5>
      <a:accent6>
        <a:srgbClr val="65A06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592</Words>
  <Application>Microsoft Office PowerPoint</Application>
  <PresentationFormat>Widescreen</PresentationFormat>
  <Paragraphs>44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Calibri</vt:lpstr>
      <vt:lpstr>Cambria</vt:lpstr>
      <vt:lpstr>SVN-Newton</vt:lpstr>
      <vt:lpstr>Times New Roman</vt:lpstr>
      <vt:lpstr>UVF Salome</vt:lpstr>
      <vt:lpstr>字魂112号-阿开童漫体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SKY</cp:lastModifiedBy>
  <cp:revision>70</cp:revision>
  <dcterms:created xsi:type="dcterms:W3CDTF">2022-05-28T00:08:25Z</dcterms:created>
  <dcterms:modified xsi:type="dcterms:W3CDTF">2024-04-19T03:13:37Z</dcterms:modified>
</cp:coreProperties>
</file>