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59" r:id="rId4"/>
    <p:sldId id="260" r:id="rId5"/>
    <p:sldId id="261" r:id="rId6"/>
    <p:sldId id="262" r:id="rId7"/>
    <p:sldId id="267" r:id="rId8"/>
    <p:sldId id="268" r:id="rId9"/>
    <p:sldId id="274" r:id="rId10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UTM Avo Bold" panose="020B0604020202020204"/>
      <p:regular r:id="rId16"/>
    </p:embeddedFont>
  </p:embeddedFontLst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123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E03B6-024A-4138-8726-27C7DB1DF1D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C5C13-19DB-4261-A3D9-FDC6F43C3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904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C5C13-19DB-4261-A3D9-FDC6F43C38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73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029200" y="-1028700"/>
            <a:ext cx="24307800" cy="16665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029200" y="-1028700"/>
            <a:ext cx="24307800" cy="166654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6.png"/><Relationship Id="rId7" Type="http://schemas.openxmlformats.org/officeDocument/2006/relationships/image" Target="../media/image3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258" t="-3671" r="-14987" b="-1891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4349275"/>
            <a:ext cx="18288000" cy="4909025"/>
            <a:chOff x="0" y="0"/>
            <a:chExt cx="4816593" cy="12929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1292912"/>
            </a:xfrm>
            <a:custGeom>
              <a:avLst/>
              <a:gdLst/>
              <a:ahLst/>
              <a:cxnLst/>
              <a:rect l="l" t="t" r="r" b="b"/>
              <a:pathLst>
                <a:path w="4816592" h="1292912">
                  <a:moveTo>
                    <a:pt x="0" y="0"/>
                  </a:moveTo>
                  <a:lnTo>
                    <a:pt x="4816592" y="0"/>
                  </a:lnTo>
                  <a:lnTo>
                    <a:pt x="4816592" y="1292912"/>
                  </a:lnTo>
                  <a:lnTo>
                    <a:pt x="0" y="1292912"/>
                  </a:lnTo>
                  <a:close/>
                </a:path>
              </a:pathLst>
            </a:custGeom>
            <a:solidFill>
              <a:srgbClr val="FFFFFF">
                <a:alpha val="72941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1331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152245" y="1255334"/>
            <a:ext cx="16199909" cy="2870865"/>
            <a:chOff x="1152245" y="1255334"/>
            <a:chExt cx="16199909" cy="2870865"/>
          </a:xfrm>
        </p:grpSpPr>
        <p:sp>
          <p:nvSpPr>
            <p:cNvPr id="3" name="Freeform 3"/>
            <p:cNvSpPr/>
            <p:nvPr/>
          </p:nvSpPr>
          <p:spPr>
            <a:xfrm>
              <a:off x="1152245" y="1255334"/>
              <a:ext cx="16199909" cy="2792450"/>
            </a:xfrm>
            <a:custGeom>
              <a:avLst/>
              <a:gdLst/>
              <a:ahLst/>
              <a:cxnLst/>
              <a:rect l="l" t="t" r="r" b="b"/>
              <a:pathLst>
                <a:path w="16199909" h="2792450">
                  <a:moveTo>
                    <a:pt x="0" y="0"/>
                  </a:moveTo>
                  <a:lnTo>
                    <a:pt x="16199909" y="0"/>
                  </a:lnTo>
                  <a:lnTo>
                    <a:pt x="16199909" y="2792450"/>
                  </a:lnTo>
                  <a:lnTo>
                    <a:pt x="0" y="2792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89194" y="1685150"/>
              <a:ext cx="7126010" cy="2441049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305" y="-92429"/>
            <a:ext cx="2316681" cy="231668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8"/>
          <a:srcRect t="25881" b="21322"/>
          <a:stretch/>
        </p:blipFill>
        <p:spPr>
          <a:xfrm>
            <a:off x="0" y="4788356"/>
            <a:ext cx="7961547" cy="38862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4412" y="4423108"/>
            <a:ext cx="9528874" cy="401151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9649" y="5280862"/>
            <a:ext cx="2320951" cy="29011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AE3CED-8770-5985-6598-4D6F0EA296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916296" y="-723900"/>
            <a:ext cx="3306696" cy="55122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AFFD89-6351-3D4E-6714-DDCACB12C3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032" y="11294381"/>
            <a:ext cx="17464368" cy="42123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64" t="-27993" r="-2430" b="-1279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445780" y="303176"/>
            <a:ext cx="12661245" cy="9680648"/>
            <a:chOff x="0" y="0"/>
            <a:chExt cx="3334649" cy="2549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34649" cy="2549636"/>
            </a:xfrm>
            <a:custGeom>
              <a:avLst/>
              <a:gdLst/>
              <a:ahLst/>
              <a:cxnLst/>
              <a:rect l="l" t="t" r="r" b="b"/>
              <a:pathLst>
                <a:path w="3334649" h="2549636">
                  <a:moveTo>
                    <a:pt x="0" y="0"/>
                  </a:moveTo>
                  <a:lnTo>
                    <a:pt x="3334649" y="0"/>
                  </a:lnTo>
                  <a:lnTo>
                    <a:pt x="3334649" y="2549636"/>
                  </a:lnTo>
                  <a:lnTo>
                    <a:pt x="0" y="2549636"/>
                  </a:lnTo>
                  <a:close/>
                </a:path>
              </a:pathLst>
            </a:custGeom>
            <a:solidFill>
              <a:srgbClr val="FFFFFF"/>
            </a:solidFill>
            <a:ln w="114300" cap="sq">
              <a:solidFill>
                <a:srgbClr val="BC7036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334649" cy="2587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840234" y="633756"/>
            <a:ext cx="11872337" cy="9019488"/>
          </a:xfrm>
          <a:custGeom>
            <a:avLst/>
            <a:gdLst/>
            <a:ahLst/>
            <a:cxnLst/>
            <a:rect l="l" t="t" r="r" b="b"/>
            <a:pathLst>
              <a:path w="11872337" h="9019488">
                <a:moveTo>
                  <a:pt x="0" y="0"/>
                </a:moveTo>
                <a:lnTo>
                  <a:pt x="11872337" y="0"/>
                </a:lnTo>
                <a:lnTo>
                  <a:pt x="11872337" y="9019488"/>
                </a:lnTo>
                <a:lnTo>
                  <a:pt x="0" y="9019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2" name="Group 11"/>
          <p:cNvGrpSpPr/>
          <p:nvPr/>
        </p:nvGrpSpPr>
        <p:grpSpPr>
          <a:xfrm>
            <a:off x="239792" y="826832"/>
            <a:ext cx="5051509" cy="9460168"/>
            <a:chOff x="239792" y="826832"/>
            <a:chExt cx="5051509" cy="9460168"/>
          </a:xfrm>
        </p:grpSpPr>
        <p:grpSp>
          <p:nvGrpSpPr>
            <p:cNvPr id="3" name="Group 3"/>
            <p:cNvGrpSpPr/>
            <p:nvPr/>
          </p:nvGrpSpPr>
          <p:grpSpPr>
            <a:xfrm>
              <a:off x="239792" y="826832"/>
              <a:ext cx="5051509" cy="8826412"/>
              <a:chOff x="0" y="0"/>
              <a:chExt cx="1330439" cy="232465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330439" cy="2324652"/>
              </a:xfrm>
              <a:custGeom>
                <a:avLst/>
                <a:gdLst/>
                <a:ahLst/>
                <a:cxnLst/>
                <a:rect l="l" t="t" r="r" b="b"/>
                <a:pathLst>
                  <a:path w="1330439" h="2324652">
                    <a:moveTo>
                      <a:pt x="0" y="0"/>
                    </a:moveTo>
                    <a:lnTo>
                      <a:pt x="1330439" y="0"/>
                    </a:lnTo>
                    <a:lnTo>
                      <a:pt x="1330439" y="2324652"/>
                    </a:lnTo>
                    <a:lnTo>
                      <a:pt x="0" y="2324652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sq">
                <a:solidFill>
                  <a:srgbClr val="BC7036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330439" cy="23627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457200" y="7538462"/>
              <a:ext cx="1375414" cy="2748538"/>
            </a:xfrm>
            <a:custGeom>
              <a:avLst/>
              <a:gdLst/>
              <a:ahLst/>
              <a:cxnLst/>
              <a:rect l="l" t="t" r="r" b="b"/>
              <a:pathLst>
                <a:path w="1375414" h="2748538">
                  <a:moveTo>
                    <a:pt x="0" y="0"/>
                  </a:moveTo>
                  <a:lnTo>
                    <a:pt x="1375414" y="0"/>
                  </a:lnTo>
                  <a:lnTo>
                    <a:pt x="1375414" y="2748538"/>
                  </a:lnTo>
                  <a:lnTo>
                    <a:pt x="0" y="2748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620764" y="991248"/>
              <a:ext cx="4430562" cy="6408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6000" dirty="0">
                  <a:solidFill>
                    <a:srgbClr val="FF5757"/>
                  </a:solidFill>
                  <a:latin typeface="UTM Avo Bold"/>
                </a:rPr>
                <a:t>Chia </a:t>
              </a:r>
              <a:r>
                <a:rPr lang="en-US" sz="6000" dirty="0" err="1">
                  <a:solidFill>
                    <a:srgbClr val="FF5757"/>
                  </a:solidFill>
                  <a:latin typeface="UTM Avo Bold"/>
                </a:rPr>
                <a:t>sẻ</a:t>
              </a:r>
              <a:r>
                <a:rPr lang="en-US" sz="6000" dirty="0">
                  <a:solidFill>
                    <a:srgbClr val="FF5757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FF5757"/>
                  </a:solidFill>
                  <a:latin typeface="UTM Avo Bold"/>
                </a:rPr>
                <a:t>với</a:t>
              </a:r>
              <a:r>
                <a:rPr lang="en-US" sz="6000" dirty="0">
                  <a:solidFill>
                    <a:srgbClr val="FF5757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FF5757"/>
                  </a:solidFill>
                  <a:latin typeface="UTM Avo Bold"/>
                </a:rPr>
                <a:t>bạn</a:t>
              </a:r>
              <a:r>
                <a:rPr lang="en-US" sz="6000" dirty="0">
                  <a:solidFill>
                    <a:srgbClr val="FF5757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FF5757"/>
                  </a:solidFill>
                  <a:latin typeface="UTM Avo Bold"/>
                </a:rPr>
                <a:t>một</a:t>
              </a:r>
              <a:r>
                <a:rPr lang="en-US" sz="6000" dirty="0">
                  <a:solidFill>
                    <a:srgbClr val="FF5757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FF5757"/>
                  </a:solidFill>
                  <a:latin typeface="UTM Avo Bold"/>
                </a:rPr>
                <a:t>số</a:t>
              </a:r>
              <a:r>
                <a:rPr lang="en-US" sz="6000" dirty="0">
                  <a:solidFill>
                    <a:srgbClr val="FF5757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FF5757"/>
                  </a:solidFill>
                  <a:latin typeface="UTM Avo Bold"/>
                </a:rPr>
                <a:t>nội</a:t>
              </a:r>
              <a:r>
                <a:rPr lang="en-US" sz="6000" dirty="0">
                  <a:solidFill>
                    <a:srgbClr val="FF5757"/>
                  </a:solidFill>
                  <a:latin typeface="UTM Avo Bold"/>
                </a:rPr>
                <a:t> dung </a:t>
              </a:r>
              <a:r>
                <a:rPr lang="en-US" sz="6000" dirty="0" err="1">
                  <a:solidFill>
                    <a:srgbClr val="FF5757"/>
                  </a:solidFill>
                  <a:latin typeface="UTM Avo Bold"/>
                </a:rPr>
                <a:t>theo</a:t>
              </a:r>
              <a:r>
                <a:rPr lang="en-US" sz="6000" dirty="0">
                  <a:solidFill>
                    <a:srgbClr val="FF5757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FF5757"/>
                  </a:solidFill>
                  <a:latin typeface="UTM Avo Bold"/>
                </a:rPr>
                <a:t>gợi</a:t>
              </a:r>
              <a:r>
                <a:rPr lang="en-US" sz="6000" dirty="0">
                  <a:solidFill>
                    <a:srgbClr val="FF5757"/>
                  </a:solidFill>
                  <a:latin typeface="UTM Avo Bold"/>
                </a:rPr>
                <a:t> ý </a:t>
              </a:r>
              <a:r>
                <a:rPr lang="en-US" sz="6000" dirty="0" err="1">
                  <a:solidFill>
                    <a:srgbClr val="FF5757"/>
                  </a:solidFill>
                  <a:latin typeface="UTM Avo Bold"/>
                </a:rPr>
                <a:t>trong</a:t>
              </a:r>
              <a:r>
                <a:rPr lang="en-US" sz="6000" dirty="0">
                  <a:solidFill>
                    <a:srgbClr val="FF5757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FF5757"/>
                  </a:solidFill>
                  <a:latin typeface="UTM Avo Bold"/>
                </a:rPr>
                <a:t>sơ</a:t>
              </a:r>
              <a:r>
                <a:rPr lang="en-US" sz="6000" dirty="0">
                  <a:solidFill>
                    <a:srgbClr val="FF5757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FF5757"/>
                  </a:solidFill>
                  <a:latin typeface="UTM Avo Bold"/>
                </a:rPr>
                <a:t>đồ</a:t>
              </a:r>
              <a:r>
                <a:rPr lang="en-US" sz="6000" dirty="0">
                  <a:solidFill>
                    <a:srgbClr val="FF5757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FF5757"/>
                  </a:solidFill>
                  <a:latin typeface="UTM Avo Bold"/>
                </a:rPr>
                <a:t>hình</a:t>
              </a:r>
              <a:r>
                <a:rPr lang="en-US" sz="6000" dirty="0">
                  <a:solidFill>
                    <a:srgbClr val="FF5757"/>
                  </a:solidFill>
                  <a:latin typeface="UTM Avo Bold"/>
                </a:rPr>
                <a:t> 1.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489C312-AC18-AD9B-0F26-7E8D67FDAD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16296" y="-723900"/>
            <a:ext cx="3306696" cy="55122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ABE2C5-5613-2865-7003-CEF209394E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032" y="11294381"/>
            <a:ext cx="17464368" cy="42123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06" t="-30682" r="-1868" b="-279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15298" y="4311803"/>
            <a:ext cx="5312494" cy="5975197"/>
          </a:xfrm>
          <a:custGeom>
            <a:avLst/>
            <a:gdLst/>
            <a:ahLst/>
            <a:cxnLst/>
            <a:rect l="l" t="t" r="r" b="b"/>
            <a:pathLst>
              <a:path w="5312494" h="5975197">
                <a:moveTo>
                  <a:pt x="0" y="0"/>
                </a:moveTo>
                <a:lnTo>
                  <a:pt x="5312494" y="0"/>
                </a:lnTo>
                <a:lnTo>
                  <a:pt x="5312494" y="5975197"/>
                </a:lnTo>
                <a:lnTo>
                  <a:pt x="0" y="59751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1"/>
          <p:cNvGrpSpPr/>
          <p:nvPr/>
        </p:nvGrpSpPr>
        <p:grpSpPr>
          <a:xfrm>
            <a:off x="410158" y="303176"/>
            <a:ext cx="12541350" cy="1623653"/>
            <a:chOff x="410158" y="303176"/>
            <a:chExt cx="12541350" cy="1623653"/>
          </a:xfrm>
        </p:grpSpPr>
        <p:grpSp>
          <p:nvGrpSpPr>
            <p:cNvPr id="3" name="Group 3"/>
            <p:cNvGrpSpPr/>
            <p:nvPr/>
          </p:nvGrpSpPr>
          <p:grpSpPr>
            <a:xfrm>
              <a:off x="410158" y="303176"/>
              <a:ext cx="12541350" cy="1623653"/>
              <a:chOff x="0" y="0"/>
              <a:chExt cx="3303072" cy="42762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303072" cy="427629"/>
              </a:xfrm>
              <a:custGeom>
                <a:avLst/>
                <a:gdLst/>
                <a:ahLst/>
                <a:cxnLst/>
                <a:rect l="l" t="t" r="r" b="b"/>
                <a:pathLst>
                  <a:path w="3303072" h="427629">
                    <a:moveTo>
                      <a:pt x="0" y="0"/>
                    </a:moveTo>
                    <a:lnTo>
                      <a:pt x="3303072" y="0"/>
                    </a:lnTo>
                    <a:lnTo>
                      <a:pt x="3303072" y="427629"/>
                    </a:lnTo>
                    <a:lnTo>
                      <a:pt x="0" y="427629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sq">
                <a:solidFill>
                  <a:srgbClr val="FCCE16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3303072" cy="4657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775680" y="539693"/>
              <a:ext cx="11504412" cy="1036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0"/>
                </a:lnSpc>
              </a:pP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Chuỗi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thức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ăn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trong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tự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nhiên</a:t>
              </a:r>
              <a:endParaRPr lang="en-US" sz="6000" dirty="0">
                <a:solidFill>
                  <a:srgbClr val="000000"/>
                </a:solidFill>
                <a:latin typeface="UTM Avo Bold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10158" y="2397887"/>
            <a:ext cx="13236745" cy="5484297"/>
            <a:chOff x="410158" y="2397887"/>
            <a:chExt cx="13236745" cy="5484297"/>
          </a:xfrm>
        </p:grpSpPr>
        <p:grpSp>
          <p:nvGrpSpPr>
            <p:cNvPr id="8" name="Group 8"/>
            <p:cNvGrpSpPr/>
            <p:nvPr/>
          </p:nvGrpSpPr>
          <p:grpSpPr>
            <a:xfrm>
              <a:off x="410158" y="2397887"/>
              <a:ext cx="13236745" cy="5484297"/>
              <a:chOff x="0" y="0"/>
              <a:chExt cx="3486221" cy="144442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486221" cy="1444424"/>
              </a:xfrm>
              <a:custGeom>
                <a:avLst/>
                <a:gdLst/>
                <a:ahLst/>
                <a:cxnLst/>
                <a:rect l="l" t="t" r="r" b="b"/>
                <a:pathLst>
                  <a:path w="3486221" h="1444424">
                    <a:moveTo>
                      <a:pt x="0" y="0"/>
                    </a:moveTo>
                    <a:lnTo>
                      <a:pt x="3486221" y="0"/>
                    </a:lnTo>
                    <a:lnTo>
                      <a:pt x="3486221" y="1444424"/>
                    </a:lnTo>
                    <a:lnTo>
                      <a:pt x="0" y="1444424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sq">
                <a:solidFill>
                  <a:srgbClr val="FCCE16"/>
                </a:solidFill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3486221" cy="14825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613981" y="2660650"/>
              <a:ext cx="12829100" cy="4899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599" lvl="1" indent="-431800">
                <a:lnSpc>
                  <a:spcPts val="5599"/>
                </a:lnSpc>
                <a:buFont typeface="Arial"/>
                <a:buChar char="•"/>
              </a:pP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Các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sinh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vật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trong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tự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nhiên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có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mối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liên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hệ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với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nhau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về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thức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ăn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,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sinh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vật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này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là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thức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ăn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của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sinh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vật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khác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,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mối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liên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hệ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đó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nối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tiếp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nhau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tạo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thành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chuỗi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thức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ăn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.</a:t>
              </a:r>
            </a:p>
            <a:p>
              <a:pPr marL="863599" lvl="1" indent="-431800">
                <a:lnSpc>
                  <a:spcPts val="5599"/>
                </a:lnSpc>
                <a:buFont typeface="Arial"/>
                <a:buChar char="•"/>
              </a:pP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Các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chuỗi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thức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ăn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được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thể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hiện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bằng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sơ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đồ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với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các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mũi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tên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,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sinh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vật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ở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trước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là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thức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ăn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của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sinh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vật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sau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mũi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tên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C5BFAEE-0370-20FF-F79E-897103308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16296" y="-723900"/>
            <a:ext cx="3306696" cy="5512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68DE2A-6518-CADE-B4CD-CA33B15D8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032" y="11294381"/>
            <a:ext cx="17464368" cy="42123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06" t="-30682" r="-1868" b="-2790"/>
            </a:stretch>
          </a:blipFill>
        </p:spPr>
      </p:sp>
      <p:grpSp>
        <p:nvGrpSpPr>
          <p:cNvPr id="12" name="Group 11"/>
          <p:cNvGrpSpPr/>
          <p:nvPr/>
        </p:nvGrpSpPr>
        <p:grpSpPr>
          <a:xfrm>
            <a:off x="200801" y="284698"/>
            <a:ext cx="14460257" cy="1488005"/>
            <a:chOff x="200801" y="284698"/>
            <a:chExt cx="14460257" cy="1488005"/>
          </a:xfrm>
        </p:grpSpPr>
        <p:grpSp>
          <p:nvGrpSpPr>
            <p:cNvPr id="3" name="Group 3"/>
            <p:cNvGrpSpPr/>
            <p:nvPr/>
          </p:nvGrpSpPr>
          <p:grpSpPr>
            <a:xfrm>
              <a:off x="200801" y="284698"/>
              <a:ext cx="14460257" cy="1488005"/>
              <a:chOff x="0" y="0"/>
              <a:chExt cx="3808463" cy="39190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808462" cy="391902"/>
              </a:xfrm>
              <a:custGeom>
                <a:avLst/>
                <a:gdLst/>
                <a:ahLst/>
                <a:cxnLst/>
                <a:rect l="l" t="t" r="r" b="b"/>
                <a:pathLst>
                  <a:path w="3808462" h="391902">
                    <a:moveTo>
                      <a:pt x="0" y="0"/>
                    </a:moveTo>
                    <a:lnTo>
                      <a:pt x="3808462" y="0"/>
                    </a:lnTo>
                    <a:lnTo>
                      <a:pt x="3808462" y="391902"/>
                    </a:lnTo>
                    <a:lnTo>
                      <a:pt x="0" y="391902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sq">
                <a:solidFill>
                  <a:srgbClr val="FCCE16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3808463" cy="4300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566322" y="540264"/>
              <a:ext cx="13263959" cy="861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0"/>
                </a:lnSpc>
              </a:pPr>
              <a:r>
                <a:rPr lang="en-US" sz="5000">
                  <a:solidFill>
                    <a:srgbClr val="000000"/>
                  </a:solidFill>
                  <a:latin typeface="UTM Avo Bold"/>
                </a:rPr>
                <a:t>Vai trò của thực vật trong chuỗi thức ăn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3473" y="1917590"/>
            <a:ext cx="14457584" cy="8193543"/>
            <a:chOff x="203473" y="1917590"/>
            <a:chExt cx="14457584" cy="8193543"/>
          </a:xfrm>
        </p:grpSpPr>
        <p:grpSp>
          <p:nvGrpSpPr>
            <p:cNvPr id="7" name="Group 7"/>
            <p:cNvGrpSpPr/>
            <p:nvPr/>
          </p:nvGrpSpPr>
          <p:grpSpPr>
            <a:xfrm>
              <a:off x="203473" y="1917590"/>
              <a:ext cx="14457584" cy="8178889"/>
              <a:chOff x="0" y="0"/>
              <a:chExt cx="3807759" cy="215411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807759" cy="2154111"/>
              </a:xfrm>
              <a:custGeom>
                <a:avLst/>
                <a:gdLst/>
                <a:ahLst/>
                <a:cxnLst/>
                <a:rect l="l" t="t" r="r" b="b"/>
                <a:pathLst>
                  <a:path w="3807759" h="2154111">
                    <a:moveTo>
                      <a:pt x="0" y="0"/>
                    </a:moveTo>
                    <a:lnTo>
                      <a:pt x="3807759" y="0"/>
                    </a:lnTo>
                    <a:lnTo>
                      <a:pt x="3807759" y="2154111"/>
                    </a:lnTo>
                    <a:lnTo>
                      <a:pt x="0" y="215411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sq">
                <a:solidFill>
                  <a:srgbClr val="FCCE16"/>
                </a:solidFill>
                <a:prstDash val="solid"/>
                <a:miter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3807759" cy="21922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206663" y="2211535"/>
              <a:ext cx="14205565" cy="78995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863599" lvl="1" indent="-431800">
                <a:lnSpc>
                  <a:spcPts val="5599"/>
                </a:lnSpc>
                <a:buFont typeface="Arial"/>
                <a:buChar char="•"/>
              </a:pP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Thực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vật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có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khả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năng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tự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tổng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hợp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chất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dinh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dưỡng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từ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nước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và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khí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các-bô-níc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dưới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tác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dụng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của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ánh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sáng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để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sống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và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phát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triển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.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Chúng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là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nguồn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thức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ăn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của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con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người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và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nhiều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loài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động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vật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khác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.</a:t>
              </a:r>
            </a:p>
            <a:p>
              <a:pPr marL="863599" lvl="1" indent="-431800">
                <a:lnSpc>
                  <a:spcPts val="5599"/>
                </a:lnSpc>
                <a:buFont typeface="Arial"/>
                <a:buChar char="•"/>
              </a:pP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Trong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tự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nhiên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,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số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lượng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sinh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vật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của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một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mắt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xích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thức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ăn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trong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chuỗi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thức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ăn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luôn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duy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trì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tương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đối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ổn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định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tạo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nên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trạng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thái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cân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bằng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của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chuỗi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thức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ăn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.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Để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duy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trì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trạng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thái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cân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bằng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các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chuỗi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thức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ăn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trong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tự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nhiên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,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chúng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ta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cần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tích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cực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trồng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và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chăm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sóc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cây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xanh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,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bảo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vệ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các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động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vật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hoang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dã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và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môi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trường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 </a:t>
              </a:r>
              <a:r>
                <a:rPr lang="en-US" sz="3999" dirty="0" err="1">
                  <a:solidFill>
                    <a:srgbClr val="68462D"/>
                  </a:solidFill>
                  <a:latin typeface="UTM Avo"/>
                </a:rPr>
                <a:t>sống</a:t>
              </a:r>
              <a:r>
                <a:rPr lang="en-US" sz="3999" dirty="0">
                  <a:solidFill>
                    <a:srgbClr val="68462D"/>
                  </a:solidFill>
                  <a:latin typeface="UTM Avo"/>
                </a:rPr>
                <a:t>.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4248558" y="5473956"/>
            <a:ext cx="4279234" cy="4813044"/>
          </a:xfrm>
          <a:custGeom>
            <a:avLst/>
            <a:gdLst/>
            <a:ahLst/>
            <a:cxnLst/>
            <a:rect l="l" t="t" r="r" b="b"/>
            <a:pathLst>
              <a:path w="4279234" h="4813044">
                <a:moveTo>
                  <a:pt x="0" y="0"/>
                </a:moveTo>
                <a:lnTo>
                  <a:pt x="4279234" y="0"/>
                </a:lnTo>
                <a:lnTo>
                  <a:pt x="4279234" y="4813044"/>
                </a:lnTo>
                <a:lnTo>
                  <a:pt x="0" y="4813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741918-DEE1-415B-FED0-0399479D2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16296" y="-723900"/>
            <a:ext cx="3306696" cy="5512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B7D7C1-47FC-B244-1C3A-8BFD766F5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032" y="11294381"/>
            <a:ext cx="17464368" cy="42123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803" t="-28135" r="-51072" b="-9031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39792" y="3109658"/>
            <a:ext cx="17497944" cy="6148642"/>
            <a:chOff x="0" y="0"/>
            <a:chExt cx="4608512" cy="16193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512" cy="1619395"/>
            </a:xfrm>
            <a:custGeom>
              <a:avLst/>
              <a:gdLst/>
              <a:ahLst/>
              <a:cxnLst/>
              <a:rect l="l" t="t" r="r" b="b"/>
              <a:pathLst>
                <a:path w="4608512" h="1619395">
                  <a:moveTo>
                    <a:pt x="0" y="0"/>
                  </a:moveTo>
                  <a:lnTo>
                    <a:pt x="4608512" y="0"/>
                  </a:lnTo>
                  <a:lnTo>
                    <a:pt x="4608512" y="1619395"/>
                  </a:lnTo>
                  <a:lnTo>
                    <a:pt x="0" y="1619395"/>
                  </a:lnTo>
                  <a:close/>
                </a:path>
              </a:pathLst>
            </a:custGeom>
            <a:solidFill>
              <a:srgbClr val="FFFFFF"/>
            </a:solidFill>
            <a:ln w="114300" cap="sq">
              <a:solidFill>
                <a:srgbClr val="245989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512" cy="16574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83751" y="3494754"/>
            <a:ext cx="15895097" cy="528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UTM Avo"/>
              </a:rPr>
              <a:t>Cây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→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Hươu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→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Sư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tử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.</a:t>
            </a:r>
          </a:p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UTM Avo"/>
              </a:rPr>
              <a:t>Lúa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→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Châu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chấu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→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Ếch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→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Rắn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→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Đại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bàng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.</a:t>
            </a:r>
          </a:p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UTM Avo"/>
              </a:rPr>
              <a:t>Rong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→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Cá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nhỏ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→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Chim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.</a:t>
            </a:r>
          </a:p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UTM Avo"/>
              </a:rPr>
              <a:t>Lúa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→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Chuột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→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Mèo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.</a:t>
            </a:r>
          </a:p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UTM Avo"/>
              </a:rPr>
              <a:t>Lá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cây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→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Rệp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→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Ấu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trùng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bọ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rùa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→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Chim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.</a:t>
            </a:r>
          </a:p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UTM Avo"/>
              </a:rPr>
              <a:t>Bèo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tấm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→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Ốc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 → </a:t>
            </a:r>
            <a:r>
              <a:rPr lang="en-US" sz="5000" dirty="0" err="1">
                <a:solidFill>
                  <a:srgbClr val="000000"/>
                </a:solidFill>
                <a:latin typeface="UTM Avo"/>
              </a:rPr>
              <a:t>Cá</a:t>
            </a:r>
            <a:r>
              <a:rPr lang="en-US" sz="5000" dirty="0">
                <a:solidFill>
                  <a:srgbClr val="000000"/>
                </a:solidFill>
                <a:latin typeface="UTM Avo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3871620" y="5886248"/>
            <a:ext cx="4056693" cy="4400752"/>
          </a:xfrm>
          <a:custGeom>
            <a:avLst/>
            <a:gdLst/>
            <a:ahLst/>
            <a:cxnLst/>
            <a:rect l="l" t="t" r="r" b="b"/>
            <a:pathLst>
              <a:path w="4056693" h="4400752">
                <a:moveTo>
                  <a:pt x="0" y="0"/>
                </a:moveTo>
                <a:lnTo>
                  <a:pt x="4056693" y="0"/>
                </a:lnTo>
                <a:lnTo>
                  <a:pt x="4056693" y="4400752"/>
                </a:lnTo>
                <a:lnTo>
                  <a:pt x="0" y="4400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239792" y="371228"/>
            <a:ext cx="17688521" cy="2374778"/>
            <a:chOff x="239792" y="371228"/>
            <a:chExt cx="17688521" cy="2374778"/>
          </a:xfrm>
        </p:grpSpPr>
        <p:grpSp>
          <p:nvGrpSpPr>
            <p:cNvPr id="8" name="Group 8"/>
            <p:cNvGrpSpPr/>
            <p:nvPr/>
          </p:nvGrpSpPr>
          <p:grpSpPr>
            <a:xfrm>
              <a:off x="239792" y="371228"/>
              <a:ext cx="17688521" cy="2374778"/>
              <a:chOff x="0" y="0"/>
              <a:chExt cx="4658705" cy="62545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58705" cy="625456"/>
              </a:xfrm>
              <a:custGeom>
                <a:avLst/>
                <a:gdLst/>
                <a:ahLst/>
                <a:cxnLst/>
                <a:rect l="l" t="t" r="r" b="b"/>
                <a:pathLst>
                  <a:path w="4658705" h="625456">
                    <a:moveTo>
                      <a:pt x="0" y="0"/>
                    </a:moveTo>
                    <a:lnTo>
                      <a:pt x="4658705" y="0"/>
                    </a:lnTo>
                    <a:lnTo>
                      <a:pt x="4658705" y="625456"/>
                    </a:lnTo>
                    <a:lnTo>
                      <a:pt x="0" y="625456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sq">
                <a:solidFill>
                  <a:srgbClr val="BC7036"/>
                </a:solidFill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58705" cy="6635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583751" y="529917"/>
              <a:ext cx="1414463" cy="2057400"/>
            </a:xfrm>
            <a:custGeom>
              <a:avLst/>
              <a:gdLst/>
              <a:ahLst/>
              <a:cxnLst/>
              <a:rect l="l" t="t" r="r" b="b"/>
              <a:pathLst>
                <a:path w="1414463" h="2057400">
                  <a:moveTo>
                    <a:pt x="0" y="0"/>
                  </a:moveTo>
                  <a:lnTo>
                    <a:pt x="1414462" y="0"/>
                  </a:lnTo>
                  <a:lnTo>
                    <a:pt x="141446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228805" y="446097"/>
              <a:ext cx="15508930" cy="2110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Hãy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kể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các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chuỗi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thức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ăn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có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từ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ba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sinh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vật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trở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lên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7567800-D360-6154-1185-08C7672DB7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16296" y="-723900"/>
            <a:ext cx="3306696" cy="5512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81878E-5B69-9AF3-C15B-6E556134DE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032" y="11294381"/>
            <a:ext cx="17464368" cy="42123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00" b="-500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2857138"/>
            <a:ext cx="18288000" cy="6401162"/>
            <a:chOff x="0" y="0"/>
            <a:chExt cx="4816593" cy="16859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685903"/>
            </a:xfrm>
            <a:custGeom>
              <a:avLst/>
              <a:gdLst/>
              <a:ahLst/>
              <a:cxnLst/>
              <a:rect l="l" t="t" r="r" b="b"/>
              <a:pathLst>
                <a:path w="4816592" h="1685903">
                  <a:moveTo>
                    <a:pt x="0" y="0"/>
                  </a:moveTo>
                  <a:lnTo>
                    <a:pt x="4816592" y="0"/>
                  </a:lnTo>
                  <a:lnTo>
                    <a:pt x="4816592" y="1685903"/>
                  </a:lnTo>
                  <a:lnTo>
                    <a:pt x="0" y="1685903"/>
                  </a:ln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17240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45807" y="3112900"/>
            <a:ext cx="4177867" cy="1589741"/>
            <a:chOff x="0" y="0"/>
            <a:chExt cx="5570489" cy="2119655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5570489" cy="2119655"/>
              <a:chOff x="0" y="0"/>
              <a:chExt cx="1100344" cy="41869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100343" cy="418697"/>
              </a:xfrm>
              <a:custGeom>
                <a:avLst/>
                <a:gdLst/>
                <a:ahLst/>
                <a:cxnLst/>
                <a:rect l="l" t="t" r="r" b="b"/>
                <a:pathLst>
                  <a:path w="1100343" h="418697">
                    <a:moveTo>
                      <a:pt x="0" y="0"/>
                    </a:moveTo>
                    <a:lnTo>
                      <a:pt x="1100343" y="0"/>
                    </a:lnTo>
                    <a:lnTo>
                      <a:pt x="1100343" y="418697"/>
                    </a:lnTo>
                    <a:lnTo>
                      <a:pt x="0" y="418697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6B8AB8"/>
                </a:solidFill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100344" cy="4567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439327" y="330847"/>
              <a:ext cx="4691835" cy="1343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0"/>
                </a:lnSpc>
              </a:pP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Cây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ngô</a:t>
              </a:r>
              <a:endParaRPr lang="en-US" sz="6000" dirty="0">
                <a:solidFill>
                  <a:srgbClr val="000000"/>
                </a:solidFill>
                <a:latin typeface="UTM Avo Bold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236519" y="3112900"/>
            <a:ext cx="6882824" cy="1589741"/>
            <a:chOff x="0" y="0"/>
            <a:chExt cx="9177099" cy="2119655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8328681" cy="2119655"/>
              <a:chOff x="0" y="0"/>
              <a:chExt cx="1645172" cy="41869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645171" cy="418697"/>
              </a:xfrm>
              <a:custGeom>
                <a:avLst/>
                <a:gdLst/>
                <a:ahLst/>
                <a:cxnLst/>
                <a:rect l="l" t="t" r="r" b="b"/>
                <a:pathLst>
                  <a:path w="1645171" h="418697">
                    <a:moveTo>
                      <a:pt x="0" y="0"/>
                    </a:moveTo>
                    <a:lnTo>
                      <a:pt x="1645171" y="0"/>
                    </a:lnTo>
                    <a:lnTo>
                      <a:pt x="1645171" y="418697"/>
                    </a:lnTo>
                    <a:lnTo>
                      <a:pt x="0" y="418697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6B8AB8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645172" cy="4567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439327" y="330847"/>
              <a:ext cx="8737772" cy="1343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0"/>
                </a:lnSpc>
              </a:pPr>
              <a:r>
                <a:rPr lang="en-US" sz="6000">
                  <a:solidFill>
                    <a:srgbClr val="000000"/>
                  </a:solidFill>
                  <a:latin typeface="UTM Avo Bold"/>
                </a:rPr>
                <a:t>Sâu ăn lá ngô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364821" y="3112900"/>
            <a:ext cx="3465711" cy="1589741"/>
            <a:chOff x="0" y="0"/>
            <a:chExt cx="4620948" cy="2119655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4620948" cy="2119655"/>
              <a:chOff x="0" y="0"/>
              <a:chExt cx="912780" cy="418697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912780" cy="418697"/>
              </a:xfrm>
              <a:custGeom>
                <a:avLst/>
                <a:gdLst/>
                <a:ahLst/>
                <a:cxnLst/>
                <a:rect l="l" t="t" r="r" b="b"/>
                <a:pathLst>
                  <a:path w="912780" h="418697">
                    <a:moveTo>
                      <a:pt x="0" y="0"/>
                    </a:moveTo>
                    <a:lnTo>
                      <a:pt x="912780" y="0"/>
                    </a:lnTo>
                    <a:lnTo>
                      <a:pt x="912780" y="418697"/>
                    </a:lnTo>
                    <a:lnTo>
                      <a:pt x="0" y="418697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6B8AB8"/>
                </a:solidFill>
                <a:prstDash val="solid"/>
                <a:miter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912780" cy="4567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959314" y="330847"/>
              <a:ext cx="2702320" cy="1343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0"/>
                </a:lnSpc>
              </a:pPr>
              <a:r>
                <a:rPr lang="en-US" sz="6000">
                  <a:solidFill>
                    <a:srgbClr val="000000"/>
                  </a:solidFill>
                  <a:latin typeface="UTM Avo Bold"/>
                </a:rPr>
                <a:t>Nhái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376476" y="6600695"/>
            <a:ext cx="6882824" cy="1589741"/>
            <a:chOff x="0" y="0"/>
            <a:chExt cx="9177099" cy="2119655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8328681" cy="2119655"/>
              <a:chOff x="0" y="0"/>
              <a:chExt cx="1645172" cy="41869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645171" cy="418697"/>
              </a:xfrm>
              <a:custGeom>
                <a:avLst/>
                <a:gdLst/>
                <a:ahLst/>
                <a:cxnLst/>
                <a:rect l="l" t="t" r="r" b="b"/>
                <a:pathLst>
                  <a:path w="1645171" h="418697">
                    <a:moveTo>
                      <a:pt x="0" y="0"/>
                    </a:moveTo>
                    <a:lnTo>
                      <a:pt x="1645171" y="0"/>
                    </a:lnTo>
                    <a:lnTo>
                      <a:pt x="1645171" y="418697"/>
                    </a:lnTo>
                    <a:lnTo>
                      <a:pt x="0" y="418697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6B8AB8"/>
                </a:solidFill>
                <a:prstDash val="solid"/>
                <a:miter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1645172" cy="4567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439327" y="330847"/>
              <a:ext cx="8737772" cy="1343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0"/>
                </a:lnSpc>
              </a:pPr>
              <a:r>
                <a:rPr lang="en-US" sz="6000">
                  <a:solidFill>
                    <a:srgbClr val="000000"/>
                  </a:solidFill>
                  <a:latin typeface="UTM Avo Bold"/>
                </a:rPr>
                <a:t>Rắn hổ mang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4147586" y="6600695"/>
            <a:ext cx="4177867" cy="1589741"/>
            <a:chOff x="0" y="0"/>
            <a:chExt cx="5570489" cy="2119655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5570489" cy="2119655"/>
              <a:chOff x="0" y="0"/>
              <a:chExt cx="1100344" cy="41869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100343" cy="418697"/>
              </a:xfrm>
              <a:custGeom>
                <a:avLst/>
                <a:gdLst/>
                <a:ahLst/>
                <a:cxnLst/>
                <a:rect l="l" t="t" r="r" b="b"/>
                <a:pathLst>
                  <a:path w="1100343" h="418697">
                    <a:moveTo>
                      <a:pt x="0" y="0"/>
                    </a:moveTo>
                    <a:lnTo>
                      <a:pt x="1100343" y="0"/>
                    </a:lnTo>
                    <a:lnTo>
                      <a:pt x="1100343" y="418697"/>
                    </a:lnTo>
                    <a:lnTo>
                      <a:pt x="0" y="418697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6B8AB8"/>
                </a:solidFill>
                <a:prstDash val="solid"/>
                <a:miter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1100344" cy="4567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439327" y="330847"/>
              <a:ext cx="4691835" cy="1343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0"/>
                </a:lnSpc>
              </a:pPr>
              <a:r>
                <a:rPr lang="en-US" sz="6000">
                  <a:solidFill>
                    <a:srgbClr val="000000"/>
                  </a:solidFill>
                  <a:latin typeface="UTM Avo Bold"/>
                </a:rPr>
                <a:t>Diều hâu</a:t>
              </a:r>
            </a:p>
          </p:txBody>
        </p:sp>
      </p:grpSp>
      <p:sp>
        <p:nvSpPr>
          <p:cNvPr id="34" name="Freeform 34"/>
          <p:cNvSpPr/>
          <p:nvPr/>
        </p:nvSpPr>
        <p:spPr>
          <a:xfrm>
            <a:off x="4349970" y="3484155"/>
            <a:ext cx="1886549" cy="847232"/>
          </a:xfrm>
          <a:custGeom>
            <a:avLst/>
            <a:gdLst/>
            <a:ahLst/>
            <a:cxnLst/>
            <a:rect l="l" t="t" r="r" b="b"/>
            <a:pathLst>
              <a:path w="1886549" h="847232">
                <a:moveTo>
                  <a:pt x="0" y="0"/>
                </a:moveTo>
                <a:lnTo>
                  <a:pt x="1886549" y="0"/>
                </a:lnTo>
                <a:lnTo>
                  <a:pt x="1886549" y="847232"/>
                </a:lnTo>
                <a:lnTo>
                  <a:pt x="0" y="847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9" name="Group 38"/>
          <p:cNvGrpSpPr/>
          <p:nvPr/>
        </p:nvGrpSpPr>
        <p:grpSpPr>
          <a:xfrm>
            <a:off x="545807" y="1028700"/>
            <a:ext cx="14559794" cy="1623653"/>
            <a:chOff x="545807" y="1028700"/>
            <a:chExt cx="14559794" cy="1623653"/>
          </a:xfrm>
        </p:grpSpPr>
        <p:grpSp>
          <p:nvGrpSpPr>
            <p:cNvPr id="6" name="Group 6"/>
            <p:cNvGrpSpPr/>
            <p:nvPr/>
          </p:nvGrpSpPr>
          <p:grpSpPr>
            <a:xfrm>
              <a:off x="545807" y="1028700"/>
              <a:ext cx="14559794" cy="1623653"/>
              <a:chOff x="0" y="0"/>
              <a:chExt cx="3834678" cy="42762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834678" cy="427629"/>
              </a:xfrm>
              <a:custGeom>
                <a:avLst/>
                <a:gdLst/>
                <a:ahLst/>
                <a:cxnLst/>
                <a:rect l="l" t="t" r="r" b="b"/>
                <a:pathLst>
                  <a:path w="3834678" h="427629">
                    <a:moveTo>
                      <a:pt x="0" y="0"/>
                    </a:moveTo>
                    <a:lnTo>
                      <a:pt x="3834678" y="0"/>
                    </a:lnTo>
                    <a:lnTo>
                      <a:pt x="3834678" y="427629"/>
                    </a:lnTo>
                    <a:lnTo>
                      <a:pt x="0" y="427629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sq">
                <a:solidFill>
                  <a:srgbClr val="FCCE16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3834678" cy="4657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1028700" y="1265217"/>
              <a:ext cx="11831560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0"/>
                </a:lnSpc>
              </a:pP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Chuối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thức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ăn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UTM Avo Bold"/>
                </a:rPr>
                <a:t>khác</a:t>
              </a:r>
              <a:r>
                <a:rPr lang="en-US" sz="6000" dirty="0">
                  <a:solidFill>
                    <a:srgbClr val="000000"/>
                  </a:solidFill>
                  <a:latin typeface="UTM Avo Bold"/>
                </a:rPr>
                <a:t>: </a:t>
              </a:r>
            </a:p>
          </p:txBody>
        </p:sp>
      </p:grpSp>
      <p:sp>
        <p:nvSpPr>
          <p:cNvPr id="36" name="Freeform 36"/>
          <p:cNvSpPr/>
          <p:nvPr/>
        </p:nvSpPr>
        <p:spPr>
          <a:xfrm>
            <a:off x="12478272" y="3484155"/>
            <a:ext cx="1886549" cy="847232"/>
          </a:xfrm>
          <a:custGeom>
            <a:avLst/>
            <a:gdLst/>
            <a:ahLst/>
            <a:cxnLst/>
            <a:rect l="l" t="t" r="r" b="b"/>
            <a:pathLst>
              <a:path w="1886549" h="847232">
                <a:moveTo>
                  <a:pt x="0" y="0"/>
                </a:moveTo>
                <a:lnTo>
                  <a:pt x="1886549" y="0"/>
                </a:lnTo>
                <a:lnTo>
                  <a:pt x="1886549" y="847232"/>
                </a:lnTo>
                <a:lnTo>
                  <a:pt x="0" y="847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rot="6896920">
            <a:off x="14547490" y="5291033"/>
            <a:ext cx="1695128" cy="761267"/>
          </a:xfrm>
          <a:custGeom>
            <a:avLst/>
            <a:gdLst/>
            <a:ahLst/>
            <a:cxnLst/>
            <a:rect l="l" t="t" r="r" b="b"/>
            <a:pathLst>
              <a:path w="1695128" h="761267">
                <a:moveTo>
                  <a:pt x="0" y="0"/>
                </a:moveTo>
                <a:lnTo>
                  <a:pt x="1695128" y="0"/>
                </a:lnTo>
                <a:lnTo>
                  <a:pt x="1695128" y="761267"/>
                </a:lnTo>
                <a:lnTo>
                  <a:pt x="0" y="7612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rot="-10691691">
            <a:off x="8503400" y="7014932"/>
            <a:ext cx="1695128" cy="761267"/>
          </a:xfrm>
          <a:custGeom>
            <a:avLst/>
            <a:gdLst/>
            <a:ahLst/>
            <a:cxnLst/>
            <a:rect l="l" t="t" r="r" b="b"/>
            <a:pathLst>
              <a:path w="1695128" h="761267">
                <a:moveTo>
                  <a:pt x="0" y="0"/>
                </a:moveTo>
                <a:lnTo>
                  <a:pt x="1695128" y="0"/>
                </a:lnTo>
                <a:lnTo>
                  <a:pt x="1695128" y="761266"/>
                </a:lnTo>
                <a:lnTo>
                  <a:pt x="0" y="7612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C7E04C1-952B-B87A-21CE-4BF1AE5BA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16296" y="-723900"/>
            <a:ext cx="3306696" cy="551225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D23805A-B519-6389-533F-9ED8F2F01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032" y="11294381"/>
            <a:ext cx="17464368" cy="42123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111" b="-17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24935" y="308274"/>
            <a:ext cx="14392105" cy="9304331"/>
            <a:chOff x="0" y="0"/>
            <a:chExt cx="3790513" cy="24505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90513" cy="2450523"/>
            </a:xfrm>
            <a:custGeom>
              <a:avLst/>
              <a:gdLst/>
              <a:ahLst/>
              <a:cxnLst/>
              <a:rect l="l" t="t" r="r" b="b"/>
              <a:pathLst>
                <a:path w="3790513" h="2450523">
                  <a:moveTo>
                    <a:pt x="0" y="0"/>
                  </a:moveTo>
                  <a:lnTo>
                    <a:pt x="3790513" y="0"/>
                  </a:lnTo>
                  <a:lnTo>
                    <a:pt x="3790513" y="2450523"/>
                  </a:lnTo>
                  <a:lnTo>
                    <a:pt x="0" y="2450523"/>
                  </a:lnTo>
                  <a:close/>
                </a:path>
              </a:pathLst>
            </a:custGeom>
            <a:solidFill>
              <a:srgbClr val="FFFFFF"/>
            </a:solidFill>
            <a:ln w="114300" cap="sq">
              <a:solidFill>
                <a:srgbClr val="BC7036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90513" cy="24886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347253" y="4606134"/>
            <a:ext cx="11244000" cy="4652166"/>
          </a:xfrm>
          <a:custGeom>
            <a:avLst/>
            <a:gdLst/>
            <a:ahLst/>
            <a:cxnLst/>
            <a:rect l="l" t="t" r="r" b="b"/>
            <a:pathLst>
              <a:path w="11244000" h="4652166">
                <a:moveTo>
                  <a:pt x="0" y="0"/>
                </a:moveTo>
                <a:lnTo>
                  <a:pt x="11244000" y="0"/>
                </a:lnTo>
                <a:lnTo>
                  <a:pt x="11244000" y="4652166"/>
                </a:lnTo>
                <a:lnTo>
                  <a:pt x="0" y="46521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337" r="-331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5493" y="5355927"/>
            <a:ext cx="3781760" cy="4453893"/>
          </a:xfrm>
          <a:custGeom>
            <a:avLst/>
            <a:gdLst/>
            <a:ahLst/>
            <a:cxnLst/>
            <a:rect l="l" t="t" r="r" b="b"/>
            <a:pathLst>
              <a:path w="3781760" h="4453893">
                <a:moveTo>
                  <a:pt x="0" y="0"/>
                </a:moveTo>
                <a:lnTo>
                  <a:pt x="3781760" y="0"/>
                </a:lnTo>
                <a:lnTo>
                  <a:pt x="3781760" y="4453893"/>
                </a:lnTo>
                <a:lnTo>
                  <a:pt x="0" y="44538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712640" y="6172200"/>
            <a:ext cx="3204401" cy="4114800"/>
          </a:xfrm>
          <a:custGeom>
            <a:avLst/>
            <a:gdLst/>
            <a:ahLst/>
            <a:cxnLst/>
            <a:rect l="l" t="t" r="r" b="b"/>
            <a:pathLst>
              <a:path w="3204401" h="4114800">
                <a:moveTo>
                  <a:pt x="0" y="0"/>
                </a:moveTo>
                <a:lnTo>
                  <a:pt x="3204401" y="0"/>
                </a:lnTo>
                <a:lnTo>
                  <a:pt x="32044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959841" y="581903"/>
            <a:ext cx="13683125" cy="3556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94"/>
              </a:lnSpc>
            </a:pPr>
            <a:r>
              <a:rPr lang="en-US" sz="5499" dirty="0">
                <a:solidFill>
                  <a:srgbClr val="FF5757"/>
                </a:solidFill>
                <a:latin typeface="UTM Avo Bold"/>
              </a:rPr>
              <a:t> 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Hãy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đưa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ra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ý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kiến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“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nên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”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hoặc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“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không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nên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”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cho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những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việc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làm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sau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đây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để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giữ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cân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bằng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chuỗi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thức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ăn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.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Giải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thích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vì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FF5757"/>
                </a:solidFill>
                <a:latin typeface="UTM Avo Bold"/>
              </a:rPr>
              <a:t>sao</a:t>
            </a:r>
            <a:r>
              <a:rPr lang="en-US" sz="5499" dirty="0">
                <a:solidFill>
                  <a:srgbClr val="FF5757"/>
                </a:solidFill>
                <a:latin typeface="UTM Avo Bold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D6B973-5FCC-7567-A9BD-B780B37A1C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916296" y="-723900"/>
            <a:ext cx="3306696" cy="55122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867731-E64E-4494-8933-3AF87E8780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032" y="11294381"/>
            <a:ext cx="17464368" cy="42123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111" b="-17111"/>
            </a:stretch>
          </a:blipFill>
        </p:spPr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932444"/>
              </p:ext>
            </p:extLst>
          </p:nvPr>
        </p:nvGraphicFramePr>
        <p:xfrm>
          <a:off x="3032439" y="96851"/>
          <a:ext cx="14991791" cy="9972228"/>
        </p:xfrm>
        <a:graphic>
          <a:graphicData uri="http://schemas.openxmlformats.org/drawingml/2006/table">
            <a:tbl>
              <a:tblPr/>
              <a:tblGrid>
                <a:gridCol w="1671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02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42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62038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7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7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7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2038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8A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8A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8A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8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2038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AD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AD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AD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AD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62038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9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9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9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2038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59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59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59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59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62038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BF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BF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BF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BF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Freeform 4"/>
          <p:cNvSpPr/>
          <p:nvPr/>
        </p:nvSpPr>
        <p:spPr>
          <a:xfrm>
            <a:off x="565493" y="6784787"/>
            <a:ext cx="2568528" cy="3025033"/>
          </a:xfrm>
          <a:custGeom>
            <a:avLst/>
            <a:gdLst/>
            <a:ahLst/>
            <a:cxnLst/>
            <a:rect l="l" t="t" r="r" b="b"/>
            <a:pathLst>
              <a:path w="2568528" h="3025033">
                <a:moveTo>
                  <a:pt x="0" y="0"/>
                </a:moveTo>
                <a:lnTo>
                  <a:pt x="2568528" y="0"/>
                </a:lnTo>
                <a:lnTo>
                  <a:pt x="2568528" y="3025033"/>
                </a:lnTo>
                <a:lnTo>
                  <a:pt x="0" y="30250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77091" y="2075379"/>
            <a:ext cx="970931" cy="958794"/>
          </a:xfrm>
          <a:custGeom>
            <a:avLst/>
            <a:gdLst/>
            <a:ahLst/>
            <a:cxnLst/>
            <a:rect l="l" t="t" r="r" b="b"/>
            <a:pathLst>
              <a:path w="970931" h="958794">
                <a:moveTo>
                  <a:pt x="0" y="0"/>
                </a:moveTo>
                <a:lnTo>
                  <a:pt x="970931" y="0"/>
                </a:lnTo>
                <a:lnTo>
                  <a:pt x="970931" y="958794"/>
                </a:lnTo>
                <a:lnTo>
                  <a:pt x="0" y="9587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217760" y="507817"/>
            <a:ext cx="3573857" cy="861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 err="1">
                <a:solidFill>
                  <a:srgbClr val="28180C"/>
                </a:solidFill>
                <a:latin typeface="UTM Avo Bold"/>
              </a:rPr>
              <a:t>Việc</a:t>
            </a:r>
            <a:r>
              <a:rPr lang="en-US" sz="5000" dirty="0">
                <a:solidFill>
                  <a:srgbClr val="28180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28180C"/>
                </a:solidFill>
                <a:latin typeface="UTM Avo Bold"/>
              </a:rPr>
              <a:t>làm</a:t>
            </a:r>
            <a:endParaRPr lang="en-US" sz="5000" dirty="0">
              <a:solidFill>
                <a:srgbClr val="28180C"/>
              </a:solidFill>
              <a:latin typeface="UTM Av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5182537" y="350691"/>
            <a:ext cx="2806524" cy="1434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0"/>
              </a:lnSpc>
            </a:pPr>
            <a:r>
              <a:rPr lang="en-US" sz="5000" dirty="0" err="1">
                <a:solidFill>
                  <a:srgbClr val="28180C"/>
                </a:solidFill>
                <a:latin typeface="UTM Avo Bold"/>
              </a:rPr>
              <a:t>Không</a:t>
            </a:r>
            <a:r>
              <a:rPr lang="en-US" sz="5000" dirty="0">
                <a:solidFill>
                  <a:srgbClr val="28180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28180C"/>
                </a:solidFill>
                <a:latin typeface="UTM Avo Bold"/>
              </a:rPr>
              <a:t>nên</a:t>
            </a:r>
            <a:endParaRPr lang="en-US" sz="5000" dirty="0">
              <a:solidFill>
                <a:srgbClr val="28180C"/>
              </a:solidFill>
              <a:latin typeface="UTM Av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234794" y="587262"/>
            <a:ext cx="1655525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0"/>
              </a:lnSpc>
            </a:pPr>
            <a:r>
              <a:rPr lang="en-US" sz="5000" dirty="0" err="1">
                <a:solidFill>
                  <a:srgbClr val="28180C"/>
                </a:solidFill>
                <a:latin typeface="UTM Avo Bold"/>
              </a:rPr>
              <a:t>Nên</a:t>
            </a:r>
            <a:endParaRPr lang="en-US" sz="5000" dirty="0">
              <a:solidFill>
                <a:srgbClr val="28180C"/>
              </a:solidFill>
              <a:latin typeface="UTM Avo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071317" y="2195159"/>
            <a:ext cx="8074653" cy="701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Trồng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,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chăm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sóc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cây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xanh</a:t>
            </a:r>
            <a:endParaRPr lang="en-US" sz="4500" dirty="0">
              <a:solidFill>
                <a:srgbClr val="FFFFFF"/>
              </a:solidFill>
              <a:latin typeface="UTM Av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934765" y="3515196"/>
            <a:ext cx="8074653" cy="147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Không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vứt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rác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,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chất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thải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xuống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hồ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,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sông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...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38055" y="5164273"/>
            <a:ext cx="8074653" cy="147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Sử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dụng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phân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bón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hóa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học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cho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cây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trồng</a:t>
            </a:r>
            <a:endParaRPr lang="en-US" sz="4500" dirty="0">
              <a:solidFill>
                <a:srgbClr val="FFFFFF"/>
              </a:solidFill>
              <a:latin typeface="UTM Avo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914609" y="6807814"/>
            <a:ext cx="8074653" cy="147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Sử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dụng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phân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bón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ủ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từ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gốc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rau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,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củ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thừa</a:t>
            </a:r>
            <a:endParaRPr lang="en-US" sz="4500" dirty="0">
              <a:solidFill>
                <a:srgbClr val="FFFFFF"/>
              </a:solidFill>
              <a:latin typeface="UTM Avo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967363" y="8897293"/>
            <a:ext cx="8074653" cy="701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Săn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bắt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chim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,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thú</a:t>
            </a:r>
            <a:r>
              <a:rPr lang="en-US" sz="45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UTM Avo Bold"/>
              </a:rPr>
              <a:t>rừng</a:t>
            </a:r>
            <a:endParaRPr lang="en-US" sz="4500" dirty="0">
              <a:solidFill>
                <a:srgbClr val="FFFFFF"/>
              </a:solidFill>
              <a:latin typeface="UTM Avo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540968" y="2169966"/>
            <a:ext cx="885268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 dirty="0">
                <a:solidFill>
                  <a:srgbClr val="FFFFFF"/>
                </a:solidFill>
                <a:latin typeface="UTM Avo Bold"/>
              </a:rPr>
              <a:t>a)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40968" y="3842556"/>
            <a:ext cx="885268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 dirty="0">
                <a:solidFill>
                  <a:srgbClr val="FFFFFF"/>
                </a:solidFill>
                <a:latin typeface="UTM Avo Bold"/>
              </a:rPr>
              <a:t>b)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512435" y="5515146"/>
            <a:ext cx="885268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 dirty="0">
                <a:solidFill>
                  <a:srgbClr val="FFFFFF"/>
                </a:solidFill>
                <a:latin typeface="UTM Avo Bold"/>
              </a:rPr>
              <a:t>c)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540968" y="7187736"/>
            <a:ext cx="885268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 dirty="0">
                <a:solidFill>
                  <a:srgbClr val="FFFFFF"/>
                </a:solidFill>
                <a:latin typeface="UTM Avo Bold"/>
              </a:rPr>
              <a:t>d)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540968" y="9023610"/>
            <a:ext cx="885268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 dirty="0">
                <a:solidFill>
                  <a:srgbClr val="FFFFFF"/>
                </a:solidFill>
                <a:latin typeface="UTM Avo Bold"/>
              </a:rPr>
              <a:t>e)</a:t>
            </a:r>
          </a:p>
        </p:txBody>
      </p:sp>
      <p:sp>
        <p:nvSpPr>
          <p:cNvPr id="19" name="Freeform 5"/>
          <p:cNvSpPr/>
          <p:nvPr/>
        </p:nvSpPr>
        <p:spPr>
          <a:xfrm>
            <a:off x="13577091" y="3800295"/>
            <a:ext cx="970931" cy="958794"/>
          </a:xfrm>
          <a:custGeom>
            <a:avLst/>
            <a:gdLst/>
            <a:ahLst/>
            <a:cxnLst/>
            <a:rect l="l" t="t" r="r" b="b"/>
            <a:pathLst>
              <a:path w="970931" h="958794">
                <a:moveTo>
                  <a:pt x="0" y="0"/>
                </a:moveTo>
                <a:lnTo>
                  <a:pt x="970931" y="0"/>
                </a:lnTo>
                <a:lnTo>
                  <a:pt x="970931" y="958794"/>
                </a:lnTo>
                <a:lnTo>
                  <a:pt x="0" y="9587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/>
          <p:cNvSpPr/>
          <p:nvPr/>
        </p:nvSpPr>
        <p:spPr>
          <a:xfrm>
            <a:off x="16045147" y="5420558"/>
            <a:ext cx="970931" cy="958794"/>
          </a:xfrm>
          <a:custGeom>
            <a:avLst/>
            <a:gdLst/>
            <a:ahLst/>
            <a:cxnLst/>
            <a:rect l="l" t="t" r="r" b="b"/>
            <a:pathLst>
              <a:path w="970931" h="958794">
                <a:moveTo>
                  <a:pt x="0" y="0"/>
                </a:moveTo>
                <a:lnTo>
                  <a:pt x="970931" y="0"/>
                </a:lnTo>
                <a:lnTo>
                  <a:pt x="970931" y="958794"/>
                </a:lnTo>
                <a:lnTo>
                  <a:pt x="0" y="9587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5"/>
          <p:cNvSpPr/>
          <p:nvPr/>
        </p:nvSpPr>
        <p:spPr>
          <a:xfrm>
            <a:off x="13577091" y="7093149"/>
            <a:ext cx="970931" cy="958794"/>
          </a:xfrm>
          <a:custGeom>
            <a:avLst/>
            <a:gdLst/>
            <a:ahLst/>
            <a:cxnLst/>
            <a:rect l="l" t="t" r="r" b="b"/>
            <a:pathLst>
              <a:path w="970931" h="958794">
                <a:moveTo>
                  <a:pt x="0" y="0"/>
                </a:moveTo>
                <a:lnTo>
                  <a:pt x="970931" y="0"/>
                </a:lnTo>
                <a:lnTo>
                  <a:pt x="970931" y="958794"/>
                </a:lnTo>
                <a:lnTo>
                  <a:pt x="0" y="9587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5"/>
          <p:cNvSpPr/>
          <p:nvPr/>
        </p:nvSpPr>
        <p:spPr>
          <a:xfrm>
            <a:off x="16037430" y="8794244"/>
            <a:ext cx="970931" cy="958794"/>
          </a:xfrm>
          <a:custGeom>
            <a:avLst/>
            <a:gdLst/>
            <a:ahLst/>
            <a:cxnLst/>
            <a:rect l="l" t="t" r="r" b="b"/>
            <a:pathLst>
              <a:path w="970931" h="958794">
                <a:moveTo>
                  <a:pt x="0" y="0"/>
                </a:moveTo>
                <a:lnTo>
                  <a:pt x="970931" y="0"/>
                </a:lnTo>
                <a:lnTo>
                  <a:pt x="970931" y="958794"/>
                </a:lnTo>
                <a:lnTo>
                  <a:pt x="0" y="9587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6BCBAF8-D772-7F7E-EDC5-5D5C04E9E5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916296" y="-723900"/>
            <a:ext cx="3306696" cy="55122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8DF903A-ADFD-E1FD-6867-697FAEE0A7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032" y="11294381"/>
            <a:ext cx="17464368" cy="42123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531" t="-19906" r="-1531" b="-3005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23490" y="1435646"/>
            <a:ext cx="4856711" cy="6515100"/>
          </a:xfrm>
          <a:custGeom>
            <a:avLst/>
            <a:gdLst/>
            <a:ahLst/>
            <a:cxnLst/>
            <a:rect l="l" t="t" r="r" b="b"/>
            <a:pathLst>
              <a:path w="4856711" h="6515100">
                <a:moveTo>
                  <a:pt x="4856711" y="0"/>
                </a:moveTo>
                <a:lnTo>
                  <a:pt x="0" y="0"/>
                </a:lnTo>
                <a:lnTo>
                  <a:pt x="0" y="6515100"/>
                </a:lnTo>
                <a:lnTo>
                  <a:pt x="4856711" y="6515100"/>
                </a:lnTo>
                <a:lnTo>
                  <a:pt x="485671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6330841"/>
            <a:ext cx="12792144" cy="1858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2AF3B3-9F25-0218-0C7B-FF0FDA687A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16296" y="-723900"/>
            <a:ext cx="3306696" cy="55122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D5489C-E51C-CBF0-FAE5-EBB9590849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032" y="11294381"/>
            <a:ext cx="17464368" cy="42123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4d5855be9771b9debd72848da463cddf093659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393</Words>
  <Application>Microsoft Office PowerPoint</Application>
  <PresentationFormat>Custom</PresentationFormat>
  <Paragraphs>35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UTM Avo Bold</vt:lpstr>
      <vt:lpstr>Arial</vt:lpstr>
      <vt:lpstr>Calibri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T33_KH_OTCDDSinhVatvaMoiTruong_MNT</dc:title>
  <cp:lastModifiedBy>SKY</cp:lastModifiedBy>
  <cp:revision>39</cp:revision>
  <dcterms:created xsi:type="dcterms:W3CDTF">2006-08-16T00:00:00Z</dcterms:created>
  <dcterms:modified xsi:type="dcterms:W3CDTF">2024-05-12T11:26:41Z</dcterms:modified>
  <dc:identifier>DAGCZhfan1c</dc:identifier>
</cp:coreProperties>
</file>