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5.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notesSlides/notesSlide7.xml" ContentType="application/vnd.openxmlformats-officedocument.presentationml.notesSlide+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3.xml" ContentType="application/vnd.openxmlformats-officedocument.presentationml.notesSlide+xml"/>
  <Override PartName="/ppt/tags/tag41.xml" ContentType="application/vnd.openxmlformats-officedocument.presentationml.tags+xml"/>
  <Override PartName="/ppt/notesSlides/notesSlide1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5.xml" ContentType="application/vnd.openxmlformats-officedocument.presentationml.notesSlide+xml"/>
  <Override PartName="/ppt/tags/tag46.xml" ContentType="application/vnd.openxmlformats-officedocument.presentationml.tags+xml"/>
  <Override PartName="/ppt/notesSlides/notesSlide1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 id="2147483686" r:id="rId3"/>
    <p:sldMasterId id="2147483699" r:id="rId4"/>
  </p:sldMasterIdLst>
  <p:notesMasterIdLst>
    <p:notesMasterId r:id="rId25"/>
  </p:notesMasterIdLst>
  <p:sldIdLst>
    <p:sldId id="257" r:id="rId5"/>
    <p:sldId id="258" r:id="rId6"/>
    <p:sldId id="276" r:id="rId7"/>
    <p:sldId id="277" r:id="rId8"/>
    <p:sldId id="278" r:id="rId9"/>
    <p:sldId id="259" r:id="rId10"/>
    <p:sldId id="268" r:id="rId11"/>
    <p:sldId id="266" r:id="rId12"/>
    <p:sldId id="279" r:id="rId13"/>
    <p:sldId id="261" r:id="rId14"/>
    <p:sldId id="280" r:id="rId15"/>
    <p:sldId id="281" r:id="rId16"/>
    <p:sldId id="282" r:id="rId17"/>
    <p:sldId id="283" r:id="rId18"/>
    <p:sldId id="285" r:id="rId19"/>
    <p:sldId id="271" r:id="rId20"/>
    <p:sldId id="272" r:id="rId21"/>
    <p:sldId id="286" r:id="rId22"/>
    <p:sldId id="262" r:id="rId23"/>
    <p:sldId id="287" r:id="rId24"/>
  </p:sldIdLst>
  <p:sldSz cx="12192000" cy="6858000"/>
  <p:notesSz cx="6858000" cy="9144000"/>
  <p:embeddedFontLst>
    <p:embeddedFont>
      <p:font typeface="等线" panose="02010600030101010101" pitchFamily="2" charset="-122"/>
      <p:regular r:id="rId26"/>
    </p:embeddedFont>
    <p:embeddedFont>
      <p:font typeface="#9Slide07 SVNSalty Sans" panose="02000000000000000000" charset="0"/>
      <p:regular r:id="rId27"/>
    </p:embeddedFont>
    <p:embeddedFont>
      <p:font typeface="Cambria" panose="02040503050406030204" pitchFamily="18"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3410"/>
    <a:srgbClr val="EC6A5E"/>
    <a:srgbClr val="EE7A47"/>
    <a:srgbClr val="75AADB"/>
    <a:srgbClr val="EE85AE"/>
    <a:srgbClr val="6EBA3D"/>
    <a:srgbClr val="F4D126"/>
    <a:srgbClr val="EA5B01"/>
    <a:srgbClr val="FF5050"/>
    <a:srgbClr val="F5B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4" autoAdjust="0"/>
    <p:restoredTop sz="94660"/>
  </p:normalViewPr>
  <p:slideViewPr>
    <p:cSldViewPr snapToGrid="0">
      <p:cViewPr varScale="1">
        <p:scale>
          <a:sx n="82" d="100"/>
          <a:sy n="82" d="100"/>
        </p:scale>
        <p:origin x="150"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3C632-59E6-4BC9-9E8E-C0BC588FCABA}" type="datetimeFigureOut">
              <a:rPr lang="en-GB" smtClean="0"/>
              <a:t>13/05/2024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6B951-D7F4-4525-B210-FCD68B87B054}" type="slidenum">
              <a:rPr lang="en-GB" smtClean="0"/>
              <a:t>‹#›</a:t>
            </a:fld>
            <a:endParaRPr lang="en-GB"/>
          </a:p>
        </p:txBody>
      </p:sp>
    </p:spTree>
    <p:extLst>
      <p:ext uri="{BB962C8B-B14F-4D97-AF65-F5344CB8AC3E}">
        <p14:creationId xmlns:p14="http://schemas.microsoft.com/office/powerpoint/2010/main" val="1406355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69758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3732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0502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938442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37096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781160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26332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08642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77364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5338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89868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85761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76261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0446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53997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083086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87166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5" Type="http://schemas.openxmlformats.org/officeDocument/2006/relationships/tags" Target="../tags/tag10.xml"/><Relationship Id="rId4" Type="http://schemas.openxmlformats.org/officeDocument/2006/relationships/tags" Target="../tags/tag9.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3.xml"/><Relationship Id="rId5" Type="http://schemas.openxmlformats.org/officeDocument/2006/relationships/tags" Target="../tags/tag15.xml"/><Relationship Id="rId4" Type="http://schemas.openxmlformats.org/officeDocument/2006/relationships/tags" Target="../tags/tag14.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4.xml"/><Relationship Id="rId5" Type="http://schemas.openxmlformats.org/officeDocument/2006/relationships/tags" Target="../tags/tag20.xml"/><Relationship Id="rId4" Type="http://schemas.openxmlformats.org/officeDocument/2006/relationships/tags" Target="../tags/tag1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027377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9457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34629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59036573"/>
      </p:ext>
    </p:extLst>
  </p:cSld>
  <p:clrMapOvr>
    <a:masterClrMapping/>
  </p:clrMapOvr>
  <p:transition>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342993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601323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445095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52284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19070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50636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5568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4247263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34737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17255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131754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63760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94847867"/>
      </p:ext>
    </p:extLst>
  </p:cSld>
  <p:clrMapOvr>
    <a:masterClrMapping/>
  </p:clrMapOvr>
  <p:transition>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4249129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76836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61118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08270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45424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066518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12960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8597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76313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311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79036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026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73333403"/>
      </p:ext>
    </p:extLst>
  </p:cSld>
  <p:clrMapOvr>
    <a:masterClrMapping/>
  </p:clrMapOvr>
  <p:transition>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1698658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254107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71481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23156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20831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558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30208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17271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77622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0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01679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17603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4901528"/>
      </p:ext>
    </p:extLst>
  </p:cSld>
  <p:clrMapOvr>
    <a:masterClrMapping/>
  </p:clrMapOvr>
  <p:transitio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84658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4558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4160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65355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2024/5/13</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44648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18"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4.png"/><Relationship Id="rId2" Type="http://schemas.openxmlformats.org/officeDocument/2006/relationships/slideLayout" Target="../slideLayouts/slideLayout38.xml"/><Relationship Id="rId16" Type="http://schemas.openxmlformats.org/officeDocument/2006/relationships/image" Target="../media/image3.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spTree>
    <p:extLst>
      <p:ext uri="{BB962C8B-B14F-4D97-AF65-F5344CB8AC3E}">
        <p14:creationId xmlns:p14="http://schemas.microsoft.com/office/powerpoint/2010/main" val="2534793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spTree>
    <p:extLst>
      <p:ext uri="{BB962C8B-B14F-4D97-AF65-F5344CB8AC3E}">
        <p14:creationId xmlns:p14="http://schemas.microsoft.com/office/powerpoint/2010/main" val="24498291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164891" y="134911"/>
            <a:ext cx="11842229" cy="6580682"/>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40891449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spTree>
    <p:extLst>
      <p:ext uri="{BB962C8B-B14F-4D97-AF65-F5344CB8AC3E}">
        <p14:creationId xmlns:p14="http://schemas.microsoft.com/office/powerpoint/2010/main" val="123881133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8.xml"/><Relationship Id="rId1" Type="http://schemas.openxmlformats.org/officeDocument/2006/relationships/tags" Target="../tags/tag30.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8.xml"/><Relationship Id="rId1" Type="http://schemas.openxmlformats.org/officeDocument/2006/relationships/tags" Target="../tags/tag31.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8.xml"/><Relationship Id="rId1" Type="http://schemas.openxmlformats.org/officeDocument/2006/relationships/tags" Target="../tags/tag32.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8.xml"/><Relationship Id="rId1" Type="http://schemas.openxmlformats.org/officeDocument/2006/relationships/tags" Target="../tags/tag33.xml"/><Relationship Id="rId6" Type="http://schemas.openxmlformats.org/officeDocument/2006/relationships/image" Target="../media/image15.png"/><Relationship Id="rId5" Type="http://schemas.openxmlformats.org/officeDocument/2006/relationships/slide" Target="slide1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8.xml"/><Relationship Id="rId1" Type="http://schemas.openxmlformats.org/officeDocument/2006/relationships/tags" Target="../tags/tag34.xml"/><Relationship Id="rId6" Type="http://schemas.openxmlformats.org/officeDocument/2006/relationships/image" Target="../media/image16.png"/><Relationship Id="rId5" Type="http://schemas.openxmlformats.org/officeDocument/2006/relationships/slide" Target="slide1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8.xml"/><Relationship Id="rId7" Type="http://schemas.openxmlformats.org/officeDocument/2006/relationships/slide" Target="slide1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9.xml"/><Relationship Id="rId7" Type="http://schemas.openxmlformats.org/officeDocument/2006/relationships/image" Target="../media/image17.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13.xml"/><Relationship Id="rId5" Type="http://schemas.openxmlformats.org/officeDocument/2006/relationships/slideLayout" Target="../slideLayouts/slideLayout24.xml"/><Relationship Id="rId4" Type="http://schemas.openxmlformats.org/officeDocument/2006/relationships/tags" Target="../tags/tag4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41.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4.xml"/><Relationship Id="rId7" Type="http://schemas.openxmlformats.org/officeDocument/2006/relationships/image" Target="../media/image17.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15.xml"/><Relationship Id="rId5" Type="http://schemas.openxmlformats.org/officeDocument/2006/relationships/slideLayout" Target="../slideLayouts/slideLayout24.xml"/><Relationship Id="rId4" Type="http://schemas.openxmlformats.org/officeDocument/2006/relationships/tags" Target="../tags/tag4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8.xml"/><Relationship Id="rId1" Type="http://schemas.openxmlformats.org/officeDocument/2006/relationships/tags" Target="../tags/tag46.xml"/><Relationship Id="rId5" Type="http://schemas.openxmlformats.org/officeDocument/2006/relationships/image" Target="../media/image15.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9.xml"/><Relationship Id="rId7" Type="http://schemas.openxmlformats.org/officeDocument/2006/relationships/image" Target="../media/image17.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17.xml"/><Relationship Id="rId5" Type="http://schemas.openxmlformats.org/officeDocument/2006/relationships/slideLayout" Target="../slideLayouts/slideLayout24.xml"/><Relationship Id="rId4" Type="http://schemas.openxmlformats.org/officeDocument/2006/relationships/tags" Target="../tags/tag5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2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8.xml"/><Relationship Id="rId7" Type="http://schemas.openxmlformats.org/officeDocument/2006/relationships/slide" Target="slide17.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8.xml"/><Relationship Id="rId7" Type="http://schemas.openxmlformats.org/officeDocument/2006/relationships/slide" Target="slide17.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8.xml"/><Relationship Id="rId7" Type="http://schemas.openxmlformats.org/officeDocument/2006/relationships/slide" Target="slide17.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279"/>
            <a:ext cx="1477730" cy="1477730"/>
          </a:xfrm>
          <a:prstGeom prst="rect">
            <a:avLst/>
          </a:prstGeom>
        </p:spPr>
      </p:pic>
      <p:grpSp>
        <p:nvGrpSpPr>
          <p:cNvPr id="3" name="Group 2"/>
          <p:cNvGrpSpPr/>
          <p:nvPr/>
        </p:nvGrpSpPr>
        <p:grpSpPr>
          <a:xfrm>
            <a:off x="2974693" y="1898248"/>
            <a:ext cx="7113686" cy="3119852"/>
            <a:chOff x="2974693" y="1898248"/>
            <a:chExt cx="7113686" cy="3119852"/>
          </a:xfrm>
        </p:grpSpPr>
        <p:sp>
          <p:nvSpPr>
            <p:cNvPr id="2" name="TextBox 1"/>
            <p:cNvSpPr txBox="1"/>
            <p:nvPr/>
          </p:nvSpPr>
          <p:spPr>
            <a:xfrm>
              <a:off x="2974693" y="1898248"/>
              <a:ext cx="7083706" cy="3046988"/>
            </a:xfrm>
            <a:prstGeom prst="rect">
              <a:avLst/>
            </a:prstGeom>
            <a:noFill/>
          </p:spPr>
          <p:txBody>
            <a:bodyPr wrap="square" rtlCol="0">
              <a:spAutoFit/>
            </a:bodyPr>
            <a:lstStyle/>
            <a:p>
              <a:pPr algn="ctr"/>
              <a:r>
                <a:rPr lang="en-GB" sz="9600" dirty="0">
                  <a:latin typeface="#9Slide07 SVNSalty Sans" panose="02000000000000000000" pitchFamily="2" charset="0"/>
                </a:rPr>
                <a:t>ĐÁNH GIÁ </a:t>
              </a:r>
            </a:p>
            <a:p>
              <a:pPr algn="ctr"/>
              <a:r>
                <a:rPr lang="en-GB" sz="9600" dirty="0">
                  <a:latin typeface="#9Slide07 SVNSalty Sans" panose="02000000000000000000" pitchFamily="2" charset="0"/>
                </a:rPr>
                <a:t>CUỐI HỌC KÌ II</a:t>
              </a:r>
            </a:p>
          </p:txBody>
        </p:sp>
        <p:sp>
          <p:nvSpPr>
            <p:cNvPr id="8" name="TextBox 7"/>
            <p:cNvSpPr txBox="1"/>
            <p:nvPr/>
          </p:nvSpPr>
          <p:spPr>
            <a:xfrm>
              <a:off x="3004673" y="1971112"/>
              <a:ext cx="7083706" cy="3046988"/>
            </a:xfrm>
            <a:prstGeom prst="rect">
              <a:avLst/>
            </a:prstGeom>
            <a:noFill/>
          </p:spPr>
          <p:txBody>
            <a:bodyPr wrap="square" rtlCol="0">
              <a:spAutoFit/>
            </a:bodyPr>
            <a:lstStyle/>
            <a:p>
              <a:pPr algn="ctr"/>
              <a:r>
                <a:rPr lang="en-GB" sz="9600" dirty="0">
                  <a:solidFill>
                    <a:srgbClr val="E23410"/>
                  </a:solidFill>
                  <a:latin typeface="#9Slide07 SVNSalty Sans" panose="02000000000000000000" pitchFamily="2" charset="0"/>
                </a:rPr>
                <a:t>ĐÁNH </a:t>
              </a:r>
              <a:r>
                <a:rPr lang="en-GB" sz="9600" dirty="0">
                  <a:solidFill>
                    <a:srgbClr val="F4D126"/>
                  </a:solidFill>
                  <a:latin typeface="#9Slide07 SVNSalty Sans" panose="02000000000000000000" pitchFamily="2" charset="0"/>
                </a:rPr>
                <a:t>GIÁ </a:t>
              </a:r>
            </a:p>
            <a:p>
              <a:pPr algn="ctr"/>
              <a:r>
                <a:rPr lang="en-GB" sz="9600" dirty="0">
                  <a:solidFill>
                    <a:srgbClr val="6EBA3D"/>
                  </a:solidFill>
                  <a:latin typeface="#9Slide07 SVNSalty Sans" panose="02000000000000000000" pitchFamily="2" charset="0"/>
                </a:rPr>
                <a:t>CUỐI </a:t>
              </a:r>
              <a:r>
                <a:rPr lang="en-GB" sz="9600" dirty="0">
                  <a:solidFill>
                    <a:srgbClr val="EE85AE"/>
                  </a:solidFill>
                  <a:latin typeface="#9Slide07 SVNSalty Sans" panose="02000000000000000000" pitchFamily="2" charset="0"/>
                </a:rPr>
                <a:t>HỌC</a:t>
              </a:r>
              <a:r>
                <a:rPr lang="en-GB" sz="9600" dirty="0">
                  <a:solidFill>
                    <a:srgbClr val="E23410"/>
                  </a:solidFill>
                  <a:latin typeface="#9Slide07 SVNSalty Sans" panose="02000000000000000000" pitchFamily="2" charset="0"/>
                </a:rPr>
                <a:t> </a:t>
              </a:r>
              <a:r>
                <a:rPr lang="en-GB" sz="9600" dirty="0">
                  <a:solidFill>
                    <a:srgbClr val="75AADB"/>
                  </a:solidFill>
                  <a:latin typeface="#9Slide07 SVNSalty Sans" panose="02000000000000000000" pitchFamily="2" charset="0"/>
                </a:rPr>
                <a:t>KÌ </a:t>
              </a:r>
              <a:r>
                <a:rPr lang="en-GB" sz="9600" dirty="0">
                  <a:solidFill>
                    <a:srgbClr val="EE7A47"/>
                  </a:solidFill>
                  <a:latin typeface="#9Slide07 SVNSalty Sans" panose="02000000000000000000" pitchFamily="2" charset="0"/>
                </a:rPr>
                <a:t>II</a:t>
              </a:r>
            </a:p>
          </p:txBody>
        </p:sp>
      </p:grpSp>
    </p:spTree>
    <p:extLst>
      <p:ext uri="{BB962C8B-B14F-4D97-AF65-F5344CB8AC3E}">
        <p14:creationId xmlns:p14="http://schemas.microsoft.com/office/powerpoint/2010/main" val="42251038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252595" y="1332130"/>
            <a:ext cx="5691711" cy="3665101"/>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Ngựa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không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nghe</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lời</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khuyên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của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cha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vì</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cậu</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nghĩ</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rằng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móng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của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mình</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đã</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chắc</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chắn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rồi</a:t>
            </a:r>
            <a:endPar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999448" y="1452083"/>
            <a:ext cx="3430994" cy="4154984"/>
          </a:xfrm>
          <a:prstGeom prst="rect">
            <a:avLst/>
          </a:prstGeom>
        </p:spPr>
        <p:txBody>
          <a:bodyPr wrap="square">
            <a:spAutoFit/>
          </a:bodyPr>
          <a:lstStyle/>
          <a:p>
            <a:pPr algn="ctr"/>
            <a:r>
              <a:rPr lang="en-GB" sz="4400" dirty="0">
                <a:solidFill>
                  <a:srgbClr val="E23410"/>
                </a:solidFill>
                <a:latin typeface="Cambria" panose="02040503050406030204" pitchFamily="18" charset="0"/>
                <a:ea typeface="Cambria" panose="02040503050406030204" pitchFamily="18" charset="0"/>
              </a:rPr>
              <a:t>d. </a:t>
            </a:r>
            <a:r>
              <a:rPr lang="en-GB" sz="4400" dirty="0" err="1">
                <a:solidFill>
                  <a:srgbClr val="E23410"/>
                </a:solidFill>
                <a:latin typeface="Cambria" panose="02040503050406030204" pitchFamily="18" charset="0"/>
                <a:ea typeface="Cambria" panose="02040503050406030204" pitchFamily="18" charset="0"/>
              </a:rPr>
              <a:t>Vì</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sao</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ngựa</a:t>
            </a:r>
            <a:r>
              <a:rPr lang="en-GB" sz="4400" dirty="0">
                <a:solidFill>
                  <a:srgbClr val="E23410"/>
                </a:solidFill>
                <a:latin typeface="Cambria" panose="02040503050406030204" pitchFamily="18" charset="0"/>
                <a:ea typeface="Cambria" panose="02040503050406030204" pitchFamily="18" charset="0"/>
              </a:rPr>
              <a:t> con </a:t>
            </a:r>
            <a:r>
              <a:rPr lang="en-GB" sz="4400" dirty="0" err="1">
                <a:solidFill>
                  <a:srgbClr val="E23410"/>
                </a:solidFill>
                <a:latin typeface="Cambria" panose="02040503050406030204" pitchFamily="18" charset="0"/>
                <a:ea typeface="Cambria" panose="02040503050406030204" pitchFamily="18" charset="0"/>
              </a:rPr>
              <a:t>không</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nghe</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lời</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khuyên</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của</a:t>
            </a:r>
            <a:r>
              <a:rPr lang="en-GB" sz="4400" dirty="0">
                <a:solidFill>
                  <a:srgbClr val="E23410"/>
                </a:solidFill>
                <a:latin typeface="Cambria" panose="02040503050406030204" pitchFamily="18" charset="0"/>
                <a:ea typeface="Cambria" panose="02040503050406030204" pitchFamily="18" charset="0"/>
              </a:rPr>
              <a:t> cha?</a:t>
            </a:r>
            <a:br>
              <a:rPr lang="en-GB" sz="4400" dirty="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978435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33048" y="464906"/>
            <a:ext cx="12015317" cy="605737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290955" y="1505711"/>
            <a:ext cx="9101467" cy="1077218"/>
          </a:xfrm>
          <a:prstGeom prst="rect">
            <a:avLst/>
          </a:prstGeom>
        </p:spPr>
        <p:txBody>
          <a:bodyPr wrap="square">
            <a:spAutoFit/>
          </a:bodyPr>
          <a:lstStyle/>
          <a:p>
            <a:pPr algn="ctr"/>
            <a:r>
              <a:rPr lang="en-GB" sz="3200" dirty="0">
                <a:solidFill>
                  <a:srgbClr val="E23410"/>
                </a:solidFill>
                <a:latin typeface="Cambria" panose="02040503050406030204" pitchFamily="18" charset="0"/>
                <a:ea typeface="Cambria" panose="02040503050406030204" pitchFamily="18" charset="0"/>
              </a:rPr>
              <a:t>e. </a:t>
            </a:r>
            <a:r>
              <a:rPr lang="en-GB" sz="3200" dirty="0" err="1">
                <a:solidFill>
                  <a:srgbClr val="E23410"/>
                </a:solidFill>
                <a:latin typeface="Cambria" panose="02040503050406030204" pitchFamily="18" charset="0"/>
                <a:ea typeface="Cambria" panose="02040503050406030204" pitchFamily="18" charset="0"/>
              </a:rPr>
              <a:t>Chuyện</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gì</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xảy</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ra</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với</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ngựa</a:t>
            </a:r>
            <a:r>
              <a:rPr lang="en-GB" sz="3200" dirty="0">
                <a:solidFill>
                  <a:srgbClr val="E23410"/>
                </a:solidFill>
                <a:latin typeface="Cambria" panose="02040503050406030204" pitchFamily="18" charset="0"/>
                <a:ea typeface="Cambria" panose="02040503050406030204" pitchFamily="18" charset="0"/>
              </a:rPr>
              <a:t> con </a:t>
            </a:r>
            <a:r>
              <a:rPr lang="en-GB" sz="3200" dirty="0" err="1">
                <a:solidFill>
                  <a:srgbClr val="E23410"/>
                </a:solidFill>
                <a:latin typeface="Cambria" panose="02040503050406030204" pitchFamily="18" charset="0"/>
                <a:ea typeface="Cambria" panose="02040503050406030204" pitchFamily="18" charset="0"/>
              </a:rPr>
              <a:t>trong</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cuộc</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thi</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Viết</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tiếp</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vào</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chỗ</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trống</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để</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hoàn</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thành</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câu</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trả</a:t>
            </a:r>
            <a:r>
              <a:rPr lang="en-GB" sz="3200" dirty="0">
                <a:solidFill>
                  <a:srgbClr val="E23410"/>
                </a:solidFill>
                <a:latin typeface="Cambria" panose="02040503050406030204" pitchFamily="18" charset="0"/>
                <a:ea typeface="Cambria" panose="02040503050406030204" pitchFamily="18" charset="0"/>
              </a:rPr>
              <a:t> </a:t>
            </a:r>
            <a:r>
              <a:rPr lang="en-GB" sz="3200" dirty="0" err="1">
                <a:solidFill>
                  <a:srgbClr val="E23410"/>
                </a:solidFill>
                <a:latin typeface="Cambria" panose="02040503050406030204" pitchFamily="18" charset="0"/>
                <a:ea typeface="Cambria" panose="02040503050406030204" pitchFamily="18" charset="0"/>
              </a:rPr>
              <a:t>lời</a:t>
            </a:r>
            <a:r>
              <a:rPr lang="en-GB" sz="3200" dirty="0">
                <a:solidFill>
                  <a:srgbClr val="E23410"/>
                </a:solidFill>
                <a:latin typeface="Cambria" panose="02040503050406030204" pitchFamily="18" charset="0"/>
                <a:ea typeface="Cambria" panose="02040503050406030204" pitchFamily="18" charset="0"/>
              </a:rPr>
              <a:t>.)</a:t>
            </a:r>
          </a:p>
        </p:txBody>
      </p:sp>
      <p:sp>
        <p:nvSpPr>
          <p:cNvPr id="3" name="Rectangle 2"/>
          <p:cNvSpPr/>
          <p:nvPr/>
        </p:nvSpPr>
        <p:spPr>
          <a:xfrm>
            <a:off x="925553" y="2932807"/>
            <a:ext cx="9832269" cy="2062103"/>
          </a:xfrm>
          <a:prstGeom prst="rect">
            <a:avLst/>
          </a:prstGeom>
        </p:spPr>
        <p:txBody>
          <a:bodyPr wrap="square">
            <a:spAutoFit/>
          </a:bodyPr>
          <a:lstStyle/>
          <a:p>
            <a:pPr lvl="0" algn="ctr"/>
            <a:r>
              <a:rPr lang="en-GB" sz="3200" b="1" dirty="0" err="1">
                <a:solidFill>
                  <a:schemeClr val="accent6">
                    <a:lumMod val="75000"/>
                  </a:schemeClr>
                </a:solidFill>
                <a:latin typeface="Cambria" panose="02040503050406030204" pitchFamily="18" charset="0"/>
                <a:ea typeface="Cambria" panose="02040503050406030204" pitchFamily="18" charset="0"/>
              </a:rPr>
              <a:t>Cái</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móng</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của</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ngựa</a:t>
            </a:r>
            <a:r>
              <a:rPr lang="en-GB" sz="3200" b="1" dirty="0">
                <a:solidFill>
                  <a:schemeClr val="accent6">
                    <a:lumMod val="75000"/>
                  </a:schemeClr>
                </a:solidFill>
                <a:latin typeface="Cambria" panose="02040503050406030204" pitchFamily="18" charset="0"/>
                <a:ea typeface="Cambria" panose="02040503050406030204" pitchFamily="18" charset="0"/>
              </a:rPr>
              <a:t> lung lay </a:t>
            </a:r>
            <a:r>
              <a:rPr lang="en-GB" sz="3200" b="1" dirty="0" err="1">
                <a:solidFill>
                  <a:schemeClr val="accent6">
                    <a:lumMod val="75000"/>
                  </a:schemeClr>
                </a:solidFill>
                <a:latin typeface="Cambria" panose="02040503050406030204" pitchFamily="18" charset="0"/>
                <a:ea typeface="Cambria" panose="02040503050406030204" pitchFamily="18" charset="0"/>
              </a:rPr>
              <a:t>rồi</a:t>
            </a:r>
            <a:r>
              <a:rPr lang="en-GB" sz="3200" b="1" dirty="0">
                <a:solidFill>
                  <a:schemeClr val="accent6">
                    <a:lumMod val="75000"/>
                  </a:schemeClr>
                </a:solidFill>
                <a:latin typeface="Cambria" panose="02040503050406030204" pitchFamily="18" charset="0"/>
                <a:ea typeface="Cambria" panose="02040503050406030204" pitchFamily="18" charset="0"/>
              </a:rPr>
              <a:t> (......................). </a:t>
            </a:r>
            <a:r>
              <a:rPr lang="en-GB" sz="3200" b="1" dirty="0" err="1">
                <a:solidFill>
                  <a:schemeClr val="accent6">
                    <a:lumMod val="75000"/>
                  </a:schemeClr>
                </a:solidFill>
                <a:latin typeface="Cambria" panose="02040503050406030204" pitchFamily="18" charset="0"/>
                <a:ea typeface="Cambria" panose="02040503050406030204" pitchFamily="18" charset="0"/>
              </a:rPr>
              <a:t>Gai</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nhọn</a:t>
            </a:r>
            <a:r>
              <a:rPr lang="en-GB" sz="3200" b="1" dirty="0">
                <a:solidFill>
                  <a:schemeClr val="accent6">
                    <a:lumMod val="75000"/>
                  </a:schemeClr>
                </a:solidFill>
                <a:latin typeface="Cambria" panose="02040503050406030204" pitchFamily="18" charset="0"/>
                <a:ea typeface="Cambria" panose="02040503050406030204" pitchFamily="18" charset="0"/>
              </a:rPr>
              <a:t> (.............................) </a:t>
            </a:r>
            <a:r>
              <a:rPr lang="en-GB" sz="3200" b="1" dirty="0" err="1">
                <a:solidFill>
                  <a:schemeClr val="accent6">
                    <a:lumMod val="75000"/>
                  </a:schemeClr>
                </a:solidFill>
                <a:latin typeface="Cambria" panose="02040503050406030204" pitchFamily="18" charset="0"/>
                <a:ea typeface="Cambria" panose="02040503050406030204" pitchFamily="18" charset="0"/>
              </a:rPr>
              <a:t>làm</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ngựa</a:t>
            </a:r>
            <a:r>
              <a:rPr lang="en-GB" sz="3200" b="1" dirty="0">
                <a:solidFill>
                  <a:schemeClr val="accent6">
                    <a:lumMod val="75000"/>
                  </a:schemeClr>
                </a:solidFill>
                <a:latin typeface="Cambria" panose="02040503050406030204" pitchFamily="18" charset="0"/>
                <a:ea typeface="Cambria" panose="02040503050406030204" pitchFamily="18" charset="0"/>
              </a:rPr>
              <a:t> con </a:t>
            </a:r>
            <a:r>
              <a:rPr lang="en-GB" sz="3200" b="1" dirty="0" err="1">
                <a:solidFill>
                  <a:schemeClr val="accent6">
                    <a:lumMod val="75000"/>
                  </a:schemeClr>
                </a:solidFill>
                <a:latin typeface="Cambria" panose="02040503050406030204" pitchFamily="18" charset="0"/>
                <a:ea typeface="Cambria" panose="02040503050406030204" pitchFamily="18" charset="0"/>
              </a:rPr>
              <a:t>đau</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điếng</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Ngựa</a:t>
            </a:r>
            <a:r>
              <a:rPr lang="en-GB" sz="3200" b="1" dirty="0">
                <a:solidFill>
                  <a:schemeClr val="accent6">
                    <a:lumMod val="75000"/>
                  </a:schemeClr>
                </a:solidFill>
                <a:latin typeface="Cambria" panose="02040503050406030204" pitchFamily="18" charset="0"/>
                <a:ea typeface="Cambria" panose="02040503050406030204" pitchFamily="18" charset="0"/>
              </a:rPr>
              <a:t> con </a:t>
            </a:r>
            <a:r>
              <a:rPr lang="en-GB" sz="3200" b="1" dirty="0" err="1">
                <a:solidFill>
                  <a:schemeClr val="accent6">
                    <a:lumMod val="75000"/>
                  </a:schemeClr>
                </a:solidFill>
                <a:latin typeface="Cambria" panose="02040503050406030204" pitchFamily="18" charset="0"/>
                <a:ea typeface="Cambria" panose="02040503050406030204" pitchFamily="18" charset="0"/>
              </a:rPr>
              <a:t>chạy</a:t>
            </a:r>
            <a:r>
              <a:rPr lang="en-GB" sz="3200" b="1" dirty="0">
                <a:solidFill>
                  <a:schemeClr val="accent6">
                    <a:lumMod val="75000"/>
                  </a:schemeClr>
                </a:solidFill>
                <a:latin typeface="Cambria" panose="02040503050406030204" pitchFamily="18" charset="0"/>
                <a:ea typeface="Cambria" panose="02040503050406030204" pitchFamily="18" charset="0"/>
              </a:rPr>
              <a:t> (……………) </a:t>
            </a:r>
            <a:r>
              <a:rPr lang="en-GB" sz="3200" b="1" dirty="0" err="1">
                <a:solidFill>
                  <a:schemeClr val="accent6">
                    <a:lumMod val="75000"/>
                  </a:schemeClr>
                </a:solidFill>
                <a:latin typeface="Cambria" panose="02040503050406030204" pitchFamily="18" charset="0"/>
                <a:ea typeface="Cambria" panose="02040503050406030204" pitchFamily="18" charset="0"/>
              </a:rPr>
              <a:t>và</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cuối</a:t>
            </a:r>
            <a:r>
              <a:rPr lang="en-GB" sz="3200" b="1" dirty="0">
                <a:solidFill>
                  <a:schemeClr val="accent6">
                    <a:lumMod val="75000"/>
                  </a:schemeClr>
                </a:solidFill>
                <a:latin typeface="Cambria" panose="02040503050406030204" pitchFamily="18" charset="0"/>
                <a:ea typeface="Cambria" panose="020405030504060302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rPr>
              <a:t>cùng</a:t>
            </a:r>
            <a:r>
              <a:rPr lang="en-GB" sz="3200" b="1" dirty="0">
                <a:solidFill>
                  <a:schemeClr val="accent6">
                    <a:lumMod val="75000"/>
                  </a:schemeClr>
                </a:solidFill>
                <a:latin typeface="Cambria" panose="02040503050406030204" pitchFamily="18" charset="0"/>
                <a:ea typeface="Cambria" panose="02040503050406030204" pitchFamily="18" charset="0"/>
              </a:rPr>
              <a:t> (............................).</a:t>
            </a:r>
          </a:p>
        </p:txBody>
      </p:sp>
      <p:sp>
        <p:nvSpPr>
          <p:cNvPr id="6" name="Rectangle 5"/>
          <p:cNvSpPr/>
          <p:nvPr/>
        </p:nvSpPr>
        <p:spPr>
          <a:xfrm>
            <a:off x="7314816" y="2863444"/>
            <a:ext cx="2071208" cy="584775"/>
          </a:xfrm>
          <a:prstGeom prst="rect">
            <a:avLst/>
          </a:prstGeom>
        </p:spPr>
        <p:txBody>
          <a:bodyPr wrap="none">
            <a:spAutoFit/>
          </a:bodyPr>
          <a:lstStyle/>
          <a:p>
            <a:r>
              <a:rPr lang="en-GB" sz="3200" b="1" dirty="0" err="1">
                <a:solidFill>
                  <a:srgbClr val="E23410"/>
                </a:solidFill>
                <a:latin typeface="Cambria" panose="02040503050406030204" pitchFamily="18" charset="0"/>
                <a:ea typeface="Cambria" panose="02040503050406030204" pitchFamily="18" charset="0"/>
              </a:rPr>
              <a:t>rời</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hẳn</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ra</a:t>
            </a:r>
            <a:endParaRPr lang="en-GB" sz="3200" dirty="0">
              <a:solidFill>
                <a:srgbClr val="E23410"/>
              </a:solidFill>
              <a:latin typeface="Cambria" panose="02040503050406030204" pitchFamily="18" charset="0"/>
              <a:ea typeface="Cambria" panose="02040503050406030204" pitchFamily="18" charset="0"/>
            </a:endParaRPr>
          </a:p>
        </p:txBody>
      </p:sp>
      <p:sp>
        <p:nvSpPr>
          <p:cNvPr id="12" name="Rectangle 11"/>
          <p:cNvSpPr/>
          <p:nvPr/>
        </p:nvSpPr>
        <p:spPr>
          <a:xfrm>
            <a:off x="2593594" y="3357268"/>
            <a:ext cx="2852832" cy="584775"/>
          </a:xfrm>
          <a:prstGeom prst="rect">
            <a:avLst/>
          </a:prstGeom>
        </p:spPr>
        <p:txBody>
          <a:bodyPr wrap="none">
            <a:spAutoFit/>
          </a:bodyPr>
          <a:lstStyle/>
          <a:p>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đâm</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vào</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chân</a:t>
            </a:r>
            <a:endParaRPr lang="en-GB" sz="3200" dirty="0">
              <a:solidFill>
                <a:srgbClr val="E23410"/>
              </a:solidFill>
              <a:latin typeface="Cambria" panose="02040503050406030204" pitchFamily="18" charset="0"/>
              <a:ea typeface="Cambria" panose="02040503050406030204" pitchFamily="18" charset="0"/>
            </a:endParaRPr>
          </a:p>
        </p:txBody>
      </p:sp>
      <p:sp>
        <p:nvSpPr>
          <p:cNvPr id="13" name="Rectangle 12"/>
          <p:cNvSpPr/>
          <p:nvPr/>
        </p:nvSpPr>
        <p:spPr>
          <a:xfrm>
            <a:off x="4567139" y="4290130"/>
            <a:ext cx="2549096" cy="584775"/>
          </a:xfrm>
          <a:prstGeom prst="rect">
            <a:avLst/>
          </a:prstGeom>
        </p:spPr>
        <p:txBody>
          <a:bodyPr wrap="none">
            <a:spAutoFit/>
          </a:bodyPr>
          <a:lstStyle/>
          <a:p>
            <a:r>
              <a:rPr lang="en-GB" sz="3200" b="1" dirty="0" err="1">
                <a:solidFill>
                  <a:srgbClr val="E23410"/>
                </a:solidFill>
                <a:latin typeface="Cambria" panose="02040503050406030204" pitchFamily="18" charset="0"/>
                <a:ea typeface="Cambria" panose="02040503050406030204" pitchFamily="18" charset="0"/>
              </a:rPr>
              <a:t>dừng</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hẳn</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lại</a:t>
            </a:r>
            <a:endParaRPr lang="en-GB" sz="3200" dirty="0">
              <a:solidFill>
                <a:srgbClr val="E23410"/>
              </a:solidFill>
              <a:latin typeface="Cambria" panose="02040503050406030204" pitchFamily="18" charset="0"/>
              <a:ea typeface="Cambria" panose="02040503050406030204" pitchFamily="18" charset="0"/>
            </a:endParaRPr>
          </a:p>
        </p:txBody>
      </p:sp>
      <p:sp>
        <p:nvSpPr>
          <p:cNvPr id="14" name="Rectangle 13"/>
          <p:cNvSpPr/>
          <p:nvPr/>
        </p:nvSpPr>
        <p:spPr>
          <a:xfrm>
            <a:off x="5009348" y="3865669"/>
            <a:ext cx="2016065" cy="584775"/>
          </a:xfrm>
          <a:prstGeom prst="rect">
            <a:avLst/>
          </a:prstGeom>
        </p:spPr>
        <p:txBody>
          <a:bodyPr wrap="none">
            <a:spAutoFit/>
          </a:bodyPr>
          <a:lstStyle/>
          <a:p>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tập</a:t>
            </a:r>
            <a:r>
              <a:rPr lang="en-GB" sz="3200" b="1" dirty="0">
                <a:solidFill>
                  <a:srgbClr val="E23410"/>
                </a:solidFill>
                <a:latin typeface="Cambria" panose="02040503050406030204" pitchFamily="18" charset="0"/>
                <a:ea typeface="Cambria" panose="02040503050406030204" pitchFamily="18" charset="0"/>
              </a:rPr>
              <a:t> </a:t>
            </a:r>
            <a:r>
              <a:rPr lang="en-GB" sz="3200" b="1" dirty="0" err="1">
                <a:solidFill>
                  <a:srgbClr val="E23410"/>
                </a:solidFill>
                <a:latin typeface="Cambria" panose="02040503050406030204" pitchFamily="18" charset="0"/>
                <a:ea typeface="Cambria" panose="02040503050406030204" pitchFamily="18" charset="0"/>
              </a:rPr>
              <a:t>tễnh</a:t>
            </a:r>
            <a:r>
              <a:rPr lang="en-GB" sz="3200" b="1" dirty="0">
                <a:solidFill>
                  <a:srgbClr val="E23410"/>
                </a:solidFill>
                <a:latin typeface="Cambria" panose="02040503050406030204" pitchFamily="18" charset="0"/>
                <a:ea typeface="Cambria" panose="02040503050406030204" pitchFamily="18" charset="0"/>
              </a:rPr>
              <a:t> </a:t>
            </a:r>
            <a:endParaRPr lang="en-GB" sz="32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5873035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252595" y="1332130"/>
            <a:ext cx="5691711" cy="3665101"/>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câu</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chuyện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em</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rút</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bài</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là</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đừng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bào</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giờ</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cho</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dù</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đó</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là</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việc</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nhỏ</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nhất</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10" name="Group 9"/>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099461" y="1811847"/>
            <a:ext cx="3430994" cy="4154984"/>
          </a:xfrm>
          <a:prstGeom prst="rect">
            <a:avLst/>
          </a:prstGeom>
        </p:spPr>
        <p:txBody>
          <a:bodyPr wrap="square">
            <a:spAutoFit/>
          </a:bodyPr>
          <a:lstStyle/>
          <a:p>
            <a:pPr algn="ctr"/>
            <a:r>
              <a:rPr lang="en-GB" sz="4400" dirty="0">
                <a:solidFill>
                  <a:srgbClr val="E23410"/>
                </a:solidFill>
                <a:latin typeface="Cambria" panose="02040503050406030204" pitchFamily="18" charset="0"/>
                <a:ea typeface="Cambria" panose="02040503050406030204" pitchFamily="18" charset="0"/>
              </a:rPr>
              <a:t>g. Qua </a:t>
            </a:r>
            <a:r>
              <a:rPr lang="en-GB" sz="4400" dirty="0" err="1">
                <a:solidFill>
                  <a:srgbClr val="E23410"/>
                </a:solidFill>
                <a:latin typeface="Cambria" panose="02040503050406030204" pitchFamily="18" charset="0"/>
                <a:ea typeface="Cambria" panose="02040503050406030204" pitchFamily="18" charset="0"/>
              </a:rPr>
              <a:t>câu</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chuyện</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em</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rút</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ra</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bài</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học</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gì</a:t>
            </a:r>
            <a:r>
              <a:rPr lang="en-GB" sz="4400" dirty="0">
                <a:solidFill>
                  <a:srgbClr val="E23410"/>
                </a:solidFill>
                <a:latin typeface="Cambria" panose="02040503050406030204" pitchFamily="18" charset="0"/>
                <a:ea typeface="Cambria" panose="02040503050406030204" pitchFamily="18" charset="0"/>
              </a:rPr>
              <a:t>?</a:t>
            </a:r>
          </a:p>
          <a:p>
            <a:pPr algn="ctr"/>
            <a:br>
              <a:rPr lang="en-GB" sz="4400" dirty="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93737838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186320" y="1817959"/>
            <a:ext cx="5691711" cy="2246352"/>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sửa</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soạn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ung</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dung,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chải</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chuốt</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khỏe</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khoắn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chủ</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quan</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10" name="Group 9"/>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099461" y="1490721"/>
            <a:ext cx="3430994" cy="4832092"/>
          </a:xfrm>
          <a:prstGeom prst="rect">
            <a:avLst/>
          </a:prstGeom>
        </p:spPr>
        <p:txBody>
          <a:bodyPr wrap="square">
            <a:spAutoFit/>
          </a:bodyPr>
          <a:lstStyle/>
          <a:p>
            <a:pPr algn="ctr"/>
            <a:r>
              <a:rPr lang="en-GB" sz="4400" dirty="0">
                <a:solidFill>
                  <a:srgbClr val="E23410"/>
                </a:solidFill>
                <a:latin typeface="Cambria" panose="02040503050406030204" pitchFamily="18" charset="0"/>
                <a:ea typeface="Cambria" panose="02040503050406030204" pitchFamily="18" charset="0"/>
              </a:rPr>
              <a:t>h. </a:t>
            </a:r>
            <a:r>
              <a:rPr lang="en-GB" sz="4400" dirty="0" err="1">
                <a:solidFill>
                  <a:srgbClr val="E23410"/>
                </a:solidFill>
                <a:latin typeface="Cambria" panose="02040503050406030204" pitchFamily="18" charset="0"/>
                <a:ea typeface="Cambria" panose="02040503050406030204" pitchFamily="18" charset="0"/>
              </a:rPr>
              <a:t>Tìm</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trong</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câu</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chuyện</a:t>
            </a:r>
            <a:r>
              <a:rPr lang="en-GB" sz="4400" dirty="0">
                <a:solidFill>
                  <a:srgbClr val="E23410"/>
                </a:solidFill>
                <a:latin typeface="Cambria" panose="02040503050406030204" pitchFamily="18" charset="0"/>
                <a:ea typeface="Cambria" panose="02040503050406030204" pitchFamily="18" charset="0"/>
              </a:rPr>
              <a:t> 4 </a:t>
            </a:r>
            <a:r>
              <a:rPr lang="en-GB" sz="4400" dirty="0" err="1">
                <a:solidFill>
                  <a:srgbClr val="E23410"/>
                </a:solidFill>
                <a:latin typeface="Cambria" panose="02040503050406030204" pitchFamily="18" charset="0"/>
                <a:ea typeface="Cambria" panose="02040503050406030204" pitchFamily="18" charset="0"/>
              </a:rPr>
              <a:t>từ</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chỉ</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đặc</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điểm</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của</a:t>
            </a:r>
            <a:r>
              <a:rPr lang="en-GB" sz="4400" dirty="0">
                <a:solidFill>
                  <a:srgbClr val="E23410"/>
                </a:solidFill>
                <a:latin typeface="Cambria" panose="02040503050406030204" pitchFamily="18" charset="0"/>
                <a:ea typeface="Cambria" panose="02040503050406030204" pitchFamily="18" charset="0"/>
              </a:rPr>
              <a:t> </a:t>
            </a:r>
            <a:r>
              <a:rPr lang="en-GB" sz="4400" dirty="0" err="1">
                <a:solidFill>
                  <a:srgbClr val="E23410"/>
                </a:solidFill>
                <a:latin typeface="Cambria" panose="02040503050406030204" pitchFamily="18" charset="0"/>
                <a:ea typeface="Cambria" panose="02040503050406030204" pitchFamily="18" charset="0"/>
              </a:rPr>
              <a:t>ngựa</a:t>
            </a:r>
            <a:r>
              <a:rPr lang="en-GB" sz="4400" dirty="0">
                <a:solidFill>
                  <a:srgbClr val="E23410"/>
                </a:solidFill>
                <a:latin typeface="Cambria" panose="02040503050406030204" pitchFamily="18" charset="0"/>
                <a:ea typeface="Cambria" panose="02040503050406030204" pitchFamily="18" charset="0"/>
              </a:rPr>
              <a:t> con.</a:t>
            </a:r>
          </a:p>
          <a:p>
            <a:pPr algn="ctr"/>
            <a:br>
              <a:rPr lang="en-GB" sz="4400" dirty="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964875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7"/>
          <p:cNvSpPr txBox="1"/>
          <p:nvPr/>
        </p:nvSpPr>
        <p:spPr>
          <a:xfrm>
            <a:off x="5599367" y="525010"/>
            <a:ext cx="5691711" cy="5793224"/>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pPr algn="ctr"/>
            <a:r>
              <a:rPr lang="vi-VN"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Từ có nghĩa giống với từ khỏe khoắn: khỏe mạnh, mạnh mẽ, cường tráng,..</a:t>
            </a:r>
          </a:p>
          <a:p>
            <a:pPr algn="ctr"/>
            <a:r>
              <a:rPr lang="vi-VN"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Từ có nghĩa trái ngược với từ khỏe khoắn: yếu đuốt, ốm yếu, yếu ớt,...</a:t>
            </a:r>
          </a:p>
        </p:txBody>
      </p:sp>
      <p:grpSp>
        <p:nvGrpSpPr>
          <p:cNvPr id="10" name="Group 9"/>
          <p:cNvGrpSpPr/>
          <p:nvPr/>
        </p:nvGrpSpPr>
        <p:grpSpPr>
          <a:xfrm>
            <a:off x="104931" y="757238"/>
            <a:ext cx="5321507" cy="5328769"/>
            <a:chOff x="671516" y="757238"/>
            <a:chExt cx="4086859" cy="4814887"/>
          </a:xfrm>
        </p:grpSpPr>
        <p:pic>
          <p:nvPicPr>
            <p:cNvPr id="62" name="图片 2" descr="51miz-E266325-7E5A465D"/>
            <p:cNvPicPr>
              <a:picLocks noChangeAspect="1"/>
            </p:cNvPicPr>
            <p:nvPr/>
          </p:nvPicPr>
          <p:blipFill>
            <a:blip r:embed="rId4">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9" name="图片 25">
            <a:hlinkClick r:id="rId5"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665" y="4908808"/>
            <a:ext cx="2196530" cy="2196530"/>
          </a:xfrm>
          <a:prstGeom prst="rect">
            <a:avLst/>
          </a:prstGeom>
        </p:spPr>
      </p:pic>
      <p:sp>
        <p:nvSpPr>
          <p:cNvPr id="2" name="Rectangle 1"/>
          <p:cNvSpPr/>
          <p:nvPr/>
        </p:nvSpPr>
        <p:spPr>
          <a:xfrm>
            <a:off x="844572" y="1569004"/>
            <a:ext cx="4015154" cy="4832092"/>
          </a:xfrm>
          <a:prstGeom prst="rect">
            <a:avLst/>
          </a:prstGeom>
        </p:spPr>
        <p:txBody>
          <a:bodyPr wrap="square">
            <a:spAutoFit/>
          </a:bodyPr>
          <a:lstStyle/>
          <a:p>
            <a:pPr algn="ctr"/>
            <a:r>
              <a:rPr lang="vi-VN" sz="4400" dirty="0">
                <a:solidFill>
                  <a:srgbClr val="E23410"/>
                </a:solidFill>
                <a:latin typeface="Cambria" panose="02040503050406030204" pitchFamily="18" charset="0"/>
                <a:ea typeface="Cambria" panose="02040503050406030204" pitchFamily="18" charset="0"/>
              </a:rPr>
              <a:t>i. Tìm từ có nghĩa giống và từ có nghĩa trái ngược với từ khỏe khoắn.</a:t>
            </a:r>
          </a:p>
          <a:p>
            <a:pPr algn="ctr"/>
            <a:br>
              <a:rPr lang="en-GB" sz="4400" dirty="0">
                <a:solidFill>
                  <a:srgbClr val="E23410"/>
                </a:solidFill>
                <a:latin typeface="Cambria" panose="02040503050406030204" pitchFamily="18" charset="0"/>
                <a:ea typeface="Cambria" panose="02040503050406030204" pitchFamily="18" charset="0"/>
              </a:rPr>
            </a:br>
            <a:endParaRPr lang="en-GB" sz="4400" dirty="0">
              <a:solidFill>
                <a:srgbClr val="E2341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10416185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33048" y="464906"/>
            <a:ext cx="12015317" cy="6057377"/>
            <a:chOff x="671516" y="757238"/>
            <a:chExt cx="4086859" cy="4814887"/>
          </a:xfrm>
        </p:grpSpPr>
        <p:pic>
          <p:nvPicPr>
            <p:cNvPr id="62" name="图片 2" descr="51miz-E266325-7E5A465D"/>
            <p:cNvPicPr>
              <a:picLocks noChangeAspect="1"/>
            </p:cNvPicPr>
            <p:nvPr/>
          </p:nvPicPr>
          <p:blipFill>
            <a:blip r:embed="rId5">
              <a:lum bright="12000" contrast="-6000"/>
            </a:blip>
            <a:stretch>
              <a:fillRect/>
            </a:stretch>
          </p:blipFill>
          <p:spPr>
            <a:xfrm>
              <a:off x="671516" y="757238"/>
              <a:ext cx="4086859" cy="4814887"/>
            </a:xfrm>
            <a:prstGeom prst="rect">
              <a:avLst/>
            </a:prstGeom>
          </p:spPr>
        </p:pic>
        <p:sp>
          <p:nvSpPr>
            <p:cNvPr id="4" name="Rectangle 3"/>
            <p:cNvSpPr/>
            <p:nvPr/>
          </p:nvSpPr>
          <p:spPr>
            <a:xfrm>
              <a:off x="1239552" y="1490721"/>
              <a:ext cx="3150812" cy="2573590"/>
            </a:xfrm>
            <a:prstGeom prst="rect">
              <a:avLst/>
            </a:prstGeom>
          </p:spPr>
          <p:txBody>
            <a:bodyPr wrap="square">
              <a:spAutoFit/>
            </a:bodyPr>
            <a:lstStyle/>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a:p>
              <a:pPr algn="ctr">
                <a:lnSpc>
                  <a:spcPct val="107000"/>
                </a:lnSpc>
                <a:spcAft>
                  <a:spcPts val="800"/>
                </a:spcAft>
              </a:pPr>
              <a:endParaRPr lang="en-GB"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6" name="PA-图片 4" descr="51miz-E184969-98282E84"/>
          <p:cNvPicPr>
            <a:picLocks noChangeAspect="1"/>
          </p:cNvPicPr>
          <p:nvPr>
            <p:custDataLst>
              <p:tags r:id="rId2"/>
            </p:custDataLst>
          </p:nvPr>
        </p:nvPicPr>
        <p:blipFill>
          <a:blip r:embed="rId6">
            <a:lum bright="18000"/>
          </a:blip>
          <a:stretch>
            <a:fillRect/>
          </a:stretch>
        </p:blipFill>
        <p:spPr>
          <a:xfrm>
            <a:off x="10674483" y="4054368"/>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2" name="Rectangle 1"/>
          <p:cNvSpPr/>
          <p:nvPr/>
        </p:nvSpPr>
        <p:spPr>
          <a:xfrm>
            <a:off x="1290955" y="1505711"/>
            <a:ext cx="9101467" cy="584775"/>
          </a:xfrm>
          <a:prstGeom prst="rect">
            <a:avLst/>
          </a:prstGeom>
        </p:spPr>
        <p:txBody>
          <a:bodyPr wrap="square">
            <a:spAutoFit/>
          </a:bodyPr>
          <a:lstStyle/>
          <a:p>
            <a:pPr algn="ctr"/>
            <a:r>
              <a:rPr lang="vi-VN" sz="3200" dirty="0">
                <a:solidFill>
                  <a:srgbClr val="E23410"/>
                </a:solidFill>
                <a:latin typeface="Cambria" panose="02040503050406030204" pitchFamily="18" charset="0"/>
                <a:ea typeface="Cambria" panose="02040503050406030204" pitchFamily="18" charset="0"/>
              </a:rPr>
              <a:t>k. Chọn dấu câu thích hợp thay cho ô vuông. </a:t>
            </a:r>
          </a:p>
        </p:txBody>
      </p:sp>
      <p:sp>
        <p:nvSpPr>
          <p:cNvPr id="3" name="Rectangle 2"/>
          <p:cNvSpPr/>
          <p:nvPr/>
        </p:nvSpPr>
        <p:spPr>
          <a:xfrm>
            <a:off x="868052" y="2216321"/>
            <a:ext cx="9832269" cy="2554545"/>
          </a:xfrm>
          <a:prstGeom prst="rect">
            <a:avLst/>
          </a:prstGeom>
        </p:spPr>
        <p:txBody>
          <a:bodyPr wrap="square">
            <a:spAutoFit/>
          </a:bodyPr>
          <a:lstStyle/>
          <a:p>
            <a:pPr lvl="0" algn="ctr"/>
            <a:r>
              <a:rPr lang="vi-VN" sz="3200" b="1" dirty="0">
                <a:solidFill>
                  <a:schemeClr val="accent6">
                    <a:lumMod val="75000"/>
                  </a:schemeClr>
                </a:solidFill>
                <a:latin typeface="Cambria" panose="02040503050406030204" pitchFamily="18" charset="0"/>
                <a:ea typeface="Cambria" panose="02040503050406030204" pitchFamily="18" charset="0"/>
              </a:rPr>
              <a:t>Năm ấy, muông thú mở cuộc chạy đua trong rừng(...) Tham gia cuộc đua có ngựa con(...) hươu chị(...) hươu em(...) thỏ trắng(...) thỏ xám,... Ai sẽ trở thành nhà vô địch đây(...) Tất cả đều mong muốn mình giành được vòng nguyệt quế của cuộc đua</a:t>
            </a:r>
          </a:p>
        </p:txBody>
      </p:sp>
      <p:sp>
        <p:nvSpPr>
          <p:cNvPr id="5" name="Rectangle 4"/>
          <p:cNvSpPr/>
          <p:nvPr/>
        </p:nvSpPr>
        <p:spPr>
          <a:xfrm>
            <a:off x="946323" y="2009648"/>
            <a:ext cx="9655152" cy="3416320"/>
          </a:xfrm>
          <a:prstGeom prst="rect">
            <a:avLst/>
          </a:prstGeom>
        </p:spPr>
        <p:txBody>
          <a:bodyPr wrap="square">
            <a:spAutoFit/>
          </a:bodyPr>
          <a:lstStyle/>
          <a:p>
            <a:pPr algn="ctr"/>
            <a:r>
              <a:rPr lang="vi-VN" sz="3600" dirty="0">
                <a:solidFill>
                  <a:srgbClr val="0070C0"/>
                </a:solidFill>
                <a:latin typeface="Cambria" panose="02040503050406030204" pitchFamily="18" charset="0"/>
                <a:ea typeface="Cambria" panose="02040503050406030204" pitchFamily="18" charset="0"/>
              </a:rPr>
              <a:t>Năm ấy, muông thú mở cuộc chạy đua trong rừng. Tham gia cuộc đua có ngựa con, hươu chị, hươu em, thỏ trắng, thỏ xám,... Ai sẽ trở thành nhà vô địch đây? Tất cả đều mong muốn mình giành được vòng nguyệt quế của cuộc đua. </a:t>
            </a:r>
            <a:br>
              <a:rPr lang="vi-VN" sz="3600" dirty="0">
                <a:solidFill>
                  <a:srgbClr val="0070C0"/>
                </a:solidFill>
                <a:latin typeface="Cambria" panose="02040503050406030204" pitchFamily="18" charset="0"/>
                <a:ea typeface="Cambria" panose="02040503050406030204" pitchFamily="18" charset="0"/>
              </a:rPr>
            </a:br>
            <a:endParaRPr lang="en-GB" sz="3600" dirty="0">
              <a:solidFill>
                <a:srgbClr val="0070C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19193471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1000"/>
                                        <p:tgtEl>
                                          <p:spTgt spid="66"/>
                                        </p:tgtEl>
                                      </p:cBhvr>
                                    </p:animEffect>
                                    <p:anim calcmode="lin" valueType="num">
                                      <p:cBhvr>
                                        <p:cTn id="15" dur="1000" fill="hold"/>
                                        <p:tgtEl>
                                          <p:spTgt spid="66"/>
                                        </p:tgtEl>
                                        <p:attrNameLst>
                                          <p:attrName>ppt_x</p:attrName>
                                        </p:attrNameLst>
                                      </p:cBhvr>
                                      <p:tavLst>
                                        <p:tav tm="0">
                                          <p:val>
                                            <p:strVal val="#ppt_x"/>
                                          </p:val>
                                        </p:tav>
                                        <p:tav tm="100000">
                                          <p:val>
                                            <p:strVal val="#ppt_x"/>
                                          </p:val>
                                        </p:tav>
                                      </p:tavLst>
                                    </p:anim>
                                    <p:anim calcmode="lin" valueType="num">
                                      <p:cBhvr>
                                        <p:cTn id="1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3"/>
                                        </p:tgtEl>
                                        <p:attrNameLst>
                                          <p:attrName>ppt_x</p:attrName>
                                        </p:attrNameLst>
                                      </p:cBhvr>
                                      <p:tavLst>
                                        <p:tav tm="0">
                                          <p:val>
                                            <p:strVal val="ppt_x"/>
                                          </p:val>
                                        </p:tav>
                                        <p:tav tm="100000">
                                          <p:val>
                                            <p:strVal val="ppt_x"/>
                                          </p:val>
                                        </p:tav>
                                      </p:tavLst>
                                    </p:anim>
                                    <p:anim calcmode="lin" valueType="num">
                                      <p:cBhvr additive="base">
                                        <p:cTn id="35" dur="500"/>
                                        <p:tgtEl>
                                          <p:spTgt spid="3"/>
                                        </p:tgtEl>
                                        <p:attrNameLst>
                                          <p:attrName>ppt_y</p:attrName>
                                        </p:attrNameLst>
                                      </p:cBhvr>
                                      <p:tavLst>
                                        <p:tav tm="0">
                                          <p:val>
                                            <p:strVal val="ppt_y"/>
                                          </p:val>
                                        </p:tav>
                                        <p:tav tm="100000">
                                          <p:val>
                                            <p:strVal val="1+ppt_h/2"/>
                                          </p:val>
                                        </p:tav>
                                      </p:tavLst>
                                    </p:anim>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1CCCF2-8148-4FF8-8968-F24AE7420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5" y="-168800"/>
            <a:ext cx="5872163" cy="6597436"/>
          </a:xfrm>
          <a:prstGeom prst="rect">
            <a:avLst/>
          </a:prstGeom>
        </p:spPr>
      </p:pic>
      <p:pic>
        <p:nvPicPr>
          <p:cNvPr id="18" name="PA-图片 4" descr="51miz-E184969-98282E84"/>
          <p:cNvPicPr>
            <a:picLocks noChangeAspect="1"/>
          </p:cNvPicPr>
          <p:nvPr>
            <p:custDataLst>
              <p:tags r:id="rId2"/>
            </p:custDataLst>
          </p:nvPr>
        </p:nvPicPr>
        <p:blipFill>
          <a:blip r:embed="rId8">
            <a:lum bright="18000"/>
          </a:blip>
          <a:stretch>
            <a:fillRect/>
          </a:stretch>
        </p:blipFill>
        <p:spPr>
          <a:xfrm>
            <a:off x="9604475" y="608122"/>
            <a:ext cx="1677512" cy="1502939"/>
          </a:xfrm>
          <a:prstGeom prst="rect">
            <a:avLst/>
          </a:prstGeom>
        </p:spPr>
      </p:pic>
      <p:pic>
        <p:nvPicPr>
          <p:cNvPr id="19" name="PA-图片 4" descr="51miz-E184969-98282E84"/>
          <p:cNvPicPr>
            <a:picLocks noChangeAspect="1"/>
          </p:cNvPicPr>
          <p:nvPr>
            <p:custDataLst>
              <p:tags r:id="rId3"/>
            </p:custDataLst>
          </p:nvPr>
        </p:nvPicPr>
        <p:blipFill>
          <a:blip r:embed="rId8">
            <a:lum bright="18000"/>
          </a:blip>
          <a:stretch>
            <a:fillRect/>
          </a:stretch>
        </p:blipFill>
        <p:spPr>
          <a:xfrm>
            <a:off x="7387883" y="1211413"/>
            <a:ext cx="1375179" cy="1232069"/>
          </a:xfrm>
          <a:prstGeom prst="rect">
            <a:avLst/>
          </a:prstGeom>
        </p:spPr>
      </p:pic>
      <p:pic>
        <p:nvPicPr>
          <p:cNvPr id="20" name="PA-图片 4" descr="51miz-E184969-98282E84"/>
          <p:cNvPicPr>
            <a:picLocks noChangeAspect="1"/>
          </p:cNvPicPr>
          <p:nvPr>
            <p:custDataLst>
              <p:tags r:id="rId4"/>
            </p:custDataLst>
          </p:nvPr>
        </p:nvPicPr>
        <p:blipFill>
          <a:blip r:embed="rId8">
            <a:lum bright="18000"/>
          </a:blip>
          <a:stretch>
            <a:fillRect/>
          </a:stretch>
        </p:blipFill>
        <p:spPr>
          <a:xfrm>
            <a:off x="5409824" y="1211413"/>
            <a:ext cx="1149137" cy="1029550"/>
          </a:xfrm>
          <a:prstGeom prst="rect">
            <a:avLst/>
          </a:prstGeom>
        </p:spPr>
      </p:pic>
      <p:sp>
        <p:nvSpPr>
          <p:cNvPr id="2" name="Rectangle 1"/>
          <p:cNvSpPr/>
          <p:nvPr/>
        </p:nvSpPr>
        <p:spPr>
          <a:xfrm>
            <a:off x="4919264" y="3244334"/>
            <a:ext cx="6069290" cy="1569660"/>
          </a:xfrm>
          <a:prstGeom prst="rect">
            <a:avLst/>
          </a:prstGeom>
        </p:spPr>
        <p:txBody>
          <a:bodyPr wrap="none">
            <a:spAutoFit/>
          </a:bodyPr>
          <a:lstStyle/>
          <a:p>
            <a:r>
              <a:rPr lang="en-GB" sz="9600" b="1" dirty="0" err="1">
                <a:solidFill>
                  <a:srgbClr val="2888E1"/>
                </a:solidFill>
                <a:latin typeface="#9Slide07 SVNSalty Sans" panose="02000000000000000000" pitchFamily="2" charset="0"/>
                <a:ea typeface="Cambria" panose="02040503050406030204" pitchFamily="18" charset="0"/>
              </a:rPr>
              <a:t>Phần</a:t>
            </a:r>
            <a:r>
              <a:rPr lang="en-GB" sz="9600" b="1" dirty="0">
                <a:solidFill>
                  <a:srgbClr val="2888E1"/>
                </a:solidFill>
                <a:latin typeface="#9Slide07 SVNSalty Sans" panose="02000000000000000000" pitchFamily="2" charset="0"/>
                <a:ea typeface="Cambria" panose="02040503050406030204" pitchFamily="18" charset="0"/>
              </a:rPr>
              <a:t> B - </a:t>
            </a:r>
            <a:r>
              <a:rPr lang="en-GB" sz="9600" b="1" dirty="0" err="1">
                <a:solidFill>
                  <a:srgbClr val="2888E1"/>
                </a:solidFill>
                <a:latin typeface="#9Slide07 SVNSalty Sans" panose="02000000000000000000" pitchFamily="2" charset="0"/>
                <a:ea typeface="Cambria" panose="02040503050406030204" pitchFamily="18" charset="0"/>
              </a:rPr>
              <a:t>Viết</a:t>
            </a:r>
            <a:endParaRPr lang="en-GB" sz="9600" dirty="0">
              <a:latin typeface="#9Slide07 SVNSalty Sans" panose="02000000000000000000" pitchFamily="2" charset="0"/>
              <a:ea typeface="Cambria" panose="02040503050406030204" pitchFamily="18" charset="0"/>
            </a:endParaRPr>
          </a:p>
        </p:txBody>
      </p:sp>
    </p:spTree>
    <p:custDataLst>
      <p:tags r:id="rId1"/>
    </p:custDataLst>
    <p:extLst>
      <p:ext uri="{BB962C8B-B14F-4D97-AF65-F5344CB8AC3E}">
        <p14:creationId xmlns:p14="http://schemas.microsoft.com/office/powerpoint/2010/main" val="39078345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500"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09761922"/>
              </p:ext>
            </p:extLst>
          </p:nvPr>
        </p:nvGraphicFramePr>
        <p:xfrm>
          <a:off x="1367650" y="873190"/>
          <a:ext cx="9936384" cy="4972050"/>
        </p:xfrm>
        <a:graphic>
          <a:graphicData uri="http://schemas.openxmlformats.org/drawingml/2006/table">
            <a:tbl>
              <a:tblPr/>
              <a:tblGrid>
                <a:gridCol w="4968192">
                  <a:extLst>
                    <a:ext uri="{9D8B030D-6E8A-4147-A177-3AD203B41FA5}">
                      <a16:colId xmlns:a16="http://schemas.microsoft.com/office/drawing/2014/main" val="1049775708"/>
                    </a:ext>
                  </a:extLst>
                </a:gridCol>
                <a:gridCol w="4968192">
                  <a:extLst>
                    <a:ext uri="{9D8B030D-6E8A-4147-A177-3AD203B41FA5}">
                      <a16:colId xmlns:a16="http://schemas.microsoft.com/office/drawing/2014/main" val="2353711954"/>
                    </a:ext>
                  </a:extLst>
                </a:gridCol>
              </a:tblGrid>
              <a:tr h="0">
                <a:tc>
                  <a:txBody>
                    <a:bodyPr/>
                    <a:lstStyle/>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Ba gửi cho bé</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Hẳn một ngôi nhà:</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Một vỏ ốc biển</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Từ ngoài đảo xa!</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 </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Bao nhiêu ngọn gió</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Chơi trốn chơi tìm</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Gió vào nhà ốc</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Nói cười huyên thuyên...</a:t>
                      </a:r>
                    </a:p>
                  </a:txBody>
                  <a:tcPr marL="47625" marR="47625" marT="47625" marB="47625">
                    <a:lnL>
                      <a:noFill/>
                    </a:lnL>
                    <a:lnR>
                      <a:noFill/>
                    </a:lnR>
                    <a:lnT>
                      <a:noFill/>
                    </a:lnT>
                    <a:lnB>
                      <a:noFill/>
                    </a:lnB>
                  </a:tcPr>
                </a:tc>
                <a:tc>
                  <a:txBody>
                    <a:bodyPr/>
                    <a:lstStyle/>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Bé nghe gió kể</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Miền xa nắng tràn</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Bé nghe gió hát</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Những lời mênh mang.</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 </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Mơ mình nhỏ lại</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Lấy ốc làm nhà</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Cuộc trong vỏ ốc</a:t>
                      </a:r>
                    </a:p>
                    <a:p>
                      <a:pPr algn="just" fontAlgn="t"/>
                      <a:r>
                        <a:rPr lang="vi-VN" sz="3200" b="0" dirty="0">
                          <a:solidFill>
                            <a:schemeClr val="accent6">
                              <a:lumMod val="50000"/>
                            </a:schemeClr>
                          </a:solidFill>
                          <a:effectLst/>
                          <a:latin typeface="Cambria" panose="02040503050406030204" pitchFamily="18" charset="0"/>
                          <a:ea typeface="Cambria" panose="02040503050406030204" pitchFamily="18" charset="0"/>
                        </a:rPr>
                        <a:t>Như ngồi lòng ba!  </a:t>
                      </a:r>
                    </a:p>
                    <a:p>
                      <a:pPr algn="r" fontAlgn="t"/>
                      <a:r>
                        <a:rPr lang="vi-VN" sz="3200" b="0" dirty="0">
                          <a:solidFill>
                            <a:schemeClr val="accent6">
                              <a:lumMod val="50000"/>
                            </a:schemeClr>
                          </a:solidFill>
                          <a:effectLst/>
                          <a:latin typeface="Cambria" panose="02040503050406030204" pitchFamily="18" charset="0"/>
                          <a:ea typeface="Cambria" panose="02040503050406030204" pitchFamily="18" charset="0"/>
                        </a:rPr>
                        <a:t>(Thụy Anh)</a:t>
                      </a:r>
                    </a:p>
                  </a:txBody>
                  <a:tcPr marL="47625" marR="47625" marT="47625" marB="47625">
                    <a:lnL>
                      <a:noFill/>
                    </a:lnL>
                    <a:lnR>
                      <a:noFill/>
                    </a:lnR>
                    <a:lnT>
                      <a:noFill/>
                    </a:lnT>
                    <a:lnB>
                      <a:noFill/>
                    </a:lnB>
                  </a:tcPr>
                </a:tc>
                <a:extLst>
                  <a:ext uri="{0D108BD9-81ED-4DB2-BD59-A6C34878D82A}">
                    <a16:rowId xmlns:a16="http://schemas.microsoft.com/office/drawing/2014/main" val="484279196"/>
                  </a:ext>
                </a:extLst>
              </a:tr>
            </a:tbl>
          </a:graphicData>
        </a:graphic>
      </p:graphicFrame>
      <p:sp>
        <p:nvSpPr>
          <p:cNvPr id="4" name="Rectangle 1"/>
          <p:cNvSpPr>
            <a:spLocks noChangeArrowheads="1"/>
          </p:cNvSpPr>
          <p:nvPr/>
        </p:nvSpPr>
        <p:spPr bwMode="auto">
          <a:xfrm>
            <a:off x="3087975" y="-14990"/>
            <a:ext cx="121420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Câu</a:t>
            </a:r>
            <a:r>
              <a:rPr kumimoji="0" lang="en-US" altLang="en-US" sz="36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1:</a:t>
            </a:r>
            <a:r>
              <a:rPr lang="en-US" altLang="en-US" sz="3600" dirty="0">
                <a:solidFill>
                  <a:srgbClr val="E23410"/>
                </a:solidFill>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Nghe</a:t>
            </a:r>
            <a:r>
              <a:rPr kumimoji="0" lang="en-US" altLang="en-US" sz="36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viết</a:t>
            </a:r>
            <a:r>
              <a:rPr kumimoji="0" lang="en-US" altLang="en-US" sz="36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a:t>
            </a:r>
            <a:endParaRPr kumimoji="0" lang="en-US" altLang="en-US" sz="3600" b="0" i="0" u="none" strike="noStrike" cap="none" normalizeH="0" baseline="0" dirty="0">
              <a:ln>
                <a:noFill/>
              </a:ln>
              <a:solidFill>
                <a:srgbClr val="E23410"/>
              </a:solidFill>
              <a:effectLst/>
              <a:latin typeface="Cambria" panose="02040503050406030204" pitchFamily="18" charset="0"/>
              <a:ea typeface="Cambria" panose="02040503050406030204" pitchFamily="18" charset="0"/>
            </a:endParaRPr>
          </a:p>
        </p:txBody>
      </p:sp>
      <p:sp>
        <p:nvSpPr>
          <p:cNvPr id="19" name="Rectangle 1"/>
          <p:cNvSpPr>
            <a:spLocks noChangeArrowheads="1"/>
          </p:cNvSpPr>
          <p:nvPr/>
        </p:nvSpPr>
        <p:spPr bwMode="auto">
          <a:xfrm>
            <a:off x="6856228" y="0"/>
            <a:ext cx="121420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600" b="1" dirty="0" err="1">
                <a:solidFill>
                  <a:srgbClr val="E23410"/>
                </a:solidFill>
                <a:latin typeface="Cambria" panose="02040503050406030204" pitchFamily="18" charset="0"/>
                <a:ea typeface="Cambria" panose="02040503050406030204" pitchFamily="18" charset="0"/>
              </a:rPr>
              <a:t>Nhà</a:t>
            </a:r>
            <a:r>
              <a:rPr lang="en-US" altLang="en-US" sz="3600" b="1" dirty="0">
                <a:solidFill>
                  <a:srgbClr val="E23410"/>
                </a:solidFill>
                <a:latin typeface="Cambria" panose="02040503050406030204" pitchFamily="18" charset="0"/>
                <a:ea typeface="Cambria" panose="02040503050406030204" pitchFamily="18" charset="0"/>
              </a:rPr>
              <a:t> </a:t>
            </a:r>
            <a:r>
              <a:rPr lang="en-US" altLang="en-US" sz="3600" b="1" dirty="0" err="1">
                <a:solidFill>
                  <a:srgbClr val="E23410"/>
                </a:solidFill>
                <a:latin typeface="Cambria" panose="02040503050406030204" pitchFamily="18" charset="0"/>
                <a:ea typeface="Cambria" panose="02040503050406030204" pitchFamily="18" charset="0"/>
              </a:rPr>
              <a:t>ốc</a:t>
            </a:r>
            <a:endParaRPr kumimoji="0" lang="en-US" altLang="en-US" sz="3600" b="0" i="0" u="none" strike="noStrike" cap="none" normalizeH="0" baseline="0" dirty="0">
              <a:ln>
                <a:noFill/>
              </a:ln>
              <a:solidFill>
                <a:srgbClr val="E2341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43350737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1CCCF2-8148-4FF8-8968-F24AE7420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5" y="-168800"/>
            <a:ext cx="5872163" cy="6597436"/>
          </a:xfrm>
          <a:prstGeom prst="rect">
            <a:avLst/>
          </a:prstGeom>
        </p:spPr>
      </p:pic>
      <p:pic>
        <p:nvPicPr>
          <p:cNvPr id="18" name="PA-图片 4" descr="51miz-E184969-98282E84"/>
          <p:cNvPicPr>
            <a:picLocks noChangeAspect="1"/>
          </p:cNvPicPr>
          <p:nvPr>
            <p:custDataLst>
              <p:tags r:id="rId2"/>
            </p:custDataLst>
          </p:nvPr>
        </p:nvPicPr>
        <p:blipFill>
          <a:blip r:embed="rId8">
            <a:lum bright="18000"/>
          </a:blip>
          <a:stretch>
            <a:fillRect/>
          </a:stretch>
        </p:blipFill>
        <p:spPr>
          <a:xfrm>
            <a:off x="9881141" y="74479"/>
            <a:ext cx="1677512" cy="1502939"/>
          </a:xfrm>
          <a:prstGeom prst="rect">
            <a:avLst/>
          </a:prstGeom>
        </p:spPr>
      </p:pic>
      <p:pic>
        <p:nvPicPr>
          <p:cNvPr id="19" name="PA-图片 4" descr="51miz-E184969-98282E84"/>
          <p:cNvPicPr>
            <a:picLocks noChangeAspect="1"/>
          </p:cNvPicPr>
          <p:nvPr>
            <p:custDataLst>
              <p:tags r:id="rId3"/>
            </p:custDataLst>
          </p:nvPr>
        </p:nvPicPr>
        <p:blipFill>
          <a:blip r:embed="rId8">
            <a:lum bright="18000"/>
          </a:blip>
          <a:stretch>
            <a:fillRect/>
          </a:stretch>
        </p:blipFill>
        <p:spPr>
          <a:xfrm>
            <a:off x="7394128" y="446358"/>
            <a:ext cx="1375179" cy="1232069"/>
          </a:xfrm>
          <a:prstGeom prst="rect">
            <a:avLst/>
          </a:prstGeom>
        </p:spPr>
      </p:pic>
      <p:pic>
        <p:nvPicPr>
          <p:cNvPr id="20" name="PA-图片 4" descr="51miz-E184969-98282E84"/>
          <p:cNvPicPr>
            <a:picLocks noChangeAspect="1"/>
          </p:cNvPicPr>
          <p:nvPr>
            <p:custDataLst>
              <p:tags r:id="rId4"/>
            </p:custDataLst>
          </p:nvPr>
        </p:nvPicPr>
        <p:blipFill>
          <a:blip r:embed="rId8">
            <a:lum bright="18000"/>
          </a:blip>
          <a:stretch>
            <a:fillRect/>
          </a:stretch>
        </p:blipFill>
        <p:spPr>
          <a:xfrm>
            <a:off x="5338189" y="608122"/>
            <a:ext cx="1149137" cy="1029550"/>
          </a:xfrm>
          <a:prstGeom prst="rect">
            <a:avLst/>
          </a:prstGeom>
        </p:spPr>
      </p:pic>
      <p:sp>
        <p:nvSpPr>
          <p:cNvPr id="2" name="Rectangle 1"/>
          <p:cNvSpPr/>
          <p:nvPr/>
        </p:nvSpPr>
        <p:spPr>
          <a:xfrm>
            <a:off x="5574223" y="1678427"/>
            <a:ext cx="5532284" cy="4339650"/>
          </a:xfrm>
          <a:prstGeom prst="rect">
            <a:avLst/>
          </a:prstGeom>
        </p:spPr>
        <p:txBody>
          <a:bodyPr wrap="none">
            <a:spAutoFit/>
          </a:bodyPr>
          <a:lstStyle/>
          <a:p>
            <a:r>
              <a:rPr lang="en-GB" sz="13800" b="1" dirty="0" err="1">
                <a:solidFill>
                  <a:srgbClr val="2888E1"/>
                </a:solidFill>
                <a:latin typeface="#9Slide07 SVNSalty Sans" panose="02000000000000000000" pitchFamily="2" charset="0"/>
                <a:ea typeface="Cambria" panose="02040503050406030204" pitchFamily="18" charset="0"/>
              </a:rPr>
              <a:t>Viết</a:t>
            </a:r>
            <a:r>
              <a:rPr lang="en-GB" sz="13800" b="1" dirty="0">
                <a:solidFill>
                  <a:srgbClr val="2888E1"/>
                </a:solidFill>
                <a:latin typeface="#9Slide07 SVNSalty Sans" panose="02000000000000000000" pitchFamily="2" charset="0"/>
                <a:ea typeface="Cambria" panose="02040503050406030204" pitchFamily="18" charset="0"/>
              </a:rPr>
              <a:t> </a:t>
            </a:r>
            <a:r>
              <a:rPr lang="en-GB" sz="13800" b="1" dirty="0" err="1">
                <a:solidFill>
                  <a:srgbClr val="2888E1"/>
                </a:solidFill>
                <a:latin typeface="#9Slide07 SVNSalty Sans" panose="02000000000000000000" pitchFamily="2" charset="0"/>
                <a:ea typeface="Cambria" panose="02040503050406030204" pitchFamily="18" charset="0"/>
              </a:rPr>
              <a:t>bài</a:t>
            </a:r>
            <a:r>
              <a:rPr lang="en-GB" sz="13800" b="1" dirty="0">
                <a:solidFill>
                  <a:srgbClr val="2888E1"/>
                </a:solidFill>
                <a:latin typeface="#9Slide07 SVNSalty Sans" panose="02000000000000000000" pitchFamily="2" charset="0"/>
                <a:ea typeface="Cambria" panose="02040503050406030204" pitchFamily="18" charset="0"/>
              </a:rPr>
              <a:t> </a:t>
            </a:r>
          </a:p>
          <a:p>
            <a:r>
              <a:rPr lang="en-GB" sz="13800" b="1" dirty="0" err="1">
                <a:solidFill>
                  <a:srgbClr val="2888E1"/>
                </a:solidFill>
                <a:latin typeface="#9Slide07 SVNSalty Sans" panose="02000000000000000000" pitchFamily="2" charset="0"/>
                <a:ea typeface="Cambria" panose="02040503050406030204" pitchFamily="18" charset="0"/>
              </a:rPr>
              <a:t>vào</a:t>
            </a:r>
            <a:r>
              <a:rPr lang="en-GB" sz="13800" b="1" dirty="0">
                <a:solidFill>
                  <a:srgbClr val="2888E1"/>
                </a:solidFill>
                <a:latin typeface="#9Slide07 SVNSalty Sans" panose="02000000000000000000" pitchFamily="2" charset="0"/>
                <a:ea typeface="Cambria" panose="02040503050406030204" pitchFamily="18" charset="0"/>
              </a:rPr>
              <a:t> </a:t>
            </a:r>
            <a:r>
              <a:rPr lang="en-GB" sz="13800" b="1" dirty="0" err="1">
                <a:solidFill>
                  <a:srgbClr val="2888E1"/>
                </a:solidFill>
                <a:latin typeface="#9Slide07 SVNSalty Sans" panose="02000000000000000000" pitchFamily="2" charset="0"/>
                <a:ea typeface="Cambria" panose="02040503050406030204" pitchFamily="18" charset="0"/>
              </a:rPr>
              <a:t>vở</a:t>
            </a:r>
            <a:endParaRPr lang="en-GB" sz="13800" dirty="0">
              <a:latin typeface="#9Slide07 SVNSalty Sans" panose="02000000000000000000" pitchFamily="2" charset="0"/>
              <a:ea typeface="Cambria" panose="02040503050406030204" pitchFamily="18" charset="0"/>
            </a:endParaRPr>
          </a:p>
        </p:txBody>
      </p:sp>
    </p:spTree>
    <p:custDataLst>
      <p:tags r:id="rId1"/>
    </p:custDataLst>
    <p:extLst>
      <p:ext uri="{BB962C8B-B14F-4D97-AF65-F5344CB8AC3E}">
        <p14:creationId xmlns:p14="http://schemas.microsoft.com/office/powerpoint/2010/main" val="21551182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500"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5">
            <a:hlinkClick r:id="rId4"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
        <p:nvSpPr>
          <p:cNvPr id="3" name="Rectangle 2"/>
          <p:cNvSpPr/>
          <p:nvPr/>
        </p:nvSpPr>
        <p:spPr>
          <a:xfrm>
            <a:off x="1290955" y="904196"/>
            <a:ext cx="9948473" cy="4031873"/>
          </a:xfrm>
          <a:prstGeom prst="rect">
            <a:avLst/>
          </a:prstGeom>
        </p:spPr>
        <p:txBody>
          <a:bodyPr wrap="square">
            <a:spAutoFit/>
          </a:bodyPr>
          <a:lstStyle/>
          <a:p>
            <a:r>
              <a:rPr lang="vi-VN" sz="3200" b="1" dirty="0">
                <a:solidFill>
                  <a:srgbClr val="0070C0"/>
                </a:solidFill>
                <a:latin typeface="Cambria" panose="02040503050406030204" pitchFamily="18" charset="0"/>
                <a:ea typeface="Cambria" panose="02040503050406030204" pitchFamily="18" charset="0"/>
              </a:rPr>
              <a:t>Câu 2</a:t>
            </a:r>
            <a:r>
              <a:rPr lang="en-GB" sz="3200" dirty="0">
                <a:solidFill>
                  <a:srgbClr val="0070C0"/>
                </a:solidFill>
                <a:latin typeface="Cambria" panose="02040503050406030204" pitchFamily="18" charset="0"/>
                <a:ea typeface="Cambria" panose="02040503050406030204" pitchFamily="18" charset="0"/>
              </a:rPr>
              <a:t>: </a:t>
            </a:r>
            <a:r>
              <a:rPr lang="vi-VN" sz="3200" b="1" dirty="0">
                <a:solidFill>
                  <a:srgbClr val="0070C0"/>
                </a:solidFill>
                <a:latin typeface="Cambria" panose="02040503050406030204" pitchFamily="18" charset="0"/>
                <a:ea typeface="Cambria" panose="02040503050406030204" pitchFamily="18" charset="0"/>
              </a:rPr>
              <a:t>Viết đoạn văn kể về một sự việc đã để lại cho em nhiều ấn tượng trong năm học vừa qua.</a:t>
            </a:r>
            <a:endParaRPr lang="vi-VN" sz="3200" dirty="0">
              <a:solidFill>
                <a:srgbClr val="0070C0"/>
              </a:solidFill>
              <a:latin typeface="Cambria" panose="02040503050406030204" pitchFamily="18" charset="0"/>
              <a:ea typeface="Cambria" panose="02040503050406030204" pitchFamily="18" charset="0"/>
            </a:endParaRPr>
          </a:p>
          <a:p>
            <a:pPr algn="just"/>
            <a:r>
              <a:rPr lang="vi-VN" sz="3200" dirty="0">
                <a:solidFill>
                  <a:srgbClr val="0070C0"/>
                </a:solidFill>
                <a:latin typeface="Cambria" panose="02040503050406030204" pitchFamily="18" charset="0"/>
                <a:ea typeface="Cambria" panose="02040503050406030204" pitchFamily="18" charset="0"/>
              </a:rPr>
              <a:t>Gợi ý:</a:t>
            </a:r>
          </a:p>
          <a:p>
            <a:pPr algn="just"/>
            <a:r>
              <a:rPr lang="vi-VN" sz="3200" dirty="0">
                <a:solidFill>
                  <a:srgbClr val="0070C0"/>
                </a:solidFill>
                <a:latin typeface="Cambria" panose="02040503050406030204" pitchFamily="18" charset="0"/>
                <a:ea typeface="Cambria" panose="02040503050406030204" pitchFamily="18" charset="0"/>
              </a:rPr>
              <a:t>- Sự việc để lại ấn tượng là gì?</a:t>
            </a:r>
          </a:p>
          <a:p>
            <a:pPr algn="just"/>
            <a:r>
              <a:rPr lang="vi-VN" sz="3200" dirty="0">
                <a:solidFill>
                  <a:srgbClr val="0070C0"/>
                </a:solidFill>
                <a:latin typeface="Cambria" panose="02040503050406030204" pitchFamily="18" charset="0"/>
                <a:ea typeface="Cambria" panose="02040503050406030204" pitchFamily="18" charset="0"/>
              </a:rPr>
              <a:t>- Sự việc đó diễn ra ở đâu? Khi nào?</a:t>
            </a:r>
          </a:p>
          <a:p>
            <a:pPr algn="just"/>
            <a:r>
              <a:rPr lang="vi-VN" sz="3200" dirty="0">
                <a:solidFill>
                  <a:srgbClr val="0070C0"/>
                </a:solidFill>
                <a:latin typeface="Cambria" panose="02040503050406030204" pitchFamily="18" charset="0"/>
                <a:ea typeface="Cambria" panose="02040503050406030204" pitchFamily="18" charset="0"/>
              </a:rPr>
              <a:t>- Sự việc đó diễn ra thế nào? Điều gì làm cho em ấn tượng nhất?</a:t>
            </a:r>
          </a:p>
          <a:p>
            <a:pPr algn="just"/>
            <a:r>
              <a:rPr lang="vi-VN" sz="3200" dirty="0">
                <a:solidFill>
                  <a:srgbClr val="0070C0"/>
                </a:solidFill>
                <a:latin typeface="Cambria" panose="02040503050406030204" pitchFamily="18" charset="0"/>
                <a:ea typeface="Cambria" panose="02040503050406030204" pitchFamily="18" charset="0"/>
              </a:rPr>
              <a:t>- Em có cảm nghĩ gì về sự việc đó? </a:t>
            </a:r>
          </a:p>
        </p:txBody>
      </p:sp>
    </p:spTree>
    <p:custDataLst>
      <p:tags r:id="rId1"/>
    </p:custDataLst>
    <p:extLst>
      <p:ext uri="{BB962C8B-B14F-4D97-AF65-F5344CB8AC3E}">
        <p14:creationId xmlns:p14="http://schemas.microsoft.com/office/powerpoint/2010/main" val="34793864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26803966"/>
              </p:ext>
            </p:extLst>
          </p:nvPr>
        </p:nvGraphicFramePr>
        <p:xfrm>
          <a:off x="704880" y="1189174"/>
          <a:ext cx="7458058" cy="4351338"/>
        </p:xfrm>
        <a:graphic>
          <a:graphicData uri="http://schemas.openxmlformats.org/drawingml/2006/table">
            <a:tbl>
              <a:tblPr/>
              <a:tblGrid>
                <a:gridCol w="3729029">
                  <a:extLst>
                    <a:ext uri="{9D8B030D-6E8A-4147-A177-3AD203B41FA5}">
                      <a16:colId xmlns:a16="http://schemas.microsoft.com/office/drawing/2014/main" val="1739902057"/>
                    </a:ext>
                  </a:extLst>
                </a:gridCol>
                <a:gridCol w="3729029">
                  <a:extLst>
                    <a:ext uri="{9D8B030D-6E8A-4147-A177-3AD203B41FA5}">
                      <a16:colId xmlns:a16="http://schemas.microsoft.com/office/drawing/2014/main" val="2179767777"/>
                    </a:ext>
                  </a:extLst>
                </a:gridCol>
              </a:tblGrid>
              <a:tr h="4351338">
                <a:tc>
                  <a:txBody>
                    <a:bodyPr/>
                    <a:lstStyle/>
                    <a:p>
                      <a:pPr algn="just" fontAlgn="t"/>
                      <a:r>
                        <a:rPr lang="vi-VN" sz="2800" b="0" dirty="0">
                          <a:effectLst/>
                          <a:latin typeface="Cambria" panose="02040503050406030204" pitchFamily="18" charset="0"/>
                          <a:ea typeface="Cambria" panose="02040503050406030204" pitchFamily="18" charset="0"/>
                        </a:rPr>
                        <a:t>Trông cây cau thẳng</a:t>
                      </a:r>
                    </a:p>
                    <a:p>
                      <a:pPr algn="just" fontAlgn="t"/>
                      <a:r>
                        <a:rPr lang="vi-VN" sz="2800" b="0" dirty="0">
                          <a:effectLst/>
                          <a:latin typeface="Cambria" panose="02040503050406030204" pitchFamily="18" charset="0"/>
                          <a:ea typeface="Cambria" panose="02040503050406030204" pitchFamily="18" charset="0"/>
                        </a:rPr>
                        <a:t>Em mới hỏi mèo</a:t>
                      </a:r>
                    </a:p>
                    <a:p>
                      <a:pPr algn="just" fontAlgn="t"/>
                      <a:r>
                        <a:rPr lang="vi-VN" sz="2800" b="0" dirty="0">
                          <a:effectLst/>
                          <a:latin typeface="Cambria" panose="02040503050406030204" pitchFamily="18" charset="0"/>
                          <a:ea typeface="Cambria" panose="02040503050406030204" pitchFamily="18" charset="0"/>
                        </a:rPr>
                        <a:t>Mải đi bắt chuột</a:t>
                      </a:r>
                    </a:p>
                    <a:p>
                      <a:pPr algn="just" fontAlgn="t"/>
                      <a:r>
                        <a:rPr lang="vi-VN" sz="2800" b="0" dirty="0">
                          <a:effectLst/>
                          <a:latin typeface="Cambria" panose="02040503050406030204" pitchFamily="18" charset="0"/>
                          <a:ea typeface="Cambria" panose="02040503050406030204" pitchFamily="18" charset="0"/>
                        </a:rPr>
                        <a:t>Có quên tài trèo?</a:t>
                      </a:r>
                    </a:p>
                    <a:p>
                      <a:pPr algn="just" fontAlgn="t"/>
                      <a:r>
                        <a:rPr lang="vi-VN" sz="2800" b="0" dirty="0">
                          <a:effectLst/>
                          <a:latin typeface="Cambria" panose="02040503050406030204" pitchFamily="18" charset="0"/>
                          <a:ea typeface="Cambria" panose="02040503050406030204" pitchFamily="18" charset="0"/>
                        </a:rPr>
                        <a:t>  </a:t>
                      </a:r>
                    </a:p>
                  </a:txBody>
                  <a:tcPr marL="43548" marR="43548" marT="43548" marB="43548">
                    <a:lnL>
                      <a:noFill/>
                    </a:lnL>
                    <a:lnR>
                      <a:noFill/>
                    </a:lnR>
                    <a:lnT>
                      <a:noFill/>
                    </a:lnT>
                    <a:lnB>
                      <a:noFill/>
                    </a:lnB>
                  </a:tcPr>
                </a:tc>
                <a:tc>
                  <a:txBody>
                    <a:bodyPr/>
                    <a:lstStyle/>
                    <a:p>
                      <a:pPr algn="just" fontAlgn="t"/>
                      <a:endParaRPr lang="vi-VN" sz="2800" b="0" dirty="0">
                        <a:effectLst/>
                        <a:latin typeface="Cambria" panose="02040503050406030204" pitchFamily="18" charset="0"/>
                        <a:ea typeface="Cambria" panose="02040503050406030204" pitchFamily="18" charset="0"/>
                      </a:endParaRPr>
                    </a:p>
                  </a:txBody>
                  <a:tcPr marL="43548" marR="43548" marT="43548" marB="43548">
                    <a:lnL>
                      <a:noFill/>
                    </a:lnL>
                    <a:lnR>
                      <a:noFill/>
                    </a:lnR>
                    <a:lnT>
                      <a:noFill/>
                    </a:lnT>
                    <a:lnB>
                      <a:noFill/>
                    </a:lnB>
                  </a:tcPr>
                </a:tc>
                <a:extLst>
                  <a:ext uri="{0D108BD9-81ED-4DB2-BD59-A6C34878D82A}">
                    <a16:rowId xmlns:a16="http://schemas.microsoft.com/office/drawing/2014/main" val="919044152"/>
                  </a:ext>
                </a:extLst>
              </a:tr>
            </a:tbl>
          </a:graphicData>
        </a:graphic>
      </p:graphicFrame>
      <p:sp>
        <p:nvSpPr>
          <p:cNvPr id="4" name="Rectangle 1"/>
          <p:cNvSpPr>
            <a:spLocks noChangeArrowheads="1"/>
          </p:cNvSpPr>
          <p:nvPr/>
        </p:nvSpPr>
        <p:spPr bwMode="auto">
          <a:xfrm>
            <a:off x="2302200" y="-12032"/>
            <a:ext cx="781635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Câu</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1:</a:t>
            </a:r>
            <a:r>
              <a:rPr lang="en-US" altLang="en-US" sz="3200" dirty="0">
                <a:solidFill>
                  <a:srgbClr val="E23410"/>
                </a:solidFill>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Đọc</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thành</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tiếng</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và</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trả</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lời</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câu</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E23410"/>
                </a:solidFill>
                <a:effectLst/>
                <a:latin typeface="Cambria" panose="02040503050406030204" pitchFamily="18" charset="0"/>
                <a:ea typeface="Cambria" panose="02040503050406030204" pitchFamily="18" charset="0"/>
              </a:rPr>
              <a:t>hỏi</a:t>
            </a:r>
            <a:r>
              <a:rPr kumimoji="0" lang="en-US" altLang="en-US" sz="3200" b="1" i="0" u="none" strike="noStrike" cap="none" normalizeH="0" baseline="0" dirty="0">
                <a:ln>
                  <a:noFill/>
                </a:ln>
                <a:solidFill>
                  <a:srgbClr val="E23410"/>
                </a:solidFill>
                <a:effectLst/>
                <a:latin typeface="Cambria" panose="02040503050406030204" pitchFamily="18" charset="0"/>
                <a:ea typeface="Cambria" panose="02040503050406030204" pitchFamily="18" charset="0"/>
              </a:rPr>
              <a:t>. </a:t>
            </a:r>
            <a:endParaRPr kumimoji="0" lang="en-US" altLang="en-US" sz="3200" b="0" i="0" u="none" strike="noStrike" cap="none" normalizeH="0" baseline="0" dirty="0">
              <a:ln>
                <a:noFill/>
              </a:ln>
              <a:solidFill>
                <a:srgbClr val="E23410"/>
              </a:solidFill>
              <a:effectLst/>
              <a:latin typeface="Cambria" panose="02040503050406030204" pitchFamily="18" charset="0"/>
              <a:ea typeface="Cambria" panose="02040503050406030204" pitchFamily="18" charset="0"/>
            </a:endParaRPr>
          </a:p>
        </p:txBody>
      </p:sp>
      <p:sp>
        <p:nvSpPr>
          <p:cNvPr id="5" name="Rectangle 4"/>
          <p:cNvSpPr/>
          <p:nvPr/>
        </p:nvSpPr>
        <p:spPr>
          <a:xfrm>
            <a:off x="5675617" y="611051"/>
            <a:ext cx="1415580" cy="523220"/>
          </a:xfrm>
          <a:prstGeom prst="rect">
            <a:avLst/>
          </a:prstGeom>
        </p:spPr>
        <p:txBody>
          <a:bodyPr wrap="none">
            <a:spAutoFit/>
          </a:bodyPr>
          <a:lstStyle/>
          <a:p>
            <a:pPr lvl="0" eaLnBrk="0" fontAlgn="base" hangingPunct="0">
              <a:spcBef>
                <a:spcPct val="0"/>
              </a:spcBef>
              <a:spcAft>
                <a:spcPct val="0"/>
              </a:spcAft>
            </a:pPr>
            <a:r>
              <a:rPr lang="en-US" altLang="en-US" sz="2800" b="1" dirty="0" err="1">
                <a:solidFill>
                  <a:schemeClr val="accent6">
                    <a:lumMod val="50000"/>
                  </a:schemeClr>
                </a:solidFill>
                <a:latin typeface="Cambria" panose="02040503050406030204" pitchFamily="18" charset="0"/>
                <a:ea typeface="Cambria" panose="02040503050406030204" pitchFamily="18" charset="0"/>
              </a:rPr>
              <a:t>Cây</a:t>
            </a:r>
            <a:r>
              <a:rPr lang="en-US" altLang="en-US" sz="2800" b="1" dirty="0">
                <a:solidFill>
                  <a:schemeClr val="accent6">
                    <a:lumMod val="50000"/>
                  </a:schemeClr>
                </a:solidFill>
                <a:latin typeface="Cambria" panose="02040503050406030204" pitchFamily="18" charset="0"/>
                <a:ea typeface="Cambria" panose="02040503050406030204" pitchFamily="18" charset="0"/>
              </a:rPr>
              <a:t> </a:t>
            </a:r>
            <a:r>
              <a:rPr lang="en-US" altLang="en-US" sz="2800" b="1" dirty="0" err="1">
                <a:solidFill>
                  <a:schemeClr val="accent6">
                    <a:lumMod val="50000"/>
                  </a:schemeClr>
                </a:solidFill>
                <a:latin typeface="Cambria" panose="02040503050406030204" pitchFamily="18" charset="0"/>
                <a:ea typeface="Cambria" panose="02040503050406030204" pitchFamily="18" charset="0"/>
              </a:rPr>
              <a:t>cau</a:t>
            </a:r>
            <a:endParaRPr lang="en-US" altLang="en-US" sz="2800" dirty="0">
              <a:solidFill>
                <a:schemeClr val="accent6">
                  <a:lumMod val="50000"/>
                </a:schemeClr>
              </a:solidFill>
              <a:latin typeface="Cambria" panose="02040503050406030204" pitchFamily="18" charset="0"/>
              <a:ea typeface="Cambria" panose="02040503050406030204" pitchFamily="18" charset="0"/>
            </a:endParaRPr>
          </a:p>
        </p:txBody>
      </p:sp>
      <p:sp>
        <p:nvSpPr>
          <p:cNvPr id="6" name="Rectangle 5"/>
          <p:cNvSpPr/>
          <p:nvPr/>
        </p:nvSpPr>
        <p:spPr>
          <a:xfrm>
            <a:off x="4187581" y="741122"/>
            <a:ext cx="6096000" cy="2246769"/>
          </a:xfrm>
          <a:prstGeom prst="rect">
            <a:avLst/>
          </a:prstGeom>
        </p:spPr>
        <p:txBody>
          <a:bodyPr>
            <a:spAutoFit/>
          </a:bodyPr>
          <a:lstStyle/>
          <a:p>
            <a:pPr lvl="0" algn="just" fontAlgn="t"/>
            <a:endParaRPr lang="vi-VN" sz="2800" dirty="0">
              <a:solidFill>
                <a:prstClr val="black"/>
              </a:solidFill>
              <a:latin typeface="Cambria" panose="02040503050406030204" pitchFamily="18" charset="0"/>
              <a:ea typeface="Cambria" panose="02040503050406030204" pitchFamily="18" charset="0"/>
            </a:endParaRPr>
          </a:p>
          <a:p>
            <a:pPr lvl="0" algn="just" fontAlgn="t"/>
            <a:r>
              <a:rPr lang="vi-VN" sz="2800" dirty="0">
                <a:solidFill>
                  <a:prstClr val="black"/>
                </a:solidFill>
                <a:latin typeface="Cambria" panose="02040503050406030204" pitchFamily="18" charset="0"/>
                <a:ea typeface="Cambria" panose="02040503050406030204" pitchFamily="18" charset="0"/>
              </a:rPr>
              <a:t>Cau cao, cao mãi</a:t>
            </a:r>
          </a:p>
          <a:p>
            <a:pPr lvl="0" algn="just" fontAlgn="t"/>
            <a:r>
              <a:rPr lang="vi-VN" sz="2800" dirty="0">
                <a:solidFill>
                  <a:prstClr val="black"/>
                </a:solidFill>
                <a:latin typeface="Cambria" panose="02040503050406030204" pitchFamily="18" charset="0"/>
                <a:ea typeface="Cambria" panose="02040503050406030204" pitchFamily="18" charset="0"/>
              </a:rPr>
              <a:t>Tàu vươn giữa trời</a:t>
            </a:r>
          </a:p>
          <a:p>
            <a:pPr lvl="0" algn="just" fontAlgn="t"/>
            <a:r>
              <a:rPr lang="vi-VN" sz="2800" dirty="0">
                <a:solidFill>
                  <a:prstClr val="black"/>
                </a:solidFill>
                <a:latin typeface="Cambria" panose="02040503050406030204" pitchFamily="18" charset="0"/>
                <a:ea typeface="Cambria" panose="02040503050406030204" pitchFamily="18" charset="0"/>
              </a:rPr>
              <a:t>Như tay xòe rộng</a:t>
            </a:r>
          </a:p>
          <a:p>
            <a:pPr lvl="0" algn="just" fontAlgn="t"/>
            <a:r>
              <a:rPr lang="vi-VN" sz="2800" dirty="0">
                <a:solidFill>
                  <a:prstClr val="black"/>
                </a:solidFill>
                <a:latin typeface="Cambria" panose="02040503050406030204" pitchFamily="18" charset="0"/>
                <a:ea typeface="Cambria" panose="02040503050406030204" pitchFamily="18" charset="0"/>
              </a:rPr>
              <a:t>Hứng làn mưa rơi.</a:t>
            </a:r>
          </a:p>
        </p:txBody>
      </p:sp>
      <p:sp>
        <p:nvSpPr>
          <p:cNvPr id="8" name="Rectangle 7"/>
          <p:cNvSpPr/>
          <p:nvPr/>
        </p:nvSpPr>
        <p:spPr>
          <a:xfrm>
            <a:off x="4187581" y="3328747"/>
            <a:ext cx="6096000" cy="2246769"/>
          </a:xfrm>
          <a:prstGeom prst="rect">
            <a:avLst/>
          </a:prstGeom>
        </p:spPr>
        <p:txBody>
          <a:bodyPr>
            <a:spAutoFit/>
          </a:bodyPr>
          <a:lstStyle/>
          <a:p>
            <a:pPr lvl="0" algn="just" fontAlgn="t"/>
            <a:r>
              <a:rPr lang="vi-VN" sz="2800" dirty="0">
                <a:solidFill>
                  <a:prstClr val="black"/>
                </a:solidFill>
                <a:latin typeface="Cambria" panose="02040503050406030204" pitchFamily="18" charset="0"/>
                <a:ea typeface="Cambria" panose="02040503050406030204" pitchFamily="18" charset="0"/>
              </a:rPr>
              <a:t>Mo như thìa lớn</a:t>
            </a:r>
          </a:p>
          <a:p>
            <a:pPr lvl="0" algn="just" fontAlgn="t"/>
            <a:r>
              <a:rPr lang="vi-VN" sz="2800" dirty="0">
                <a:solidFill>
                  <a:prstClr val="black"/>
                </a:solidFill>
                <a:latin typeface="Cambria" panose="02040503050406030204" pitchFamily="18" charset="0"/>
                <a:ea typeface="Cambria" panose="02040503050406030204" pitchFamily="18" charset="0"/>
              </a:rPr>
              <a:t>Đón nước mưa lành</a:t>
            </a:r>
          </a:p>
          <a:p>
            <a:pPr lvl="0" algn="just" fontAlgn="t"/>
            <a:r>
              <a:rPr lang="vi-VN" sz="2800" dirty="0">
                <a:solidFill>
                  <a:prstClr val="black"/>
                </a:solidFill>
                <a:latin typeface="Cambria" panose="02040503050406030204" pitchFamily="18" charset="0"/>
                <a:ea typeface="Cambria" panose="02040503050406030204" pitchFamily="18" charset="0"/>
              </a:rPr>
              <a:t>Tàu cau soi bóng</a:t>
            </a:r>
          </a:p>
          <a:p>
            <a:pPr lvl="0" algn="just" fontAlgn="t"/>
            <a:r>
              <a:rPr lang="vi-VN" sz="2800" dirty="0">
                <a:solidFill>
                  <a:prstClr val="black"/>
                </a:solidFill>
                <a:latin typeface="Cambria" panose="02040503050406030204" pitchFamily="18" charset="0"/>
                <a:ea typeface="Cambria" panose="02040503050406030204" pitchFamily="18" charset="0"/>
              </a:rPr>
              <a:t>Bơi trong chum sành.</a:t>
            </a:r>
          </a:p>
          <a:p>
            <a:pPr lvl="0" algn="just" fontAlgn="t"/>
            <a:r>
              <a:rPr lang="vi-VN" sz="2800" dirty="0">
                <a:solidFill>
                  <a:prstClr val="black"/>
                </a:solidFill>
                <a:latin typeface="Cambria" panose="02040503050406030204" pitchFamily="18" charset="0"/>
                <a:ea typeface="Cambria" panose="02040503050406030204" pitchFamily="18" charset="0"/>
              </a:rPr>
              <a:t> </a:t>
            </a:r>
          </a:p>
        </p:txBody>
      </p:sp>
      <p:sp>
        <p:nvSpPr>
          <p:cNvPr id="9" name="Rectangle 8"/>
          <p:cNvSpPr/>
          <p:nvPr/>
        </p:nvSpPr>
        <p:spPr>
          <a:xfrm>
            <a:off x="7709477" y="1183583"/>
            <a:ext cx="6096000" cy="2246769"/>
          </a:xfrm>
          <a:prstGeom prst="rect">
            <a:avLst/>
          </a:prstGeom>
        </p:spPr>
        <p:txBody>
          <a:bodyPr>
            <a:spAutoFit/>
          </a:bodyPr>
          <a:lstStyle/>
          <a:p>
            <a:pPr lvl="0" algn="just" fontAlgn="t"/>
            <a:r>
              <a:rPr lang="vi-VN" sz="2800" dirty="0">
                <a:solidFill>
                  <a:prstClr val="black"/>
                </a:solidFill>
                <a:latin typeface="Cambria" panose="02040503050406030204" pitchFamily="18" charset="0"/>
                <a:ea typeface="Cambria" panose="02040503050406030204" pitchFamily="18" charset="0"/>
              </a:rPr>
              <a:t>Chiều xuân mưa tạnh</a:t>
            </a:r>
          </a:p>
          <a:p>
            <a:pPr lvl="0" algn="just" fontAlgn="t"/>
            <a:r>
              <a:rPr lang="vi-VN" sz="2800" dirty="0">
                <a:solidFill>
                  <a:prstClr val="black"/>
                </a:solidFill>
                <a:latin typeface="Cambria" panose="02040503050406030204" pitchFamily="18" charset="0"/>
                <a:ea typeface="Cambria" panose="02040503050406030204" pitchFamily="18" charset="0"/>
              </a:rPr>
              <a:t>Mây trời xanh êm</a:t>
            </a:r>
          </a:p>
          <a:p>
            <a:pPr lvl="0" algn="just" fontAlgn="t"/>
            <a:r>
              <a:rPr lang="vi-VN" sz="2800" dirty="0">
                <a:solidFill>
                  <a:prstClr val="black"/>
                </a:solidFill>
                <a:latin typeface="Cambria" panose="02040503050406030204" pitchFamily="18" charset="0"/>
                <a:ea typeface="Cambria" panose="02040503050406030204" pitchFamily="18" charset="0"/>
              </a:rPr>
              <a:t>Tàu cau phe phẩy</a:t>
            </a:r>
          </a:p>
          <a:p>
            <a:pPr lvl="0" algn="just" fontAlgn="t"/>
            <a:r>
              <a:rPr lang="vi-VN" sz="2800" dirty="0">
                <a:solidFill>
                  <a:prstClr val="black"/>
                </a:solidFill>
                <a:latin typeface="Cambria" panose="02040503050406030204" pitchFamily="18" charset="0"/>
                <a:ea typeface="Cambria" panose="02040503050406030204" pitchFamily="18" charset="0"/>
              </a:rPr>
              <a:t>Vẫy gọi trăng lên.</a:t>
            </a:r>
          </a:p>
          <a:p>
            <a:pPr lvl="0" algn="just" fontAlgn="t"/>
            <a:r>
              <a:rPr lang="vi-VN" sz="2800" dirty="0">
                <a:solidFill>
                  <a:prstClr val="black"/>
                </a:solidFill>
                <a:latin typeface="Cambria" panose="02040503050406030204" pitchFamily="18" charset="0"/>
                <a:ea typeface="Cambria" panose="02040503050406030204" pitchFamily="18" charset="0"/>
              </a:rPr>
              <a:t> </a:t>
            </a:r>
          </a:p>
        </p:txBody>
      </p:sp>
      <p:sp>
        <p:nvSpPr>
          <p:cNvPr id="11" name="Rectangle 10"/>
          <p:cNvSpPr/>
          <p:nvPr/>
        </p:nvSpPr>
        <p:spPr>
          <a:xfrm>
            <a:off x="704880" y="2929278"/>
            <a:ext cx="6096000" cy="2246769"/>
          </a:xfrm>
          <a:prstGeom prst="rect">
            <a:avLst/>
          </a:prstGeom>
        </p:spPr>
        <p:txBody>
          <a:bodyPr>
            <a:spAutoFit/>
          </a:bodyPr>
          <a:lstStyle/>
          <a:p>
            <a:pPr lvl="0" algn="just" fontAlgn="t"/>
            <a:endParaRPr lang="vi-VN" sz="2800" dirty="0">
              <a:solidFill>
                <a:prstClr val="black"/>
              </a:solidFill>
              <a:latin typeface="Cambria" panose="02040503050406030204" pitchFamily="18" charset="0"/>
              <a:ea typeface="Cambria" panose="02040503050406030204" pitchFamily="18" charset="0"/>
            </a:endParaRPr>
          </a:p>
          <a:p>
            <a:pPr lvl="0" algn="just" fontAlgn="t"/>
            <a:r>
              <a:rPr lang="vi-VN" sz="2800" dirty="0">
                <a:solidFill>
                  <a:prstClr val="black"/>
                </a:solidFill>
                <a:latin typeface="Cambria" panose="02040503050406030204" pitchFamily="18" charset="0"/>
                <a:ea typeface="Cambria" panose="02040503050406030204" pitchFamily="18" charset="0"/>
              </a:rPr>
              <a:t>Cau đứng làm thược</a:t>
            </a:r>
          </a:p>
          <a:p>
            <a:pPr lvl="0" algn="just" fontAlgn="t"/>
            <a:r>
              <a:rPr lang="vi-VN" sz="2800" dirty="0">
                <a:solidFill>
                  <a:prstClr val="black"/>
                </a:solidFill>
                <a:latin typeface="Cambria" panose="02040503050406030204" pitchFamily="18" charset="0"/>
                <a:ea typeface="Cambria" panose="02040503050406030204" pitchFamily="18" charset="0"/>
              </a:rPr>
              <a:t>Đo tháng, đo ngày</a:t>
            </a:r>
          </a:p>
          <a:p>
            <a:pPr lvl="0" algn="just" fontAlgn="t"/>
            <a:r>
              <a:rPr lang="vi-VN" sz="2800" dirty="0">
                <a:solidFill>
                  <a:prstClr val="black"/>
                </a:solidFill>
                <a:latin typeface="Cambria" panose="02040503050406030204" pitchFamily="18" charset="0"/>
                <a:ea typeface="Cambria" panose="02040503050406030204" pitchFamily="18" charset="0"/>
              </a:rPr>
              <a:t>Từng nấc, từng nấc</a:t>
            </a:r>
          </a:p>
          <a:p>
            <a:pPr lvl="0" algn="just" fontAlgn="t"/>
            <a:r>
              <a:rPr lang="vi-VN" sz="2800" dirty="0">
                <a:solidFill>
                  <a:prstClr val="black"/>
                </a:solidFill>
                <a:latin typeface="Cambria" panose="02040503050406030204" pitchFamily="18" charset="0"/>
                <a:ea typeface="Cambria" panose="02040503050406030204" pitchFamily="18" charset="0"/>
              </a:rPr>
              <a:t>Vòng đều thân cây.</a:t>
            </a:r>
          </a:p>
        </p:txBody>
      </p:sp>
      <p:sp>
        <p:nvSpPr>
          <p:cNvPr id="12" name="Rectangle 11"/>
          <p:cNvSpPr/>
          <p:nvPr/>
        </p:nvSpPr>
        <p:spPr>
          <a:xfrm>
            <a:off x="7709477" y="2877187"/>
            <a:ext cx="6096000" cy="3108543"/>
          </a:xfrm>
          <a:prstGeom prst="rect">
            <a:avLst/>
          </a:prstGeom>
        </p:spPr>
        <p:txBody>
          <a:bodyPr>
            <a:spAutoFit/>
          </a:bodyPr>
          <a:lstStyle/>
          <a:p>
            <a:pPr lvl="0" algn="just" fontAlgn="t"/>
            <a:endParaRPr lang="vi-VN" sz="2800" dirty="0">
              <a:solidFill>
                <a:prstClr val="black"/>
              </a:solidFill>
              <a:latin typeface="Cambria" panose="02040503050406030204" pitchFamily="18" charset="0"/>
              <a:ea typeface="Cambria" panose="02040503050406030204" pitchFamily="18" charset="0"/>
            </a:endParaRPr>
          </a:p>
          <a:p>
            <a:pPr lvl="0" algn="just" fontAlgn="t"/>
            <a:r>
              <a:rPr lang="vi-VN" sz="2800" dirty="0">
                <a:solidFill>
                  <a:prstClr val="black"/>
                </a:solidFill>
                <a:latin typeface="Cambria" panose="02040503050406030204" pitchFamily="18" charset="0"/>
                <a:ea typeface="Cambria" panose="02040503050406030204" pitchFamily="18" charset="0"/>
              </a:rPr>
              <a:t>Bộp! Mo cau rụng</a:t>
            </a:r>
          </a:p>
          <a:p>
            <a:pPr lvl="0" algn="just" fontAlgn="t"/>
            <a:r>
              <a:rPr lang="vi-VN" sz="2800" dirty="0">
                <a:solidFill>
                  <a:prstClr val="black"/>
                </a:solidFill>
                <a:latin typeface="Cambria" panose="02040503050406030204" pitchFamily="18" charset="0"/>
                <a:ea typeface="Cambria" panose="02040503050406030204" pitchFamily="18" charset="0"/>
              </a:rPr>
              <a:t>Xòe hoa trắng ngà</a:t>
            </a:r>
          </a:p>
          <a:p>
            <a:pPr lvl="0" algn="just" fontAlgn="t"/>
            <a:r>
              <a:rPr lang="vi-VN" sz="2800" dirty="0">
                <a:solidFill>
                  <a:prstClr val="black"/>
                </a:solidFill>
                <a:latin typeface="Cambria" panose="02040503050406030204" pitchFamily="18" charset="0"/>
                <a:ea typeface="Cambria" panose="02040503050406030204" pitchFamily="18" charset="0"/>
              </a:rPr>
              <a:t>Bên cửa em học</a:t>
            </a:r>
          </a:p>
          <a:p>
            <a:pPr lvl="0" algn="just" fontAlgn="t"/>
            <a:r>
              <a:rPr lang="vi-VN" sz="2800" dirty="0">
                <a:solidFill>
                  <a:prstClr val="black"/>
                </a:solidFill>
                <a:latin typeface="Cambria" panose="02040503050406030204" pitchFamily="18" charset="0"/>
                <a:ea typeface="Cambria" panose="02040503050406030204" pitchFamily="18" charset="0"/>
              </a:rPr>
              <a:t>Hương bay vào nhà</a:t>
            </a:r>
          </a:p>
          <a:p>
            <a:pPr lvl="0" algn="just" fontAlgn="t"/>
            <a:r>
              <a:rPr lang="vi-VN" sz="2800" dirty="0">
                <a:solidFill>
                  <a:prstClr val="black"/>
                </a:solidFill>
                <a:latin typeface="Cambria" panose="02040503050406030204" pitchFamily="18" charset="0"/>
                <a:ea typeface="Cambria" panose="02040503050406030204" pitchFamily="18" charset="0"/>
              </a:rPr>
              <a:t>Thoảng thơm trong gió</a:t>
            </a:r>
          </a:p>
          <a:p>
            <a:pPr lvl="0" algn="just" fontAlgn="t"/>
            <a:r>
              <a:rPr lang="vi-VN" sz="2800" dirty="0">
                <a:solidFill>
                  <a:prstClr val="black"/>
                </a:solidFill>
                <a:latin typeface="Cambria" panose="02040503050406030204" pitchFamily="18" charset="0"/>
                <a:ea typeface="Cambria" panose="02040503050406030204" pitchFamily="18" charset="0"/>
              </a:rPr>
              <a:t>Hương cau bay xa.</a:t>
            </a:r>
          </a:p>
        </p:txBody>
      </p:sp>
      <p:sp>
        <p:nvSpPr>
          <p:cNvPr id="13" name="Rectangle 12"/>
          <p:cNvSpPr/>
          <p:nvPr/>
        </p:nvSpPr>
        <p:spPr>
          <a:xfrm>
            <a:off x="9537431" y="6371448"/>
            <a:ext cx="2577950" cy="523220"/>
          </a:xfrm>
          <a:prstGeom prst="rect">
            <a:avLst/>
          </a:prstGeom>
        </p:spPr>
        <p:txBody>
          <a:bodyPr wrap="none">
            <a:spAutoFit/>
          </a:bodyPr>
          <a:lstStyle/>
          <a:p>
            <a:r>
              <a:rPr lang="vi-VN" sz="2800" dirty="0">
                <a:solidFill>
                  <a:prstClr val="black"/>
                </a:solidFill>
                <a:latin typeface="Cambria" panose="02040503050406030204" pitchFamily="18" charset="0"/>
                <a:ea typeface="Cambria" panose="02040503050406030204" pitchFamily="18" charset="0"/>
              </a:rPr>
              <a:t>(Ngô Viết Dinh</a:t>
            </a:r>
            <a:r>
              <a:rPr lang="en-GB" sz="2800" dirty="0">
                <a:solidFill>
                  <a:prstClr val="black"/>
                </a:solidFill>
                <a:latin typeface="Cambria" panose="02040503050406030204" pitchFamily="18" charset="0"/>
                <a:ea typeface="Cambria" panose="02040503050406030204" pitchFamily="18" charset="0"/>
              </a:rPr>
              <a:t>)</a:t>
            </a:r>
            <a:endParaRPr lang="en-GB" dirty="0"/>
          </a:p>
        </p:txBody>
      </p:sp>
    </p:spTree>
    <p:custDataLst>
      <p:tags r:id="rId1"/>
    </p:custDataLst>
    <p:extLst>
      <p:ext uri="{BB962C8B-B14F-4D97-AF65-F5344CB8AC3E}">
        <p14:creationId xmlns:p14="http://schemas.microsoft.com/office/powerpoint/2010/main" val="13378026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1CCCF2-8148-4FF8-8968-F24AE7420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25" y="-168800"/>
            <a:ext cx="5872163" cy="6597436"/>
          </a:xfrm>
          <a:prstGeom prst="rect">
            <a:avLst/>
          </a:prstGeom>
        </p:spPr>
      </p:pic>
      <p:pic>
        <p:nvPicPr>
          <p:cNvPr id="18" name="PA-图片 4" descr="51miz-E184969-98282E84"/>
          <p:cNvPicPr>
            <a:picLocks noChangeAspect="1"/>
          </p:cNvPicPr>
          <p:nvPr>
            <p:custDataLst>
              <p:tags r:id="rId2"/>
            </p:custDataLst>
          </p:nvPr>
        </p:nvPicPr>
        <p:blipFill>
          <a:blip r:embed="rId8">
            <a:lum bright="18000"/>
          </a:blip>
          <a:stretch>
            <a:fillRect/>
          </a:stretch>
        </p:blipFill>
        <p:spPr>
          <a:xfrm>
            <a:off x="9881141" y="74479"/>
            <a:ext cx="1677512" cy="1502939"/>
          </a:xfrm>
          <a:prstGeom prst="rect">
            <a:avLst/>
          </a:prstGeom>
        </p:spPr>
      </p:pic>
      <p:pic>
        <p:nvPicPr>
          <p:cNvPr id="19" name="PA-图片 4" descr="51miz-E184969-98282E84"/>
          <p:cNvPicPr>
            <a:picLocks noChangeAspect="1"/>
          </p:cNvPicPr>
          <p:nvPr>
            <p:custDataLst>
              <p:tags r:id="rId3"/>
            </p:custDataLst>
          </p:nvPr>
        </p:nvPicPr>
        <p:blipFill>
          <a:blip r:embed="rId8">
            <a:lum bright="18000"/>
          </a:blip>
          <a:stretch>
            <a:fillRect/>
          </a:stretch>
        </p:blipFill>
        <p:spPr>
          <a:xfrm>
            <a:off x="7394128" y="446358"/>
            <a:ext cx="1375179" cy="1232069"/>
          </a:xfrm>
          <a:prstGeom prst="rect">
            <a:avLst/>
          </a:prstGeom>
        </p:spPr>
      </p:pic>
      <p:pic>
        <p:nvPicPr>
          <p:cNvPr id="20" name="PA-图片 4" descr="51miz-E184969-98282E84"/>
          <p:cNvPicPr>
            <a:picLocks noChangeAspect="1"/>
          </p:cNvPicPr>
          <p:nvPr>
            <p:custDataLst>
              <p:tags r:id="rId4"/>
            </p:custDataLst>
          </p:nvPr>
        </p:nvPicPr>
        <p:blipFill>
          <a:blip r:embed="rId8">
            <a:lum bright="18000"/>
          </a:blip>
          <a:stretch>
            <a:fillRect/>
          </a:stretch>
        </p:blipFill>
        <p:spPr>
          <a:xfrm>
            <a:off x="5338189" y="608122"/>
            <a:ext cx="1149137" cy="1029550"/>
          </a:xfrm>
          <a:prstGeom prst="rect">
            <a:avLst/>
          </a:prstGeom>
        </p:spPr>
      </p:pic>
      <p:sp>
        <p:nvSpPr>
          <p:cNvPr id="2" name="Rectangle 1"/>
          <p:cNvSpPr/>
          <p:nvPr/>
        </p:nvSpPr>
        <p:spPr>
          <a:xfrm>
            <a:off x="5574223" y="1678427"/>
            <a:ext cx="5532284" cy="4339650"/>
          </a:xfrm>
          <a:prstGeom prst="rect">
            <a:avLst/>
          </a:prstGeom>
        </p:spPr>
        <p:txBody>
          <a:bodyPr wrap="none">
            <a:spAutoFit/>
          </a:bodyPr>
          <a:lstStyle/>
          <a:p>
            <a:r>
              <a:rPr lang="en-GB" sz="13800" b="1" dirty="0" err="1">
                <a:solidFill>
                  <a:srgbClr val="2888E1"/>
                </a:solidFill>
                <a:latin typeface="#9Slide07 SVNSalty Sans" panose="02000000000000000000" pitchFamily="2" charset="0"/>
                <a:ea typeface="Cambria" panose="02040503050406030204" pitchFamily="18" charset="0"/>
              </a:rPr>
              <a:t>Viết</a:t>
            </a:r>
            <a:r>
              <a:rPr lang="en-GB" sz="13800" b="1" dirty="0">
                <a:solidFill>
                  <a:srgbClr val="2888E1"/>
                </a:solidFill>
                <a:latin typeface="#9Slide07 SVNSalty Sans" panose="02000000000000000000" pitchFamily="2" charset="0"/>
                <a:ea typeface="Cambria" panose="02040503050406030204" pitchFamily="18" charset="0"/>
              </a:rPr>
              <a:t> </a:t>
            </a:r>
            <a:r>
              <a:rPr lang="en-GB" sz="13800" b="1" dirty="0" err="1">
                <a:solidFill>
                  <a:srgbClr val="2888E1"/>
                </a:solidFill>
                <a:latin typeface="#9Slide07 SVNSalty Sans" panose="02000000000000000000" pitchFamily="2" charset="0"/>
                <a:ea typeface="Cambria" panose="02040503050406030204" pitchFamily="18" charset="0"/>
              </a:rPr>
              <a:t>bài</a:t>
            </a:r>
            <a:r>
              <a:rPr lang="en-GB" sz="13800" b="1" dirty="0">
                <a:solidFill>
                  <a:srgbClr val="2888E1"/>
                </a:solidFill>
                <a:latin typeface="#9Slide07 SVNSalty Sans" panose="02000000000000000000" pitchFamily="2" charset="0"/>
                <a:ea typeface="Cambria" panose="02040503050406030204" pitchFamily="18" charset="0"/>
              </a:rPr>
              <a:t> </a:t>
            </a:r>
          </a:p>
          <a:p>
            <a:r>
              <a:rPr lang="en-GB" sz="13800" b="1" dirty="0" err="1">
                <a:solidFill>
                  <a:srgbClr val="2888E1"/>
                </a:solidFill>
                <a:latin typeface="#9Slide07 SVNSalty Sans" panose="02000000000000000000" pitchFamily="2" charset="0"/>
                <a:ea typeface="Cambria" panose="02040503050406030204" pitchFamily="18" charset="0"/>
              </a:rPr>
              <a:t>vào</a:t>
            </a:r>
            <a:r>
              <a:rPr lang="en-GB" sz="13800" b="1" dirty="0">
                <a:solidFill>
                  <a:srgbClr val="2888E1"/>
                </a:solidFill>
                <a:latin typeface="#9Slide07 SVNSalty Sans" panose="02000000000000000000" pitchFamily="2" charset="0"/>
                <a:ea typeface="Cambria" panose="02040503050406030204" pitchFamily="18" charset="0"/>
              </a:rPr>
              <a:t> </a:t>
            </a:r>
            <a:r>
              <a:rPr lang="en-GB" sz="13800" b="1" dirty="0" err="1">
                <a:solidFill>
                  <a:srgbClr val="2888E1"/>
                </a:solidFill>
                <a:latin typeface="#9Slide07 SVNSalty Sans" panose="02000000000000000000" pitchFamily="2" charset="0"/>
                <a:ea typeface="Cambria" panose="02040503050406030204" pitchFamily="18" charset="0"/>
              </a:rPr>
              <a:t>vở</a:t>
            </a:r>
            <a:endParaRPr lang="en-GB" sz="13800" dirty="0">
              <a:latin typeface="#9Slide07 SVNSalty Sans" panose="02000000000000000000" pitchFamily="2" charset="0"/>
              <a:ea typeface="Cambria" panose="02040503050406030204" pitchFamily="18" charset="0"/>
            </a:endParaRPr>
          </a:p>
        </p:txBody>
      </p:sp>
    </p:spTree>
    <p:custDataLst>
      <p:tags r:id="rId1"/>
    </p:custDataLst>
    <p:extLst>
      <p:ext uri="{BB962C8B-B14F-4D97-AF65-F5344CB8AC3E}">
        <p14:creationId xmlns:p14="http://schemas.microsoft.com/office/powerpoint/2010/main" val="37607568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500"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73884"/>
              </p:ext>
            </p:extLst>
          </p:nvPr>
        </p:nvGraphicFramePr>
        <p:xfrm>
          <a:off x="733345" y="912114"/>
          <a:ext cx="7458058" cy="4351338"/>
        </p:xfrm>
        <a:graphic>
          <a:graphicData uri="http://schemas.openxmlformats.org/drawingml/2006/table">
            <a:tbl>
              <a:tblPr/>
              <a:tblGrid>
                <a:gridCol w="3729029">
                  <a:extLst>
                    <a:ext uri="{9D8B030D-6E8A-4147-A177-3AD203B41FA5}">
                      <a16:colId xmlns:a16="http://schemas.microsoft.com/office/drawing/2014/main" val="1739902057"/>
                    </a:ext>
                  </a:extLst>
                </a:gridCol>
                <a:gridCol w="3729029">
                  <a:extLst>
                    <a:ext uri="{9D8B030D-6E8A-4147-A177-3AD203B41FA5}">
                      <a16:colId xmlns:a16="http://schemas.microsoft.com/office/drawing/2014/main" val="2179767777"/>
                    </a:ext>
                  </a:extLst>
                </a:gridCol>
              </a:tblGrid>
              <a:tr h="4351338">
                <a:tc>
                  <a:txBody>
                    <a:bodyPr/>
                    <a:lstStyle/>
                    <a:p>
                      <a:pPr algn="just" fontAlgn="t"/>
                      <a:r>
                        <a:rPr lang="vi-VN" sz="2400" b="0" dirty="0">
                          <a:effectLst/>
                          <a:latin typeface="Cambria" panose="02040503050406030204" pitchFamily="18" charset="0"/>
                          <a:ea typeface="Cambria" panose="02040503050406030204" pitchFamily="18" charset="0"/>
                        </a:rPr>
                        <a:t>Trông cây cau thẳng</a:t>
                      </a:r>
                    </a:p>
                    <a:p>
                      <a:pPr algn="just" fontAlgn="t"/>
                      <a:r>
                        <a:rPr lang="vi-VN" sz="2400" b="0" dirty="0">
                          <a:effectLst/>
                          <a:latin typeface="Cambria" panose="02040503050406030204" pitchFamily="18" charset="0"/>
                          <a:ea typeface="Cambria" panose="02040503050406030204" pitchFamily="18" charset="0"/>
                        </a:rPr>
                        <a:t>Em mới hỏi mèo</a:t>
                      </a:r>
                    </a:p>
                    <a:p>
                      <a:pPr algn="just" fontAlgn="t"/>
                      <a:r>
                        <a:rPr lang="vi-VN" sz="2400" b="0" dirty="0">
                          <a:effectLst/>
                          <a:latin typeface="Cambria" panose="02040503050406030204" pitchFamily="18" charset="0"/>
                          <a:ea typeface="Cambria" panose="02040503050406030204" pitchFamily="18" charset="0"/>
                        </a:rPr>
                        <a:t>Mải đi bắt chuột</a:t>
                      </a:r>
                    </a:p>
                    <a:p>
                      <a:pPr algn="just" fontAlgn="t"/>
                      <a:r>
                        <a:rPr lang="vi-VN" sz="2400" b="0" dirty="0">
                          <a:effectLst/>
                          <a:latin typeface="Cambria" panose="02040503050406030204" pitchFamily="18" charset="0"/>
                          <a:ea typeface="Cambria" panose="02040503050406030204" pitchFamily="18" charset="0"/>
                        </a:rPr>
                        <a:t>Có quên tài trèo?</a:t>
                      </a:r>
                    </a:p>
                    <a:p>
                      <a:pPr algn="just" fontAlgn="t"/>
                      <a:r>
                        <a:rPr lang="vi-VN" sz="2400" b="0" dirty="0">
                          <a:effectLst/>
                          <a:latin typeface="Cambria" panose="02040503050406030204" pitchFamily="18" charset="0"/>
                          <a:ea typeface="Cambria" panose="02040503050406030204" pitchFamily="18" charset="0"/>
                        </a:rPr>
                        <a:t>  </a:t>
                      </a:r>
                    </a:p>
                  </a:txBody>
                  <a:tcPr marL="43548" marR="43548" marT="43548" marB="43548">
                    <a:lnL>
                      <a:noFill/>
                    </a:lnL>
                    <a:lnR>
                      <a:noFill/>
                    </a:lnR>
                    <a:lnT>
                      <a:noFill/>
                    </a:lnT>
                    <a:lnB>
                      <a:noFill/>
                    </a:lnB>
                  </a:tcPr>
                </a:tc>
                <a:tc>
                  <a:txBody>
                    <a:bodyPr/>
                    <a:lstStyle/>
                    <a:p>
                      <a:pPr algn="just" fontAlgn="t"/>
                      <a:endParaRPr lang="vi-VN" sz="2400" b="0" dirty="0">
                        <a:effectLst/>
                        <a:latin typeface="Cambria" panose="02040503050406030204" pitchFamily="18" charset="0"/>
                        <a:ea typeface="Cambria" panose="02040503050406030204" pitchFamily="18" charset="0"/>
                      </a:endParaRPr>
                    </a:p>
                  </a:txBody>
                  <a:tcPr marL="43548" marR="43548" marT="43548" marB="43548">
                    <a:lnL>
                      <a:noFill/>
                    </a:lnL>
                    <a:lnR>
                      <a:noFill/>
                    </a:lnR>
                    <a:lnT>
                      <a:noFill/>
                    </a:lnT>
                    <a:lnB>
                      <a:noFill/>
                    </a:lnB>
                  </a:tcPr>
                </a:tc>
                <a:extLst>
                  <a:ext uri="{0D108BD9-81ED-4DB2-BD59-A6C34878D82A}">
                    <a16:rowId xmlns:a16="http://schemas.microsoft.com/office/drawing/2014/main" val="919044152"/>
                  </a:ext>
                </a:extLst>
              </a:tr>
            </a:tbl>
          </a:graphicData>
        </a:graphic>
      </p:graphicFrame>
      <p:sp>
        <p:nvSpPr>
          <p:cNvPr id="5" name="Rectangle 4"/>
          <p:cNvSpPr/>
          <p:nvPr/>
        </p:nvSpPr>
        <p:spPr>
          <a:xfrm>
            <a:off x="5698766" y="444875"/>
            <a:ext cx="1415580" cy="523220"/>
          </a:xfrm>
          <a:prstGeom prst="rect">
            <a:avLst/>
          </a:prstGeom>
        </p:spPr>
        <p:txBody>
          <a:bodyPr wrap="none">
            <a:spAutoFit/>
          </a:bodyPr>
          <a:lstStyle/>
          <a:p>
            <a:pPr lvl="0" eaLnBrk="0" fontAlgn="base" hangingPunct="0">
              <a:spcBef>
                <a:spcPct val="0"/>
              </a:spcBef>
              <a:spcAft>
                <a:spcPct val="0"/>
              </a:spcAft>
            </a:pPr>
            <a:r>
              <a:rPr lang="en-US" altLang="en-US" sz="2800" b="1" dirty="0" err="1">
                <a:solidFill>
                  <a:schemeClr val="accent6">
                    <a:lumMod val="50000"/>
                  </a:schemeClr>
                </a:solidFill>
                <a:latin typeface="Cambria" panose="02040503050406030204" pitchFamily="18" charset="0"/>
                <a:ea typeface="Cambria" panose="02040503050406030204" pitchFamily="18" charset="0"/>
              </a:rPr>
              <a:t>Cây</a:t>
            </a:r>
            <a:r>
              <a:rPr lang="en-US" altLang="en-US" sz="2800" b="1" dirty="0">
                <a:solidFill>
                  <a:schemeClr val="accent6">
                    <a:lumMod val="50000"/>
                  </a:schemeClr>
                </a:solidFill>
                <a:latin typeface="Cambria" panose="02040503050406030204" pitchFamily="18" charset="0"/>
                <a:ea typeface="Cambria" panose="02040503050406030204" pitchFamily="18" charset="0"/>
              </a:rPr>
              <a:t> </a:t>
            </a:r>
            <a:r>
              <a:rPr lang="en-US" altLang="en-US" sz="2800" b="1" dirty="0" err="1">
                <a:solidFill>
                  <a:schemeClr val="accent6">
                    <a:lumMod val="50000"/>
                  </a:schemeClr>
                </a:solidFill>
                <a:latin typeface="Cambria" panose="02040503050406030204" pitchFamily="18" charset="0"/>
                <a:ea typeface="Cambria" panose="02040503050406030204" pitchFamily="18" charset="0"/>
              </a:rPr>
              <a:t>cau</a:t>
            </a:r>
            <a:endParaRPr lang="en-US" altLang="en-US" sz="2800" dirty="0">
              <a:solidFill>
                <a:schemeClr val="accent6">
                  <a:lumMod val="50000"/>
                </a:schemeClr>
              </a:solidFill>
              <a:latin typeface="Cambria" panose="02040503050406030204" pitchFamily="18" charset="0"/>
              <a:ea typeface="Cambria" panose="02040503050406030204" pitchFamily="18" charset="0"/>
            </a:endParaRPr>
          </a:p>
        </p:txBody>
      </p:sp>
      <p:sp>
        <p:nvSpPr>
          <p:cNvPr id="6" name="Rectangle 5"/>
          <p:cNvSpPr/>
          <p:nvPr/>
        </p:nvSpPr>
        <p:spPr>
          <a:xfrm>
            <a:off x="672700" y="3863224"/>
            <a:ext cx="6096000" cy="1938992"/>
          </a:xfrm>
          <a:prstGeom prst="rect">
            <a:avLst/>
          </a:prstGeom>
        </p:spPr>
        <p:txBody>
          <a:bodyPr>
            <a:spAutoFit/>
          </a:bodyPr>
          <a:lstStyle/>
          <a:p>
            <a:pPr lvl="0" algn="just" fontAlgn="t"/>
            <a:endParaRPr lang="vi-VN" sz="2400" dirty="0">
              <a:solidFill>
                <a:prstClr val="black"/>
              </a:solidFill>
              <a:latin typeface="Cambria" panose="02040503050406030204" pitchFamily="18" charset="0"/>
              <a:ea typeface="Cambria" panose="02040503050406030204" pitchFamily="18" charset="0"/>
            </a:endParaRPr>
          </a:p>
          <a:p>
            <a:pPr lvl="0" algn="just" fontAlgn="t"/>
            <a:r>
              <a:rPr lang="vi-VN" sz="2400" dirty="0">
                <a:solidFill>
                  <a:prstClr val="black"/>
                </a:solidFill>
                <a:latin typeface="Cambria" panose="02040503050406030204" pitchFamily="18" charset="0"/>
                <a:ea typeface="Cambria" panose="02040503050406030204" pitchFamily="18" charset="0"/>
              </a:rPr>
              <a:t>Cau cao, cao mãi</a:t>
            </a:r>
          </a:p>
          <a:p>
            <a:pPr lvl="0" algn="just" fontAlgn="t"/>
            <a:r>
              <a:rPr lang="vi-VN" sz="2400" dirty="0">
                <a:solidFill>
                  <a:prstClr val="black"/>
                </a:solidFill>
                <a:latin typeface="Cambria" panose="02040503050406030204" pitchFamily="18" charset="0"/>
                <a:ea typeface="Cambria" panose="02040503050406030204" pitchFamily="18" charset="0"/>
              </a:rPr>
              <a:t>Tàu vươn giữa trời</a:t>
            </a:r>
          </a:p>
          <a:p>
            <a:pPr lvl="0" algn="just" fontAlgn="t"/>
            <a:r>
              <a:rPr lang="vi-VN" sz="2400" dirty="0">
                <a:solidFill>
                  <a:prstClr val="black"/>
                </a:solidFill>
                <a:latin typeface="Cambria" panose="02040503050406030204" pitchFamily="18" charset="0"/>
                <a:ea typeface="Cambria" panose="02040503050406030204" pitchFamily="18" charset="0"/>
              </a:rPr>
              <a:t>Như tay xòe rộng</a:t>
            </a:r>
          </a:p>
          <a:p>
            <a:pPr lvl="0" algn="just" fontAlgn="t"/>
            <a:r>
              <a:rPr lang="vi-VN" sz="2400" dirty="0">
                <a:solidFill>
                  <a:prstClr val="black"/>
                </a:solidFill>
                <a:latin typeface="Cambria" panose="02040503050406030204" pitchFamily="18" charset="0"/>
                <a:ea typeface="Cambria" panose="02040503050406030204" pitchFamily="18" charset="0"/>
              </a:rPr>
              <a:t>Hứng làn mưa rơi.</a:t>
            </a:r>
          </a:p>
        </p:txBody>
      </p:sp>
      <p:sp>
        <p:nvSpPr>
          <p:cNvPr id="8" name="Rectangle 7"/>
          <p:cNvSpPr/>
          <p:nvPr/>
        </p:nvSpPr>
        <p:spPr>
          <a:xfrm>
            <a:off x="3890707" y="966700"/>
            <a:ext cx="6096000" cy="1938992"/>
          </a:xfrm>
          <a:prstGeom prst="rect">
            <a:avLst/>
          </a:prstGeom>
        </p:spPr>
        <p:txBody>
          <a:bodyPr>
            <a:spAutoFit/>
          </a:bodyPr>
          <a:lstStyle/>
          <a:p>
            <a:pPr lvl="0" algn="just" fontAlgn="t"/>
            <a:r>
              <a:rPr lang="vi-VN" sz="2400" dirty="0">
                <a:solidFill>
                  <a:prstClr val="black"/>
                </a:solidFill>
                <a:latin typeface="Cambria" panose="02040503050406030204" pitchFamily="18" charset="0"/>
                <a:ea typeface="Cambria" panose="02040503050406030204" pitchFamily="18" charset="0"/>
              </a:rPr>
              <a:t>Mo như thìa lớn</a:t>
            </a:r>
          </a:p>
          <a:p>
            <a:pPr lvl="0" algn="just" fontAlgn="t"/>
            <a:r>
              <a:rPr lang="vi-VN" sz="2400" dirty="0">
                <a:solidFill>
                  <a:prstClr val="black"/>
                </a:solidFill>
                <a:latin typeface="Cambria" panose="02040503050406030204" pitchFamily="18" charset="0"/>
                <a:ea typeface="Cambria" panose="02040503050406030204" pitchFamily="18" charset="0"/>
              </a:rPr>
              <a:t>Đón nước mưa lành</a:t>
            </a:r>
          </a:p>
          <a:p>
            <a:pPr lvl="0" algn="just" fontAlgn="t"/>
            <a:r>
              <a:rPr lang="vi-VN" sz="2400" dirty="0">
                <a:solidFill>
                  <a:prstClr val="black"/>
                </a:solidFill>
                <a:latin typeface="Cambria" panose="02040503050406030204" pitchFamily="18" charset="0"/>
                <a:ea typeface="Cambria" panose="02040503050406030204" pitchFamily="18" charset="0"/>
              </a:rPr>
              <a:t>Tàu cau soi bóng</a:t>
            </a:r>
          </a:p>
          <a:p>
            <a:pPr lvl="0" algn="just" fontAlgn="t"/>
            <a:r>
              <a:rPr lang="vi-VN" sz="2400" dirty="0">
                <a:solidFill>
                  <a:prstClr val="black"/>
                </a:solidFill>
                <a:latin typeface="Cambria" panose="02040503050406030204" pitchFamily="18" charset="0"/>
                <a:ea typeface="Cambria" panose="02040503050406030204" pitchFamily="18" charset="0"/>
              </a:rPr>
              <a:t>Bơi trong chum sành.</a:t>
            </a:r>
          </a:p>
          <a:p>
            <a:pPr lvl="0" algn="just" fontAlgn="t"/>
            <a:r>
              <a:rPr lang="vi-VN" sz="2400" dirty="0">
                <a:solidFill>
                  <a:prstClr val="black"/>
                </a:solidFill>
                <a:latin typeface="Cambria" panose="02040503050406030204" pitchFamily="18" charset="0"/>
                <a:ea typeface="Cambria" panose="02040503050406030204" pitchFamily="18" charset="0"/>
              </a:rPr>
              <a:t> </a:t>
            </a:r>
          </a:p>
        </p:txBody>
      </p:sp>
      <p:sp>
        <p:nvSpPr>
          <p:cNvPr id="9" name="Rectangle 8"/>
          <p:cNvSpPr/>
          <p:nvPr/>
        </p:nvSpPr>
        <p:spPr>
          <a:xfrm>
            <a:off x="3890707" y="2557469"/>
            <a:ext cx="6096000" cy="1938992"/>
          </a:xfrm>
          <a:prstGeom prst="rect">
            <a:avLst/>
          </a:prstGeom>
        </p:spPr>
        <p:txBody>
          <a:bodyPr>
            <a:spAutoFit/>
          </a:bodyPr>
          <a:lstStyle/>
          <a:p>
            <a:pPr lvl="0" algn="just" fontAlgn="t"/>
            <a:r>
              <a:rPr lang="vi-VN" sz="2400" dirty="0">
                <a:solidFill>
                  <a:prstClr val="black"/>
                </a:solidFill>
                <a:latin typeface="Cambria" panose="02040503050406030204" pitchFamily="18" charset="0"/>
                <a:ea typeface="Cambria" panose="02040503050406030204" pitchFamily="18" charset="0"/>
              </a:rPr>
              <a:t>Chiều xuân mưa tạnh</a:t>
            </a:r>
          </a:p>
          <a:p>
            <a:pPr lvl="0" algn="just" fontAlgn="t"/>
            <a:r>
              <a:rPr lang="vi-VN" sz="2400" dirty="0">
                <a:solidFill>
                  <a:prstClr val="black"/>
                </a:solidFill>
                <a:latin typeface="Cambria" panose="02040503050406030204" pitchFamily="18" charset="0"/>
                <a:ea typeface="Cambria" panose="02040503050406030204" pitchFamily="18" charset="0"/>
              </a:rPr>
              <a:t>Mây trời xanh êm</a:t>
            </a:r>
          </a:p>
          <a:p>
            <a:pPr lvl="0" algn="just" fontAlgn="t"/>
            <a:r>
              <a:rPr lang="vi-VN" sz="2400" dirty="0">
                <a:solidFill>
                  <a:prstClr val="black"/>
                </a:solidFill>
                <a:latin typeface="Cambria" panose="02040503050406030204" pitchFamily="18" charset="0"/>
                <a:ea typeface="Cambria" panose="02040503050406030204" pitchFamily="18" charset="0"/>
              </a:rPr>
              <a:t>Tàu cau phe phẩy</a:t>
            </a:r>
          </a:p>
          <a:p>
            <a:pPr lvl="0" algn="just" fontAlgn="t"/>
            <a:r>
              <a:rPr lang="vi-VN" sz="2400" dirty="0">
                <a:solidFill>
                  <a:prstClr val="black"/>
                </a:solidFill>
                <a:latin typeface="Cambria" panose="02040503050406030204" pitchFamily="18" charset="0"/>
                <a:ea typeface="Cambria" panose="02040503050406030204" pitchFamily="18" charset="0"/>
              </a:rPr>
              <a:t>Vẫy gọi trăng lên.</a:t>
            </a:r>
          </a:p>
          <a:p>
            <a:pPr lvl="0" algn="just" fontAlgn="t"/>
            <a:r>
              <a:rPr lang="vi-VN" sz="2400" dirty="0">
                <a:solidFill>
                  <a:prstClr val="black"/>
                </a:solidFill>
                <a:latin typeface="Cambria" panose="02040503050406030204" pitchFamily="18" charset="0"/>
                <a:ea typeface="Cambria" panose="02040503050406030204" pitchFamily="18" charset="0"/>
              </a:rPr>
              <a:t> </a:t>
            </a:r>
          </a:p>
        </p:txBody>
      </p:sp>
      <p:sp>
        <p:nvSpPr>
          <p:cNvPr id="11" name="Rectangle 10"/>
          <p:cNvSpPr/>
          <p:nvPr/>
        </p:nvSpPr>
        <p:spPr>
          <a:xfrm>
            <a:off x="672700" y="2205578"/>
            <a:ext cx="6096000" cy="1938992"/>
          </a:xfrm>
          <a:prstGeom prst="rect">
            <a:avLst/>
          </a:prstGeom>
        </p:spPr>
        <p:txBody>
          <a:bodyPr>
            <a:spAutoFit/>
          </a:bodyPr>
          <a:lstStyle/>
          <a:p>
            <a:pPr lvl="0" algn="just" fontAlgn="t"/>
            <a:endParaRPr lang="vi-VN" sz="2400" dirty="0">
              <a:solidFill>
                <a:prstClr val="black"/>
              </a:solidFill>
              <a:latin typeface="Cambria" panose="02040503050406030204" pitchFamily="18" charset="0"/>
              <a:ea typeface="Cambria" panose="02040503050406030204" pitchFamily="18" charset="0"/>
            </a:endParaRPr>
          </a:p>
          <a:p>
            <a:pPr lvl="0" algn="just" fontAlgn="t"/>
            <a:r>
              <a:rPr lang="vi-VN" sz="2400" dirty="0">
                <a:solidFill>
                  <a:prstClr val="black"/>
                </a:solidFill>
                <a:latin typeface="Cambria" panose="02040503050406030204" pitchFamily="18" charset="0"/>
                <a:ea typeface="Cambria" panose="02040503050406030204" pitchFamily="18" charset="0"/>
              </a:rPr>
              <a:t>Cau đứng làm thược</a:t>
            </a:r>
          </a:p>
          <a:p>
            <a:pPr lvl="0" algn="just" fontAlgn="t"/>
            <a:r>
              <a:rPr lang="vi-VN" sz="2400" dirty="0">
                <a:solidFill>
                  <a:prstClr val="black"/>
                </a:solidFill>
                <a:latin typeface="Cambria" panose="02040503050406030204" pitchFamily="18" charset="0"/>
                <a:ea typeface="Cambria" panose="02040503050406030204" pitchFamily="18" charset="0"/>
              </a:rPr>
              <a:t>Đo tháng, đo ngày</a:t>
            </a:r>
          </a:p>
          <a:p>
            <a:pPr lvl="0" algn="just" fontAlgn="t"/>
            <a:r>
              <a:rPr lang="vi-VN" sz="2400" dirty="0">
                <a:solidFill>
                  <a:prstClr val="black"/>
                </a:solidFill>
                <a:latin typeface="Cambria" panose="02040503050406030204" pitchFamily="18" charset="0"/>
                <a:ea typeface="Cambria" panose="02040503050406030204" pitchFamily="18" charset="0"/>
              </a:rPr>
              <a:t>Từng nấc, từng nấc</a:t>
            </a:r>
          </a:p>
          <a:p>
            <a:pPr lvl="0" algn="just" fontAlgn="t"/>
            <a:r>
              <a:rPr lang="vi-VN" sz="2400" dirty="0">
                <a:solidFill>
                  <a:prstClr val="black"/>
                </a:solidFill>
                <a:latin typeface="Cambria" panose="02040503050406030204" pitchFamily="18" charset="0"/>
                <a:ea typeface="Cambria" panose="02040503050406030204" pitchFamily="18" charset="0"/>
              </a:rPr>
              <a:t>Vòng đều thân cây.</a:t>
            </a:r>
          </a:p>
        </p:txBody>
      </p:sp>
      <p:sp>
        <p:nvSpPr>
          <p:cNvPr id="12" name="Rectangle 11"/>
          <p:cNvSpPr/>
          <p:nvPr/>
        </p:nvSpPr>
        <p:spPr>
          <a:xfrm>
            <a:off x="7034039" y="545480"/>
            <a:ext cx="6096000" cy="2677656"/>
          </a:xfrm>
          <a:prstGeom prst="rect">
            <a:avLst/>
          </a:prstGeom>
        </p:spPr>
        <p:txBody>
          <a:bodyPr>
            <a:spAutoFit/>
          </a:bodyPr>
          <a:lstStyle/>
          <a:p>
            <a:pPr lvl="0" algn="just" fontAlgn="t"/>
            <a:endParaRPr lang="vi-VN" sz="2400" dirty="0">
              <a:solidFill>
                <a:prstClr val="black"/>
              </a:solidFill>
              <a:latin typeface="Cambria" panose="02040503050406030204" pitchFamily="18" charset="0"/>
              <a:ea typeface="Cambria" panose="02040503050406030204" pitchFamily="18" charset="0"/>
            </a:endParaRPr>
          </a:p>
          <a:p>
            <a:pPr lvl="0" algn="just" fontAlgn="t"/>
            <a:r>
              <a:rPr lang="vi-VN" sz="2400" dirty="0">
                <a:solidFill>
                  <a:prstClr val="black"/>
                </a:solidFill>
                <a:latin typeface="Cambria" panose="02040503050406030204" pitchFamily="18" charset="0"/>
                <a:ea typeface="Cambria" panose="02040503050406030204" pitchFamily="18" charset="0"/>
              </a:rPr>
              <a:t>Bộp! Mo cau rụng</a:t>
            </a:r>
          </a:p>
          <a:p>
            <a:pPr lvl="0" algn="just" fontAlgn="t"/>
            <a:r>
              <a:rPr lang="vi-VN" sz="2400" dirty="0">
                <a:solidFill>
                  <a:prstClr val="black"/>
                </a:solidFill>
                <a:latin typeface="Cambria" panose="02040503050406030204" pitchFamily="18" charset="0"/>
                <a:ea typeface="Cambria" panose="02040503050406030204" pitchFamily="18" charset="0"/>
              </a:rPr>
              <a:t>Xòe hoa trắng ngà</a:t>
            </a:r>
          </a:p>
          <a:p>
            <a:pPr lvl="0" algn="just" fontAlgn="t"/>
            <a:r>
              <a:rPr lang="vi-VN" sz="2400" dirty="0">
                <a:solidFill>
                  <a:prstClr val="black"/>
                </a:solidFill>
                <a:latin typeface="Cambria" panose="02040503050406030204" pitchFamily="18" charset="0"/>
                <a:ea typeface="Cambria" panose="02040503050406030204" pitchFamily="18" charset="0"/>
              </a:rPr>
              <a:t>Bên cửa em học</a:t>
            </a:r>
          </a:p>
          <a:p>
            <a:pPr lvl="0" algn="just" fontAlgn="t"/>
            <a:r>
              <a:rPr lang="vi-VN" sz="2400" dirty="0">
                <a:solidFill>
                  <a:prstClr val="black"/>
                </a:solidFill>
                <a:latin typeface="Cambria" panose="02040503050406030204" pitchFamily="18" charset="0"/>
                <a:ea typeface="Cambria" panose="02040503050406030204" pitchFamily="18" charset="0"/>
              </a:rPr>
              <a:t>Hương bay vào nhà</a:t>
            </a:r>
          </a:p>
          <a:p>
            <a:pPr lvl="0" algn="just" fontAlgn="t"/>
            <a:r>
              <a:rPr lang="vi-VN" sz="2400" dirty="0">
                <a:solidFill>
                  <a:prstClr val="black"/>
                </a:solidFill>
                <a:latin typeface="Cambria" panose="02040503050406030204" pitchFamily="18" charset="0"/>
                <a:ea typeface="Cambria" panose="02040503050406030204" pitchFamily="18" charset="0"/>
              </a:rPr>
              <a:t>Thoảng thơm trong gió</a:t>
            </a:r>
          </a:p>
          <a:p>
            <a:pPr lvl="0" algn="just" fontAlgn="t"/>
            <a:r>
              <a:rPr lang="vi-VN" sz="2400" dirty="0">
                <a:solidFill>
                  <a:prstClr val="black"/>
                </a:solidFill>
                <a:latin typeface="Cambria" panose="02040503050406030204" pitchFamily="18" charset="0"/>
                <a:ea typeface="Cambria" panose="02040503050406030204" pitchFamily="18" charset="0"/>
              </a:rPr>
              <a:t>Hương cau bay xa.</a:t>
            </a:r>
          </a:p>
        </p:txBody>
      </p:sp>
      <p:sp>
        <p:nvSpPr>
          <p:cNvPr id="13" name="Rectangle 12"/>
          <p:cNvSpPr/>
          <p:nvPr/>
        </p:nvSpPr>
        <p:spPr>
          <a:xfrm>
            <a:off x="9134592" y="3191748"/>
            <a:ext cx="2234907" cy="461665"/>
          </a:xfrm>
          <a:prstGeom prst="rect">
            <a:avLst/>
          </a:prstGeom>
        </p:spPr>
        <p:txBody>
          <a:bodyPr wrap="none">
            <a:spAutoFit/>
          </a:bodyPr>
          <a:lstStyle/>
          <a:p>
            <a:r>
              <a:rPr lang="vi-VN" sz="2400" dirty="0">
                <a:solidFill>
                  <a:prstClr val="black"/>
                </a:solidFill>
                <a:latin typeface="Cambria" panose="02040503050406030204" pitchFamily="18" charset="0"/>
                <a:ea typeface="Cambria" panose="02040503050406030204" pitchFamily="18" charset="0"/>
              </a:rPr>
              <a:t>(Ngô Viết Dinh</a:t>
            </a:r>
            <a:r>
              <a:rPr lang="en-GB" sz="2400" dirty="0">
                <a:solidFill>
                  <a:prstClr val="black"/>
                </a:solidFill>
                <a:latin typeface="Cambria" panose="02040503050406030204" pitchFamily="18" charset="0"/>
                <a:ea typeface="Cambria" panose="02040503050406030204" pitchFamily="18" charset="0"/>
              </a:rPr>
              <a:t>)</a:t>
            </a:r>
            <a:endParaRPr lang="en-GB" sz="1600" dirty="0"/>
          </a:p>
        </p:txBody>
      </p:sp>
      <p:sp>
        <p:nvSpPr>
          <p:cNvPr id="14" name="Cloud 7"/>
          <p:cNvSpPr/>
          <p:nvPr/>
        </p:nvSpPr>
        <p:spPr>
          <a:xfrm>
            <a:off x="4908794" y="3942564"/>
            <a:ext cx="6035827" cy="203320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ctr"/>
          <a:lstStyle/>
          <a:p>
            <a:pPr algn="ctr"/>
            <a:r>
              <a:rPr lang="vi-VN" sz="3200" b="1" dirty="0">
                <a:solidFill>
                  <a:srgbClr val="333F50"/>
                </a:solidFill>
                <a:latin typeface="Cambria" panose="02040503050406030204" pitchFamily="18" charset="0"/>
                <a:ea typeface="Cambria" panose="02040503050406030204" pitchFamily="18" charset="0"/>
              </a:rPr>
              <a:t>a. Đọc bài thơ, em biết điều gì về cây cau?</a:t>
            </a:r>
          </a:p>
        </p:txBody>
      </p:sp>
      <p:sp>
        <p:nvSpPr>
          <p:cNvPr id="15" name="Cloud 7"/>
          <p:cNvSpPr/>
          <p:nvPr/>
        </p:nvSpPr>
        <p:spPr>
          <a:xfrm>
            <a:off x="3759865" y="3784390"/>
            <a:ext cx="8333683" cy="316855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7428 w 43256"/>
              <a:gd name="connsiteY8" fmla="*/ 30142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7428" y="30142"/>
                </a:moveTo>
                <a:cubicBezTo>
                  <a:pt x="39432" y="31470"/>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solidFill>
              <a:srgbClr val="EC6A5E"/>
            </a:solidFill>
          </a:ln>
        </p:spPr>
        <p:style>
          <a:lnRef idx="2">
            <a:schemeClr val="accent1">
              <a:shade val="50000"/>
            </a:schemeClr>
          </a:lnRef>
          <a:fillRef idx="1">
            <a:schemeClr val="accent1"/>
          </a:fillRef>
          <a:effectRef idx="0">
            <a:schemeClr val="accent1"/>
          </a:effectRef>
          <a:fontRef idx="minor">
            <a:schemeClr val="lt1"/>
          </a:fontRef>
        </p:style>
        <p:txBody>
          <a:bodyPr lIns="720000" rIns="576000" rtlCol="0" anchor="ctr"/>
          <a:lstStyle/>
          <a:p>
            <a:pPr algn="ctr"/>
            <a:r>
              <a:rPr lang="vi-VN" sz="2800" b="1" dirty="0">
                <a:solidFill>
                  <a:srgbClr val="333F50"/>
                </a:solidFill>
                <a:latin typeface="Cambria" panose="02040503050406030204" pitchFamily="18" charset="0"/>
                <a:ea typeface="Cambria" panose="02040503050406030204" pitchFamily="18" charset="0"/>
              </a:rPr>
              <a:t>Đọc bài thơ, em biết về cây cau là: Cây cau thẳng, thân cây từng nấc vòng đều, tàu vươn giữa trời, mo như thìa lớn, hoa cau màu trắng ngà.</a:t>
            </a:r>
          </a:p>
        </p:txBody>
      </p:sp>
      <p:sp>
        <p:nvSpPr>
          <p:cNvPr id="16" name="Cloud 7"/>
          <p:cNvSpPr/>
          <p:nvPr/>
        </p:nvSpPr>
        <p:spPr>
          <a:xfrm>
            <a:off x="4968967" y="4246848"/>
            <a:ext cx="6035827" cy="203320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4111 w 43256"/>
              <a:gd name="connsiteY14" fmla="*/ 35559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443" y="34796"/>
                  <a:pt x="24111" y="35559"/>
                </a:cubicBezTo>
                <a:cubicBezTo>
                  <a:pt x="21363" y="36458"/>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w="117475">
            <a:gradFill>
              <a:gsLst>
                <a:gs pos="0">
                  <a:srgbClr val="ABD5E7"/>
                </a:gs>
                <a:gs pos="74000">
                  <a:schemeClr val="accent5">
                    <a:lumMod val="60000"/>
                    <a:lumOff val="40000"/>
                  </a:schemeClr>
                </a:gs>
                <a:gs pos="83000">
                  <a:schemeClr val="accent1">
                    <a:lumMod val="45000"/>
                    <a:lumOff val="5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360000" rIns="216000" rtlCol="0" anchor="ctr"/>
          <a:lstStyle/>
          <a:p>
            <a:pPr algn="ctr"/>
            <a:r>
              <a:rPr lang="vi-VN" sz="3200" b="1" dirty="0">
                <a:solidFill>
                  <a:srgbClr val="333F50"/>
                </a:solidFill>
                <a:latin typeface="Cambria" panose="02040503050406030204" pitchFamily="18" charset="0"/>
                <a:ea typeface="Cambria" panose="02040503050406030204" pitchFamily="18" charset="0"/>
              </a:rPr>
              <a:t>Em thích hình ảnh nào nhất trong bài thơ? </a:t>
            </a:r>
          </a:p>
        </p:txBody>
      </p:sp>
    </p:spTree>
    <p:custDataLst>
      <p:tags r:id="rId1"/>
    </p:custDataLst>
    <p:extLst>
      <p:ext uri="{BB962C8B-B14F-4D97-AF65-F5344CB8AC3E}">
        <p14:creationId xmlns:p14="http://schemas.microsoft.com/office/powerpoint/2010/main" val="33348603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grpId="1" nodeType="clickEffect">
                                  <p:stCondLst>
                                    <p:cond delay="0"/>
                                  </p:stCondLst>
                                  <p:childTnLst>
                                    <p:animEffect transition="out" filter="fade">
                                      <p:cBhvr>
                                        <p:cTn id="62" dur="1000"/>
                                        <p:tgtEl>
                                          <p:spTgt spid="14"/>
                                        </p:tgtEl>
                                      </p:cBhvr>
                                    </p:animEffect>
                                    <p:anim calcmode="lin" valueType="num">
                                      <p:cBhvr>
                                        <p:cTn id="63" dur="1000"/>
                                        <p:tgtEl>
                                          <p:spTgt spid="14"/>
                                        </p:tgtEl>
                                        <p:attrNameLst>
                                          <p:attrName>ppt_x</p:attrName>
                                        </p:attrNameLst>
                                      </p:cBhvr>
                                      <p:tavLst>
                                        <p:tav tm="0">
                                          <p:val>
                                            <p:strVal val="ppt_x"/>
                                          </p:val>
                                        </p:tav>
                                        <p:tav tm="100000">
                                          <p:val>
                                            <p:strVal val="ppt_x"/>
                                          </p:val>
                                        </p:tav>
                                      </p:tavLst>
                                    </p:anim>
                                    <p:anim calcmode="lin" valueType="num">
                                      <p:cBhvr>
                                        <p:cTn id="64" dur="1000"/>
                                        <p:tgtEl>
                                          <p:spTgt spid="14"/>
                                        </p:tgtEl>
                                        <p:attrNameLst>
                                          <p:attrName>ppt_y</p:attrName>
                                        </p:attrNameLst>
                                      </p:cBhvr>
                                      <p:tavLst>
                                        <p:tav tm="0">
                                          <p:val>
                                            <p:strVal val="ppt_y"/>
                                          </p:val>
                                        </p:tav>
                                        <p:tav tm="100000">
                                          <p:val>
                                            <p:strVal val="ppt_y+.1"/>
                                          </p:val>
                                        </p:tav>
                                      </p:tavLst>
                                    </p:anim>
                                    <p:set>
                                      <p:cBhvr>
                                        <p:cTn id="65" dur="1" fill="hold">
                                          <p:stCondLst>
                                            <p:cond delay="9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15"/>
                                        </p:tgtEl>
                                      </p:cBhvr>
                                    </p:animEffect>
                                    <p:anim calcmode="lin" valueType="num">
                                      <p:cBhvr>
                                        <p:cTn id="70" dur="1000"/>
                                        <p:tgtEl>
                                          <p:spTgt spid="15"/>
                                        </p:tgtEl>
                                        <p:attrNameLst>
                                          <p:attrName>ppt_x</p:attrName>
                                        </p:attrNameLst>
                                      </p:cBhvr>
                                      <p:tavLst>
                                        <p:tav tm="0">
                                          <p:val>
                                            <p:strVal val="ppt_x"/>
                                          </p:val>
                                        </p:tav>
                                        <p:tav tm="100000">
                                          <p:val>
                                            <p:strVal val="ppt_x"/>
                                          </p:val>
                                        </p:tav>
                                      </p:tavLst>
                                    </p:anim>
                                    <p:anim calcmode="lin" valueType="num">
                                      <p:cBhvr>
                                        <p:cTn id="71" dur="1000"/>
                                        <p:tgtEl>
                                          <p:spTgt spid="15"/>
                                        </p:tgtEl>
                                        <p:attrNameLst>
                                          <p:attrName>ppt_y</p:attrName>
                                        </p:attrNameLst>
                                      </p:cBhvr>
                                      <p:tavLst>
                                        <p:tav tm="0">
                                          <p:val>
                                            <p:strVal val="ppt_y"/>
                                          </p:val>
                                        </p:tav>
                                        <p:tav tm="100000">
                                          <p:val>
                                            <p:strVal val="ppt_y+.1"/>
                                          </p:val>
                                        </p:tav>
                                      </p:tavLst>
                                    </p:anim>
                                    <p:set>
                                      <p:cBhvr>
                                        <p:cTn id="72" dur="1" fill="hold">
                                          <p:stCondLst>
                                            <p:cond delay="999"/>
                                          </p:stCondLst>
                                        </p:cTn>
                                        <p:tgtEl>
                                          <p:spTgt spid="1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P spid="13" grpId="0"/>
      <p:bldP spid="14" grpId="0" animBg="1"/>
      <p:bldP spid="14" grpId="1" animBg="1"/>
      <p:bldP spid="15" grpId="0" animBg="1"/>
      <p:bldP spid="15" grpId="1"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862" y="359764"/>
            <a:ext cx="11752289" cy="6086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88494" y="563330"/>
            <a:ext cx="11395023" cy="5262979"/>
          </a:xfrm>
          <a:prstGeom prst="rect">
            <a:avLst/>
          </a:prstGeom>
        </p:spPr>
        <p:txBody>
          <a:bodyPr wrap="square">
            <a:spAutoFit/>
          </a:bodyPr>
          <a:lstStyle/>
          <a:p>
            <a:pPr algn="ctr"/>
            <a:r>
              <a:rPr lang="vi-VN" sz="2800" b="1" dirty="0">
                <a:solidFill>
                  <a:srgbClr val="000000"/>
                </a:solidFill>
                <a:latin typeface="Cambria" panose="02040503050406030204" pitchFamily="18" charset="0"/>
                <a:ea typeface="Cambria" panose="02040503050406030204" pitchFamily="18" charset="0"/>
              </a:rPr>
              <a:t>Cuộc chạy đua trong rừng</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Ngày mai, muông thú trong rừng mở hội thi chạy để chọn con vật nhanh nhất.</a:t>
            </a:r>
          </a:p>
          <a:p>
            <a:pPr algn="just"/>
            <a:r>
              <a:rPr lang="vi-VN" sz="2800" dirty="0">
                <a:solidFill>
                  <a:srgbClr val="000000"/>
                </a:solidFill>
                <a:latin typeface="Cambria" panose="02040503050406030204" pitchFamily="18" charset="0"/>
                <a:ea typeface="Cambria" panose="02040503050406030204" pitchFamily="18" charset="0"/>
              </a:rPr>
              <a:t>Ngựa con thích lắm. Chú tin chắc sẽ giành được vòng nguyệt quế. Chú sửa soạn không biết chán và mải mê soi bóng mình dưới dòng suối trong veo. Hình ảnh chú hiện lên với bộ đồ nâu tuyệt đẹp, với cái bờm dài được chải chuốt ra dáng một nhà vô địch...</a:t>
            </a:r>
          </a:p>
          <a:p>
            <a:pPr algn="just"/>
            <a:r>
              <a:rPr lang="vi-VN" sz="2800" dirty="0">
                <a:solidFill>
                  <a:srgbClr val="000000"/>
                </a:solidFill>
                <a:latin typeface="Cambria" panose="02040503050406030204" pitchFamily="18" charset="0"/>
                <a:ea typeface="Cambria" panose="02040503050406030204" pitchFamily="18" charset="0"/>
              </a:rPr>
              <a:t>Ngựa cha thấy thế, bảo:</a:t>
            </a:r>
          </a:p>
          <a:p>
            <a:pPr algn="just"/>
            <a:r>
              <a:rPr lang="vi-VN" sz="2800" dirty="0">
                <a:solidFill>
                  <a:srgbClr val="000000"/>
                </a:solidFill>
                <a:latin typeface="Cambria" panose="02040503050406030204" pitchFamily="18" charset="0"/>
                <a:ea typeface="Cambria" panose="02040503050406030204" pitchFamily="18" charset="0"/>
              </a:rPr>
              <a:t>- Con trai à, con phải đến bác thợ rèn để xem lại bộ móng. Nó cần thiết cho cuộc đua hơn là bộ đồ đẹp.</a:t>
            </a:r>
          </a:p>
          <a:p>
            <a:pPr algn="just"/>
            <a:r>
              <a:rPr lang="vi-VN" sz="2800" dirty="0">
                <a:solidFill>
                  <a:srgbClr val="000000"/>
                </a:solidFill>
                <a:latin typeface="Cambria" panose="02040503050406030204" pitchFamily="18" charset="0"/>
                <a:ea typeface="Cambria" panose="02040503050406030204" pitchFamily="18" charset="0"/>
              </a:rPr>
              <a:t>Ngựa con mắt không rời bóng mình dưới nước, ngúng nguẩy đáp:</a:t>
            </a:r>
          </a:p>
          <a:p>
            <a:pPr algn="just"/>
            <a:r>
              <a:rPr lang="vi-VN" sz="2800" dirty="0">
                <a:solidFill>
                  <a:srgbClr val="000000"/>
                </a:solidFill>
                <a:latin typeface="Cambria" panose="02040503050406030204" pitchFamily="18" charset="0"/>
                <a:ea typeface="Cambria" panose="02040503050406030204" pitchFamily="18" charset="0"/>
              </a:rPr>
              <a:t>- Cha yên tâm đi. Móng của con chắc chắn lắm. Con nhất định sẽ thắng mà!</a:t>
            </a:r>
          </a:p>
        </p:txBody>
      </p:sp>
      <p:sp>
        <p:nvSpPr>
          <p:cNvPr id="4" name="Rectangle 3"/>
          <p:cNvSpPr/>
          <p:nvPr/>
        </p:nvSpPr>
        <p:spPr>
          <a:xfrm>
            <a:off x="209860" y="301720"/>
            <a:ext cx="1999265" cy="523220"/>
          </a:xfrm>
          <a:prstGeom prst="rect">
            <a:avLst/>
          </a:prstGeom>
        </p:spPr>
        <p:txBody>
          <a:bodyPr wrap="none">
            <a:spAutoFit/>
          </a:bodyPr>
          <a:lstStyle/>
          <a:p>
            <a:pPr algn="just"/>
            <a:r>
              <a:rPr lang="en-GB" sz="2800" b="1" dirty="0">
                <a:solidFill>
                  <a:srgbClr val="000000"/>
                </a:solidFill>
                <a:latin typeface="Cambria" panose="02040503050406030204" pitchFamily="18" charset="0"/>
                <a:ea typeface="Cambria" panose="02040503050406030204" pitchFamily="18" charset="0"/>
              </a:rPr>
              <a:t>2. </a:t>
            </a:r>
            <a:r>
              <a:rPr lang="vi-VN" sz="2800" b="1" dirty="0">
                <a:solidFill>
                  <a:srgbClr val="000000"/>
                </a:solidFill>
                <a:latin typeface="Cambria" panose="02040503050406030204" pitchFamily="18" charset="0"/>
                <a:ea typeface="Cambria" panose="02040503050406030204" pitchFamily="18" charset="0"/>
              </a:rPr>
              <a:t>Đọc hiểu</a:t>
            </a:r>
            <a:endParaRPr lang="vi-VN" sz="2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970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862" y="164892"/>
            <a:ext cx="11752289" cy="6490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77187" y="455930"/>
            <a:ext cx="10887856" cy="6124754"/>
          </a:xfrm>
          <a:prstGeom prst="rect">
            <a:avLst/>
          </a:prstGeom>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Cuộc thi đã đến. Sáng sớm, bãi cỏ đông nghẹt. Chị em nhà hươu sốt ruột gặm lá. Thỏ trắng, thỏ xám thận trọng ngắm nghĩa các đối thủ. Bác quạ bay đi bay lại giữ trật tự. Ngựa con ung dung bước vào vạch xuất phát.</a:t>
            </a:r>
          </a:p>
          <a:p>
            <a:pPr algn="just"/>
            <a:r>
              <a:rPr lang="vi-VN" sz="2800" dirty="0">
                <a:solidFill>
                  <a:srgbClr val="000000"/>
                </a:solidFill>
                <a:latin typeface="Cambria" panose="02040503050406030204" pitchFamily="18" charset="0"/>
                <a:ea typeface="Cambria" panose="02040503050406030204" pitchFamily="18" charset="0"/>
              </a:rPr>
              <a:t>Tiếng hô “Bắt đầu!” vang lên. Các vận động viên rần rần chuyển động. Vòng thứ nhất... Vòng thứ hai... Ngựa con dẫn đầu bằng những bước sải dài khỏe khoắn. Bỗng chú có cảm giác vướng vướng ở chân và giật mình tháng thốt: một cái móng lung lay rồi rời hẳn ra. Gai nhọn đâm vào chân làm ngựa con đau điếng. Chú chạy tập tễnh và cuối cùng dừng hẳn lại. Nhìn bạn bè lướt qua mặt, ngựa con đỏ hoe con mắt, ân hận vì không làm theo lời cha dặn.</a:t>
            </a:r>
          </a:p>
          <a:p>
            <a:pPr algn="just"/>
            <a:r>
              <a:rPr lang="vi-VN" sz="2800" dirty="0">
                <a:solidFill>
                  <a:srgbClr val="000000"/>
                </a:solidFill>
                <a:latin typeface="Cambria" panose="02040503050406030204" pitchFamily="18" charset="0"/>
                <a:ea typeface="Cambria" panose="02040503050406030204" pitchFamily="18" charset="0"/>
              </a:rPr>
              <a:t>Ngựa con đã rút ra được bài học quý giá: đừng bao giờ chủ quan, cho dù đó là việc nhỏ nhất.</a:t>
            </a:r>
          </a:p>
          <a:p>
            <a:pPr algn="r"/>
            <a:r>
              <a:rPr lang="vi-VN" sz="2800" dirty="0">
                <a:solidFill>
                  <a:srgbClr val="000000"/>
                </a:solidFill>
                <a:latin typeface="Cambria" panose="02040503050406030204" pitchFamily="18" charset="0"/>
                <a:ea typeface="Cambria" panose="02040503050406030204" pitchFamily="18" charset="0"/>
              </a:rPr>
              <a:t>(</a:t>
            </a:r>
            <a:r>
              <a:rPr lang="vi-VN" sz="2800" i="1" dirty="0">
                <a:solidFill>
                  <a:srgbClr val="000000"/>
                </a:solidFill>
                <a:latin typeface="Cambria" panose="02040503050406030204" pitchFamily="18" charset="0"/>
                <a:ea typeface="Cambria" panose="02040503050406030204" pitchFamily="18" charset="0"/>
              </a:rPr>
              <a:t>Theo</a:t>
            </a:r>
            <a:r>
              <a:rPr lang="vi-VN" sz="2800" dirty="0">
                <a:solidFill>
                  <a:srgbClr val="000000"/>
                </a:solidFill>
                <a:latin typeface="Cambria" panose="02040503050406030204" pitchFamily="18" charset="0"/>
                <a:ea typeface="Cambria" panose="02040503050406030204" pitchFamily="18" charset="0"/>
              </a:rPr>
              <a:t> Xuân Hoàng)</a:t>
            </a:r>
          </a:p>
        </p:txBody>
      </p:sp>
    </p:spTree>
    <p:extLst>
      <p:ext uri="{BB962C8B-B14F-4D97-AF65-F5344CB8AC3E}">
        <p14:creationId xmlns:p14="http://schemas.microsoft.com/office/powerpoint/2010/main" val="24297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0EC34AEB-95E3-48C3-B2BA-D3722D6D920D}"/>
              </a:ext>
            </a:extLst>
          </p:cNvPr>
          <p:cNvGrpSpPr/>
          <p:nvPr/>
        </p:nvGrpSpPr>
        <p:grpSpPr>
          <a:xfrm>
            <a:off x="0" y="-2623280"/>
            <a:ext cx="12191999" cy="9481279"/>
            <a:chOff x="808304" y="-1631281"/>
            <a:chExt cx="10575391" cy="8046595"/>
          </a:xfrm>
        </p:grpSpPr>
        <p:pic>
          <p:nvPicPr>
            <p:cNvPr id="9" name="图片 8">
              <a:extLst>
                <a:ext uri="{FF2B5EF4-FFF2-40B4-BE49-F238E27FC236}">
                  <a16:creationId xmlns:a16="http://schemas.microsoft.com/office/drawing/2014/main" id="{87DFEA5F-E286-43EF-8326-5004B5B27B8E}"/>
                </a:ext>
              </a:extLst>
            </p:cNvPr>
            <p:cNvPicPr>
              <a:picLocks noChangeAspect="1"/>
            </p:cNvPicPr>
            <p:nvPr/>
          </p:nvPicPr>
          <p:blipFill rotWithShape="1">
            <a:blip r:embed="rId4">
              <a:extLst>
                <a:ext uri="{28A0092B-C50C-407E-A947-70E740481C1C}">
                  <a14:useLocalDpi xmlns:a14="http://schemas.microsoft.com/office/drawing/2010/main" val="0"/>
                </a:ext>
              </a:extLst>
            </a:blip>
            <a:srcRect t="34234" r="2620" b="39369"/>
            <a:stretch/>
          </p:blipFill>
          <p:spPr>
            <a:xfrm>
              <a:off x="808304" y="3548626"/>
              <a:ext cx="10575391" cy="2866688"/>
            </a:xfrm>
            <a:prstGeom prst="rect">
              <a:avLst/>
            </a:prstGeom>
          </p:spPr>
        </p:pic>
        <p:pic>
          <p:nvPicPr>
            <p:cNvPr id="11" name="图片 10">
              <a:extLst>
                <a:ext uri="{FF2B5EF4-FFF2-40B4-BE49-F238E27FC236}">
                  <a16:creationId xmlns:a16="http://schemas.microsoft.com/office/drawing/2014/main" id="{A4BC97EA-6514-434E-9153-4563971876B6}"/>
                </a:ext>
              </a:extLst>
            </p:cNvPr>
            <p:cNvPicPr>
              <a:picLocks noChangeAspect="1"/>
            </p:cNvPicPr>
            <p:nvPr/>
          </p:nvPicPr>
          <p:blipFill rotWithShape="1">
            <a:blip r:embed="rId4">
              <a:extLst>
                <a:ext uri="{28A0092B-C50C-407E-A947-70E740481C1C}">
                  <a14:useLocalDpi xmlns:a14="http://schemas.microsoft.com/office/drawing/2010/main" val="0"/>
                </a:ext>
              </a:extLst>
            </a:blip>
            <a:srcRect r="2620" b="65408"/>
            <a:stretch/>
          </p:blipFill>
          <p:spPr>
            <a:xfrm>
              <a:off x="808304" y="-1631281"/>
              <a:ext cx="10575391" cy="3756709"/>
            </a:xfrm>
            <a:prstGeom prst="rect">
              <a:avLst/>
            </a:prstGeom>
          </p:spPr>
        </p:pic>
        <p:pic>
          <p:nvPicPr>
            <p:cNvPr id="14" name="图片 13">
              <a:extLst>
                <a:ext uri="{FF2B5EF4-FFF2-40B4-BE49-F238E27FC236}">
                  <a16:creationId xmlns:a16="http://schemas.microsoft.com/office/drawing/2014/main" id="{9B8FDDA0-5DD7-403F-9527-F593104594A6}"/>
                </a:ext>
              </a:extLst>
            </p:cNvPr>
            <p:cNvPicPr>
              <a:picLocks noChangeAspect="1"/>
            </p:cNvPicPr>
            <p:nvPr/>
          </p:nvPicPr>
          <p:blipFill rotWithShape="1">
            <a:blip r:embed="rId4">
              <a:extLst>
                <a:ext uri="{28A0092B-C50C-407E-A947-70E740481C1C}">
                  <a14:useLocalDpi xmlns:a14="http://schemas.microsoft.com/office/drawing/2010/main" val="0"/>
                </a:ext>
              </a:extLst>
            </a:blip>
            <a:srcRect t="34713" r="9758" b="55110"/>
            <a:stretch/>
          </p:blipFill>
          <p:spPr>
            <a:xfrm>
              <a:off x="808304" y="2125428"/>
              <a:ext cx="9800143" cy="1423198"/>
            </a:xfrm>
            <a:prstGeom prst="rect">
              <a:avLst/>
            </a:prstGeom>
          </p:spPr>
        </p:pic>
      </p:grpSp>
      <p:sp>
        <p:nvSpPr>
          <p:cNvPr id="2" name="Rectangle 1"/>
          <p:cNvSpPr/>
          <p:nvPr/>
        </p:nvSpPr>
        <p:spPr>
          <a:xfrm>
            <a:off x="1279160" y="1469596"/>
            <a:ext cx="9153994" cy="3416320"/>
          </a:xfrm>
          <a:prstGeom prst="rect">
            <a:avLst/>
          </a:prstGeom>
        </p:spPr>
        <p:txBody>
          <a:bodyPr wrap="square">
            <a:spAutoFit/>
          </a:bodyPr>
          <a:lstStyle/>
          <a:p>
            <a:pPr algn="just"/>
            <a:r>
              <a:rPr lang="vi-VN" sz="3600" b="1" dirty="0">
                <a:solidFill>
                  <a:srgbClr val="000000"/>
                </a:solidFill>
                <a:latin typeface="Cambria" panose="02040503050406030204" pitchFamily="18" charset="0"/>
                <a:ea typeface="Cambria" panose="02040503050406030204" pitchFamily="18" charset="0"/>
              </a:rPr>
              <a:t>Từ ngữ:</a:t>
            </a:r>
            <a:endParaRPr lang="vi-VN" sz="3600" dirty="0">
              <a:solidFill>
                <a:srgbClr val="000000"/>
              </a:solidFill>
              <a:latin typeface="Cambria" panose="02040503050406030204" pitchFamily="18" charset="0"/>
              <a:ea typeface="Cambria" panose="02040503050406030204" pitchFamily="18" charset="0"/>
            </a:endParaRPr>
          </a:p>
          <a:p>
            <a:pPr algn="just"/>
            <a:r>
              <a:rPr lang="vi-VN" sz="3600" dirty="0">
                <a:solidFill>
                  <a:srgbClr val="000000"/>
                </a:solidFill>
                <a:latin typeface="Cambria" panose="02040503050406030204" pitchFamily="18" charset="0"/>
                <a:ea typeface="Cambria" panose="02040503050406030204" pitchFamily="18" charset="0"/>
              </a:rPr>
              <a:t>- Móng: miếng sắt hình vòng cung gắn vào dưới móng chân lừa, ngựa,... để bảo vệ chân.</a:t>
            </a:r>
          </a:p>
          <a:p>
            <a:pPr algn="just"/>
            <a:r>
              <a:rPr lang="vi-VN" sz="3600" dirty="0">
                <a:solidFill>
                  <a:srgbClr val="000000"/>
                </a:solidFill>
                <a:latin typeface="Cambria" panose="02040503050406030204" pitchFamily="18" charset="0"/>
                <a:ea typeface="Cambria" panose="02040503050406030204" pitchFamily="18" charset="0"/>
              </a:rPr>
              <a:t>- Đối thủ: người (hoặc đội) tranh thắng thua với người (đội) khác.</a:t>
            </a:r>
          </a:p>
          <a:p>
            <a:pPr algn="just"/>
            <a:r>
              <a:rPr lang="vi-VN" sz="3600" dirty="0">
                <a:solidFill>
                  <a:srgbClr val="000000"/>
                </a:solidFill>
                <a:latin typeface="Cambria" panose="02040503050406030204" pitchFamily="18" charset="0"/>
                <a:ea typeface="Cambria" panose="02040503050406030204" pitchFamily="18" charset="0"/>
              </a:rPr>
              <a:t>- Thảng thốt: hoảng hốt vì bất ngờ.</a:t>
            </a:r>
          </a:p>
        </p:txBody>
      </p:sp>
    </p:spTree>
    <p:custDataLst>
      <p:tags r:id="rId1"/>
    </p:custDataLst>
    <p:extLst>
      <p:ext uri="{BB962C8B-B14F-4D97-AF65-F5344CB8AC3E}">
        <p14:creationId xmlns:p14="http://schemas.microsoft.com/office/powerpoint/2010/main" val="412609409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14"/>
          <p:cNvSpPr txBox="1"/>
          <p:nvPr/>
        </p:nvSpPr>
        <p:spPr>
          <a:xfrm>
            <a:off x="5524500" y="1572588"/>
            <a:ext cx="5661001" cy="748784"/>
          </a:xfrm>
          <a:prstGeom prst="roundRect">
            <a:avLst>
              <a:gd name="adj" fmla="val 38148"/>
            </a:avLst>
          </a:prstGeom>
          <a:noFill/>
          <a:ln w="76200" cmpd="sng">
            <a:solidFill>
              <a:srgbClr val="D8BD33"/>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Chọn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vật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khỏe</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nhất</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0" name="文本框 7"/>
          <p:cNvSpPr txBox="1"/>
          <p:nvPr/>
        </p:nvSpPr>
        <p:spPr>
          <a:xfrm>
            <a:off x="5524500" y="3036559"/>
            <a:ext cx="5661002" cy="748784"/>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Chọn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con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vật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nhanh</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nhất</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1" name="文本框 7"/>
          <p:cNvSpPr txBox="1"/>
          <p:nvPr/>
        </p:nvSpPr>
        <p:spPr>
          <a:xfrm>
            <a:off x="5525894" y="4500530"/>
            <a:ext cx="5672063" cy="610850"/>
          </a:xfrm>
          <a:prstGeom prst="roundRect">
            <a:avLst>
              <a:gd name="adj" fmla="val 38148"/>
            </a:avLst>
          </a:prstGeom>
          <a:noFill/>
          <a:ln w="76200" cmpd="sng">
            <a:solidFill>
              <a:srgbClr val="FF5050"/>
            </a:solidFill>
            <a:prstDash val="sysDot"/>
          </a:ln>
          <a:effectLst>
            <a:outerShdw blurRad="50800" dist="38100" dir="2700000" algn="tl" rotWithShape="0">
              <a:prstClr val="black">
                <a:alpha val="40000"/>
              </a:prstClr>
            </a:outerShdw>
          </a:effectLst>
        </p:spPr>
        <p:txBody>
          <a:bodyPr wrap="square" rtlCol="0">
            <a:spAutoFit/>
          </a:bodyPr>
          <a:lstStyle/>
          <a:p>
            <a:pPr>
              <a:lnSpc>
                <a:spcPts val="3000"/>
              </a:lnSpc>
            </a:pPr>
            <a:r>
              <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a:t>
            </a:r>
            <a:r>
              <a:rPr lang="en-GB" altLang="zh-CN" sz="3200" b="1" spc="100" dirty="0" err="1">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Chọn</a:t>
            </a:r>
            <a:r>
              <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con </a:t>
            </a:r>
            <a:r>
              <a:rPr lang="en-GB" altLang="zh-CN" sz="3200" b="1" spc="100" dirty="0" err="1">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vật</a:t>
            </a:r>
            <a:r>
              <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a:t>
            </a:r>
            <a:r>
              <a:rPr lang="en-GB" altLang="zh-CN" sz="3200" b="1" spc="100" dirty="0" err="1">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đẹp</a:t>
            </a:r>
            <a:endParaRPr lang="en-GB"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endParaRPr>
          </a:p>
        </p:txBody>
      </p:sp>
      <p:grpSp>
        <p:nvGrpSpPr>
          <p:cNvPr id="2" name="Group 1"/>
          <p:cNvGrpSpPr/>
          <p:nvPr/>
        </p:nvGrpSpPr>
        <p:grpSpPr>
          <a:xfrm>
            <a:off x="671516" y="757238"/>
            <a:ext cx="4086859" cy="4814887"/>
            <a:chOff x="671516" y="757238"/>
            <a:chExt cx="4086859" cy="4814887"/>
          </a:xfrm>
        </p:grpSpPr>
        <p:pic>
          <p:nvPicPr>
            <p:cNvPr id="62" name="图片 2" descr="51miz-E266325-7E5A465D"/>
            <p:cNvPicPr>
              <a:picLocks noChangeAspect="1"/>
            </p:cNvPicPr>
            <p:nvPr/>
          </p:nvPicPr>
          <p:blipFill>
            <a:blip r:embed="rId5">
              <a:lum bright="12000" contrast="-6000"/>
            </a:blip>
            <a:stretch>
              <a:fillRect/>
            </a:stretch>
          </p:blipFill>
          <p:spPr>
            <a:xfrm>
              <a:off x="671516" y="757238"/>
              <a:ext cx="4086859" cy="4814887"/>
            </a:xfrm>
            <a:prstGeom prst="rect">
              <a:avLst/>
            </a:prstGeom>
          </p:spPr>
        </p:pic>
        <p:sp>
          <p:nvSpPr>
            <p:cNvPr id="4" name="Rectangle 3"/>
            <p:cNvSpPr/>
            <p:nvPr/>
          </p:nvSpPr>
          <p:spPr>
            <a:xfrm>
              <a:off x="1139539" y="1792318"/>
              <a:ext cx="3150812" cy="2744726"/>
            </a:xfrm>
            <a:prstGeom prst="rect">
              <a:avLst/>
            </a:prstGeom>
          </p:spPr>
          <p:txBody>
            <a:bodyPr wrap="square">
              <a:spAutoFit/>
            </a:bodyPr>
            <a:lstStyle/>
            <a:p>
              <a:pPr algn="ctr">
                <a:lnSpc>
                  <a:spcPct val="107000"/>
                </a:lnSpc>
                <a:spcAft>
                  <a:spcPts val="800"/>
                </a:spcAft>
              </a:pPr>
              <a:r>
                <a:rPr lang="en-GB" sz="4000" b="1" dirty="0">
                  <a:solidFill>
                    <a:srgbClr val="FF5050"/>
                  </a:solidFill>
                  <a:latin typeface="Cambria" panose="02040503050406030204" pitchFamily="18" charset="0"/>
                  <a:ea typeface="Cambria" panose="02040503050406030204" pitchFamily="18" charset="0"/>
                  <a:cs typeface="Times New Roman" panose="02020603050405020304" pitchFamily="18" charset="0"/>
                </a:rPr>
                <a:t>a.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Muông</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thú</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trong</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rừng</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mở</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hội</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thi</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để</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làm</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 </a:t>
              </a:r>
              <a:r>
                <a:rPr lang="en-GB" sz="4000" dirty="0" err="1">
                  <a:solidFill>
                    <a:srgbClr val="FF5050"/>
                  </a:solidFill>
                  <a:latin typeface="Cambria" panose="02040503050406030204" pitchFamily="18" charset="0"/>
                  <a:ea typeface="Cambria" panose="02040503050406030204" pitchFamily="18" charset="0"/>
                  <a:cs typeface="Times New Roman" panose="02020603050405020304" pitchFamily="18" charset="0"/>
                </a:rPr>
                <a:t>gì</a:t>
              </a:r>
              <a:r>
                <a:rPr lang="en-GB" sz="4000" dirty="0">
                  <a:solidFill>
                    <a:srgbClr val="FF5050"/>
                  </a:solidFill>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8" name="PA-图片 4" descr="51miz-E184969-98282E84"/>
          <p:cNvPicPr>
            <a:picLocks noChangeAspect="1"/>
          </p:cNvPicPr>
          <p:nvPr>
            <p:custDataLst>
              <p:tags r:id="rId2"/>
            </p:custDataLst>
          </p:nvPr>
        </p:nvPicPr>
        <p:blipFill>
          <a:blip r:embed="rId6">
            <a:lum bright="18000"/>
          </a:blip>
          <a:stretch>
            <a:fillRect/>
          </a:stretch>
        </p:blipFill>
        <p:spPr>
          <a:xfrm>
            <a:off x="10026856" y="2725151"/>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Tree>
    <p:custDataLst>
      <p:tags r:id="rId1"/>
    </p:custDataLst>
    <p:extLst>
      <p:ext uri="{BB962C8B-B14F-4D97-AF65-F5344CB8AC3E}">
        <p14:creationId xmlns:p14="http://schemas.microsoft.com/office/powerpoint/2010/main" val="19443485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500"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0" grpId="0" bldLvl="0" animBg="1"/>
      <p:bldP spid="6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14"/>
          <p:cNvSpPr txBox="1"/>
          <p:nvPr/>
        </p:nvSpPr>
        <p:spPr>
          <a:xfrm>
            <a:off x="5543873" y="885802"/>
            <a:ext cx="5641952" cy="1379339"/>
          </a:xfrm>
          <a:prstGeom prst="roundRect">
            <a:avLst>
              <a:gd name="adj" fmla="val 38148"/>
            </a:avLst>
          </a:prstGeom>
          <a:noFill/>
          <a:ln w="76200" cmpd="sng">
            <a:solidFill>
              <a:srgbClr val="D8BD33"/>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Đến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gặp</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bác</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thợ</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rèn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để</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xem</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lại</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bộ</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móng</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0" name="文本框 7"/>
          <p:cNvSpPr txBox="1"/>
          <p:nvPr/>
        </p:nvSpPr>
        <p:spPr>
          <a:xfrm>
            <a:off x="5575056" y="2645516"/>
            <a:ext cx="5641951" cy="1379339"/>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r>
              <a:rPr lang="vi-VN"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Chăm chỉ tập chạy với những sải bước dài</a:t>
            </a:r>
          </a:p>
        </p:txBody>
      </p:sp>
      <p:sp>
        <p:nvSpPr>
          <p:cNvPr id="61" name="文本框 7"/>
          <p:cNvSpPr txBox="1"/>
          <p:nvPr/>
        </p:nvSpPr>
        <p:spPr>
          <a:xfrm>
            <a:off x="5562599" y="4476820"/>
            <a:ext cx="5654408" cy="1103471"/>
          </a:xfrm>
          <a:prstGeom prst="roundRect">
            <a:avLst>
              <a:gd name="adj" fmla="val 38148"/>
            </a:avLst>
          </a:prstGeom>
          <a:noFill/>
          <a:ln w="76200" cmpd="sng">
            <a:solidFill>
              <a:srgbClr val="FF5050"/>
            </a:solidFill>
            <a:prstDash val="sysDot"/>
          </a:ln>
          <a:effectLst>
            <a:outerShdw blurRad="50800" dist="38100" dir="2700000" algn="tl" rotWithShape="0">
              <a:prstClr val="black">
                <a:alpha val="40000"/>
              </a:prstClr>
            </a:outerShdw>
          </a:effectLst>
        </p:spPr>
        <p:txBody>
          <a:bodyPr wrap="square" rtlCol="0">
            <a:spAutoFit/>
          </a:bodyPr>
          <a:lstStyle/>
          <a:p>
            <a:pPr>
              <a:lnSpc>
                <a:spcPts val="3000"/>
              </a:lnSpc>
            </a:pPr>
            <a:r>
              <a:rPr lang="vi-VN"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Chải chuốt, mải mê soi bóng mình dưới suối</a:t>
            </a:r>
          </a:p>
        </p:txBody>
      </p:sp>
      <p:grpSp>
        <p:nvGrpSpPr>
          <p:cNvPr id="2" name="Group 1"/>
          <p:cNvGrpSpPr/>
          <p:nvPr/>
        </p:nvGrpSpPr>
        <p:grpSpPr>
          <a:xfrm>
            <a:off x="552450" y="495300"/>
            <a:ext cx="4205925" cy="5581650"/>
            <a:chOff x="552450" y="495300"/>
            <a:chExt cx="4205925" cy="5581650"/>
          </a:xfrm>
        </p:grpSpPr>
        <p:pic>
          <p:nvPicPr>
            <p:cNvPr id="62" name="图片 2" descr="51miz-E266325-7E5A465D"/>
            <p:cNvPicPr>
              <a:picLocks noChangeAspect="1"/>
            </p:cNvPicPr>
            <p:nvPr/>
          </p:nvPicPr>
          <p:blipFill>
            <a:blip r:embed="rId5">
              <a:lum bright="12000" contrast="-6000"/>
            </a:blip>
            <a:stretch>
              <a:fillRect/>
            </a:stretch>
          </p:blipFill>
          <p:spPr>
            <a:xfrm>
              <a:off x="552450" y="495300"/>
              <a:ext cx="4205925" cy="5581650"/>
            </a:xfrm>
            <a:prstGeom prst="rect">
              <a:avLst/>
            </a:prstGeom>
          </p:spPr>
        </p:pic>
        <p:sp>
          <p:nvSpPr>
            <p:cNvPr id="4" name="Rectangle 3"/>
            <p:cNvSpPr/>
            <p:nvPr/>
          </p:nvSpPr>
          <p:spPr>
            <a:xfrm>
              <a:off x="901920" y="1790972"/>
              <a:ext cx="3506984" cy="2990306"/>
            </a:xfrm>
            <a:prstGeom prst="rect">
              <a:avLst/>
            </a:prstGeom>
          </p:spPr>
          <p:txBody>
            <a:bodyPr wrap="square">
              <a:spAutoFit/>
            </a:bodyPr>
            <a:lstStyle/>
            <a:p>
              <a:pPr algn="ctr">
                <a:lnSpc>
                  <a:spcPct val="107000"/>
                </a:lnSpc>
                <a:spcAft>
                  <a:spcPts val="800"/>
                </a:spcAft>
              </a:pPr>
              <a:r>
                <a:rPr lang="vi-VN"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rPr>
                <a:t>b. Ngựa con đã chuẩn bị như thế nào cho hội thi?</a:t>
              </a:r>
            </a:p>
          </p:txBody>
        </p:sp>
      </p:grpSp>
      <p:pic>
        <p:nvPicPr>
          <p:cNvPr id="8" name="PA-图片 4" descr="51miz-E184969-98282E84"/>
          <p:cNvPicPr>
            <a:picLocks noChangeAspect="1"/>
          </p:cNvPicPr>
          <p:nvPr>
            <p:custDataLst>
              <p:tags r:id="rId2"/>
            </p:custDataLst>
          </p:nvPr>
        </p:nvPicPr>
        <p:blipFill>
          <a:blip r:embed="rId6">
            <a:lum bright="18000"/>
          </a:blip>
          <a:stretch>
            <a:fillRect/>
          </a:stretch>
        </p:blipFill>
        <p:spPr>
          <a:xfrm>
            <a:off x="10490901" y="4283826"/>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Tree>
    <p:custDataLst>
      <p:tags r:id="rId1"/>
    </p:custDataLst>
    <p:extLst>
      <p:ext uri="{BB962C8B-B14F-4D97-AF65-F5344CB8AC3E}">
        <p14:creationId xmlns:p14="http://schemas.microsoft.com/office/powerpoint/2010/main" val="41214591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500"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0" grpId="0" bldLvl="0" animBg="1"/>
      <p:bldP spid="6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文本框 14"/>
          <p:cNvSpPr txBox="1"/>
          <p:nvPr/>
        </p:nvSpPr>
        <p:spPr>
          <a:xfrm>
            <a:off x="5543873" y="885802"/>
            <a:ext cx="5641952" cy="1379339"/>
          </a:xfrm>
          <a:prstGeom prst="roundRect">
            <a:avLst>
              <a:gd name="adj" fmla="val 38148"/>
            </a:avLst>
          </a:prstGeom>
          <a:noFill/>
          <a:ln w="76200" cmpd="sng">
            <a:solidFill>
              <a:srgbClr val="D8BD33"/>
            </a:solidFill>
            <a:prstDash val="sysDot"/>
          </a:ln>
          <a:effectLst>
            <a:outerShdw blurRad="50800" dist="38100" dir="2700000" algn="tl" rotWithShape="0">
              <a:prstClr val="black">
                <a:alpha val="40000"/>
              </a:prstClr>
            </a:outerShdw>
          </a:effectLst>
        </p:spPr>
        <p:txBody>
          <a:bodyPr wrap="square" rtlCol="0">
            <a:spAutoFit/>
          </a:bodyPr>
          <a:lstStyle/>
          <a:p>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Cần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chuẩn</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bị</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cho</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mình</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một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bộ</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đồ</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nâu</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tuyệt</a:t>
            </a:r>
            <a:r>
              <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32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đẹp</a:t>
            </a:r>
            <a:endParaRPr lang="en-GB"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0" name="文本框 7"/>
          <p:cNvSpPr txBox="1"/>
          <p:nvPr/>
        </p:nvSpPr>
        <p:spPr>
          <a:xfrm>
            <a:off x="5575056" y="2645516"/>
            <a:ext cx="5641951" cy="1379339"/>
          </a:xfrm>
          <a:prstGeom prst="roundRect">
            <a:avLst>
              <a:gd name="adj" fmla="val 38148"/>
            </a:avLst>
          </a:prstGeom>
          <a:noFill/>
          <a:ln w="76200" cmpd="sng">
            <a:solidFill>
              <a:srgbClr val="3DDB92"/>
            </a:solidFill>
            <a:prstDash val="sysDot"/>
          </a:ln>
          <a:effectLst>
            <a:outerShdw blurRad="50800" dist="38100" dir="2700000" algn="tl" rotWithShape="0">
              <a:prstClr val="black">
                <a:alpha val="40000"/>
              </a:prstClr>
            </a:outerShdw>
          </a:effectLst>
        </p:spPr>
        <p:txBody>
          <a:bodyPr wrap="square" rtlCol="0">
            <a:spAutoFit/>
          </a:bodyPr>
          <a:lstStyle/>
          <a:p>
            <a:r>
              <a:rPr lang="vi-VN" sz="32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Cần chải chuốt bộ bờm dài cho ra dáng nhà vô địch</a:t>
            </a:r>
          </a:p>
        </p:txBody>
      </p:sp>
      <p:sp>
        <p:nvSpPr>
          <p:cNvPr id="61" name="文本框 7"/>
          <p:cNvSpPr txBox="1"/>
          <p:nvPr/>
        </p:nvSpPr>
        <p:spPr>
          <a:xfrm>
            <a:off x="5562599" y="4476820"/>
            <a:ext cx="5654408" cy="1103471"/>
          </a:xfrm>
          <a:prstGeom prst="roundRect">
            <a:avLst>
              <a:gd name="adj" fmla="val 38148"/>
            </a:avLst>
          </a:prstGeom>
          <a:noFill/>
          <a:ln w="76200" cmpd="sng">
            <a:solidFill>
              <a:srgbClr val="FF5050"/>
            </a:solidFill>
            <a:prstDash val="sysDot"/>
          </a:ln>
          <a:effectLst>
            <a:outerShdw blurRad="50800" dist="38100" dir="2700000" algn="tl" rotWithShape="0">
              <a:prstClr val="black">
                <a:alpha val="40000"/>
              </a:prstClr>
            </a:outerShdw>
          </a:effectLst>
        </p:spPr>
        <p:txBody>
          <a:bodyPr wrap="square" rtlCol="0">
            <a:spAutoFit/>
          </a:bodyPr>
          <a:lstStyle/>
          <a:p>
            <a:pPr>
              <a:lnSpc>
                <a:spcPts val="3000"/>
              </a:lnSpc>
            </a:pPr>
            <a:r>
              <a:rPr lang="vi-VN" altLang="zh-CN" sz="3200" b="1" spc="100" dirty="0">
                <a:solidFill>
                  <a:schemeClr val="accent6">
                    <a:lumMod val="75000"/>
                  </a:schemeClr>
                </a:solidFill>
                <a:latin typeface="Cambria" panose="02040503050406030204" pitchFamily="18" charset="0"/>
                <a:ea typeface="Cambria" panose="02040503050406030204" pitchFamily="18" charset="0"/>
                <a:sym typeface="字魂17号-萌趣果冻体" panose="02000000000000000000" pitchFamily="2" charset="-122"/>
              </a:rPr>
              <a:t>- Cần phải đến bác thợ rèn để xem lại bộ móng</a:t>
            </a:r>
          </a:p>
        </p:txBody>
      </p:sp>
      <p:grpSp>
        <p:nvGrpSpPr>
          <p:cNvPr id="2" name="Group 1"/>
          <p:cNvGrpSpPr/>
          <p:nvPr/>
        </p:nvGrpSpPr>
        <p:grpSpPr>
          <a:xfrm>
            <a:off x="552450" y="495300"/>
            <a:ext cx="4205925" cy="5581650"/>
            <a:chOff x="552450" y="495300"/>
            <a:chExt cx="4205925" cy="5581650"/>
          </a:xfrm>
        </p:grpSpPr>
        <p:pic>
          <p:nvPicPr>
            <p:cNvPr id="62" name="图片 2" descr="51miz-E266325-7E5A465D"/>
            <p:cNvPicPr>
              <a:picLocks noChangeAspect="1"/>
            </p:cNvPicPr>
            <p:nvPr/>
          </p:nvPicPr>
          <p:blipFill>
            <a:blip r:embed="rId5">
              <a:lum bright="12000" contrast="-6000"/>
            </a:blip>
            <a:stretch>
              <a:fillRect/>
            </a:stretch>
          </p:blipFill>
          <p:spPr>
            <a:xfrm>
              <a:off x="552450" y="495300"/>
              <a:ext cx="4205925" cy="5581650"/>
            </a:xfrm>
            <a:prstGeom prst="rect">
              <a:avLst/>
            </a:prstGeom>
          </p:spPr>
        </p:pic>
        <p:sp>
          <p:nvSpPr>
            <p:cNvPr id="4" name="Rectangle 3"/>
            <p:cNvSpPr/>
            <p:nvPr/>
          </p:nvSpPr>
          <p:spPr>
            <a:xfrm>
              <a:off x="1080006" y="1863483"/>
              <a:ext cx="3150812" cy="2937535"/>
            </a:xfrm>
            <a:prstGeom prst="rect">
              <a:avLst/>
            </a:prstGeom>
          </p:spPr>
          <p:txBody>
            <a:bodyPr wrap="square">
              <a:spAutoFit/>
            </a:bodyPr>
            <a:lstStyle/>
            <a:p>
              <a:pPr algn="ctr">
                <a:lnSpc>
                  <a:spcPct val="107000"/>
                </a:lnSpc>
                <a:spcAft>
                  <a:spcPts val="800"/>
                </a:spcAft>
              </a:pPr>
              <a:r>
                <a:rPr lang="vi-VN" sz="4400" b="1" dirty="0">
                  <a:solidFill>
                    <a:srgbClr val="FF5050"/>
                  </a:solidFill>
                  <a:latin typeface="Cambria" panose="02040503050406030204" pitchFamily="18" charset="0"/>
                  <a:ea typeface="Cambria" panose="02040503050406030204" pitchFamily="18" charset="0"/>
                  <a:cs typeface="Times New Roman" panose="02020603050405020304" pitchFamily="18" charset="0"/>
                </a:rPr>
                <a:t>c. Ngựa con được cha khuyên thế nào?</a:t>
              </a:r>
            </a:p>
          </p:txBody>
        </p:sp>
      </p:grpSp>
      <p:pic>
        <p:nvPicPr>
          <p:cNvPr id="8" name="PA-图片 4" descr="51miz-E184969-98282E84"/>
          <p:cNvPicPr>
            <a:picLocks noChangeAspect="1"/>
          </p:cNvPicPr>
          <p:nvPr>
            <p:custDataLst>
              <p:tags r:id="rId2"/>
            </p:custDataLst>
          </p:nvPr>
        </p:nvPicPr>
        <p:blipFill>
          <a:blip r:embed="rId6">
            <a:lum bright="18000"/>
          </a:blip>
          <a:stretch>
            <a:fillRect/>
          </a:stretch>
        </p:blipFill>
        <p:spPr>
          <a:xfrm>
            <a:off x="10490901" y="4892571"/>
            <a:ext cx="1389847" cy="1371600"/>
          </a:xfrm>
          <a:prstGeom prst="rect">
            <a:avLst/>
          </a:prstGeom>
        </p:spPr>
      </p:pic>
      <p:pic>
        <p:nvPicPr>
          <p:cNvPr id="9" name="图片 25">
            <a:hlinkClick r:id="rId7" action="ppaction://hlinksldjump"/>
            <a:extLst>
              <a:ext uri="{FF2B5EF4-FFF2-40B4-BE49-F238E27FC236}">
                <a16:creationId xmlns:a16="http://schemas.microsoft.com/office/drawing/2014/main" id="{EB9D68E4-8219-401D-B09E-38F42497A7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048" y="4054368"/>
            <a:ext cx="3048006" cy="3048006"/>
          </a:xfrm>
          <a:prstGeom prst="rect">
            <a:avLst/>
          </a:prstGeom>
        </p:spPr>
      </p:pic>
    </p:spTree>
    <p:custDataLst>
      <p:tags r:id="rId1"/>
    </p:custDataLst>
    <p:extLst>
      <p:ext uri="{BB962C8B-B14F-4D97-AF65-F5344CB8AC3E}">
        <p14:creationId xmlns:p14="http://schemas.microsoft.com/office/powerpoint/2010/main" val="2221386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500"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anim calcmode="lin" valueType="num">
                                      <p:cBhvr>
                                        <p:cTn id="13" dur="500" fill="hold"/>
                                        <p:tgtEl>
                                          <p:spTgt spid="60"/>
                                        </p:tgtEl>
                                        <p:attrNameLst>
                                          <p:attrName>ppt_x</p:attrName>
                                        </p:attrNameLst>
                                      </p:cBhvr>
                                      <p:tavLst>
                                        <p:tav tm="0">
                                          <p:val>
                                            <p:strVal val="#ppt_x"/>
                                          </p:val>
                                        </p:tav>
                                        <p:tav tm="100000">
                                          <p:val>
                                            <p:strVal val="#ppt_x"/>
                                          </p:val>
                                        </p:tav>
                                      </p:tavLst>
                                    </p:anim>
                                    <p:anim calcmode="lin" valueType="num">
                                      <p:cBhvr>
                                        <p:cTn id="14" dur="5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500"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ldLvl="0" animBg="1"/>
      <p:bldP spid="60" grpId="0" bldLvl="0" animBg="1"/>
      <p:bldP spid="61"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PA" val="v5.2.11"/>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PA" val="v5.2.11"/>
</p:tagLst>
</file>

<file path=ppt/tags/tag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xml><?xml version="1.0" encoding="utf-8"?>
<p:tagLst xmlns:a="http://schemas.openxmlformats.org/drawingml/2006/main" xmlns:r="http://schemas.openxmlformats.org/officeDocument/2006/relationships" xmlns:p="http://schemas.openxmlformats.org/presentationml/2006/main">
  <p:tag name="PA" val="v5.2.11"/>
</p:tagLst>
</file>

<file path=ppt/tags/tag3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8.xml><?xml version="1.0" encoding="utf-8"?>
<p:tagLst xmlns:a="http://schemas.openxmlformats.org/drawingml/2006/main" xmlns:r="http://schemas.openxmlformats.org/officeDocument/2006/relationships" xmlns:p="http://schemas.openxmlformats.org/presentationml/2006/main">
  <p:tag name="PA" val="v5.2.11"/>
</p:tagLst>
</file>

<file path=ppt/tags/tag39.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PA" val="v5.2.11"/>
</p:tagLst>
</file>

<file path=ppt/tags/tag4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3.xml><?xml version="1.0" encoding="utf-8"?>
<p:tagLst xmlns:a="http://schemas.openxmlformats.org/drawingml/2006/main" xmlns:r="http://schemas.openxmlformats.org/officeDocument/2006/relationships" xmlns:p="http://schemas.openxmlformats.org/presentationml/2006/main">
  <p:tag name="PA" val="v5.2.11"/>
</p:tagLst>
</file>

<file path=ppt/tags/tag44.xml><?xml version="1.0" encoding="utf-8"?>
<p:tagLst xmlns:a="http://schemas.openxmlformats.org/drawingml/2006/main" xmlns:r="http://schemas.openxmlformats.org/officeDocument/2006/relationships" xmlns:p="http://schemas.openxmlformats.org/presentationml/2006/main">
  <p:tag name="PA" val="v5.2.11"/>
</p:tagLst>
</file>

<file path=ppt/tags/tag45.xml><?xml version="1.0" encoding="utf-8"?>
<p:tagLst xmlns:a="http://schemas.openxmlformats.org/drawingml/2006/main" xmlns:r="http://schemas.openxmlformats.org/officeDocument/2006/relationships" xmlns:p="http://schemas.openxmlformats.org/presentationml/2006/main">
  <p:tag name="PA" val="v5.2.11"/>
</p:tagLst>
</file>

<file path=ppt/tags/tag4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8.xml><?xml version="1.0" encoding="utf-8"?>
<p:tagLst xmlns:a="http://schemas.openxmlformats.org/drawingml/2006/main" xmlns:r="http://schemas.openxmlformats.org/officeDocument/2006/relationships" xmlns:p="http://schemas.openxmlformats.org/presentationml/2006/main">
  <p:tag name="PA" val="v5.2.11"/>
</p:tagLst>
</file>

<file path=ppt/tags/tag49.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1387</Words>
  <Application>Microsoft Office PowerPoint</Application>
  <PresentationFormat>Widescreen</PresentationFormat>
  <Paragraphs>163</Paragraphs>
  <Slides>20</Slides>
  <Notes>17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20</vt:i4>
      </vt:variant>
    </vt:vector>
  </HeadingPairs>
  <TitlesOfParts>
    <vt:vector size="29" baseType="lpstr">
      <vt:lpstr>Calibri</vt:lpstr>
      <vt:lpstr>#9Slide07 SVNSalty Sans</vt:lpstr>
      <vt:lpstr>Arial</vt:lpstr>
      <vt:lpstr>Cambria</vt:lpstr>
      <vt:lpstr>等线</vt:lpstr>
      <vt:lpstr>Office 主题​​</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SKY</cp:lastModifiedBy>
  <cp:revision>35</cp:revision>
  <dcterms:created xsi:type="dcterms:W3CDTF">2022-11-30T13:43:43Z</dcterms:created>
  <dcterms:modified xsi:type="dcterms:W3CDTF">2024-05-13T08:00:10Z</dcterms:modified>
</cp:coreProperties>
</file>