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506" r:id="rId3"/>
    <p:sldId id="472" r:id="rId4"/>
    <p:sldId id="473" r:id="rId5"/>
    <p:sldId id="444" r:id="rId6"/>
    <p:sldId id="508" r:id="rId7"/>
    <p:sldId id="509" r:id="rId8"/>
    <p:sldId id="510" r:id="rId9"/>
    <p:sldId id="514" r:id="rId10"/>
    <p:sldId id="516" r:id="rId11"/>
    <p:sldId id="511" r:id="rId12"/>
    <p:sldId id="515" r:id="rId13"/>
    <p:sldId id="512" r:id="rId14"/>
    <p:sldId id="513" r:id="rId15"/>
    <p:sldId id="517" r:id="rId16"/>
    <p:sldId id="518" r:id="rId17"/>
    <p:sldId id="519" r:id="rId18"/>
    <p:sldId id="520" r:id="rId19"/>
    <p:sldId id="485" r:id="rId20"/>
  </p:sldIdLst>
  <p:sldSz cx="12192000" cy="6858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HP001 4 hàng" panose="020B0604020202020204" charset="0"/>
      <p:regular r:id="rId28"/>
      <p:bold r:id="rId29"/>
    </p:embeddedFont>
    <p:embeddedFont>
      <p:font typeface="Vogue-ExtraBold" panose="020B0500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ED0"/>
    <a:srgbClr val="EC5838"/>
    <a:srgbClr val="135A50"/>
    <a:srgbClr val="DEF3F1"/>
    <a:srgbClr val="257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DF3B9-0EB7-4BAD-9F8D-1C81EA78CC55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9241B-C42C-4841-A6B5-D2F3768F5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8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C56E-711C-14B4-B9CA-0C5B245D1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E99A1-788E-BCB7-D238-A660C2093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D8F0E-3CFF-ABF5-112F-DDFDDEBD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C921-05E3-90DF-718A-048E9B7F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2D132-488C-966B-757B-F9A09604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88DD-3B4C-FF08-64F3-69C022E8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1084B-5D52-7DEF-ACA4-42259FC4C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CA58-EF98-8398-A3A0-51F0CD3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932D3-2E69-CBFD-8E20-BE7E19E2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FE46C-BEB2-4AED-D133-638EE3DF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8FFC9E-A952-EB71-7731-2888C97E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CA28A-4F27-EAC4-48EC-2CB5183D7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449E2-311C-C98E-C080-63B19F6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1120-213E-53F2-4131-CCF3FF8F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6DD22-4C5C-9AB4-02A7-0F23F662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D1BD941B-6615-6B05-78CB-2A0933A53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9A30421-AEAB-C152-AE0D-93B7B3A2A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0EB626-3798-9A55-1C0E-229A154B7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1A9A4F6-AAEA-7573-273E-0E5CA27A2AF8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BE8F8C2B-0439-80EC-B4C9-A27A71A3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86CFF6-18AA-F59A-A320-DDE1D1EED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CCFD5E-AAB7-7E4B-F2AD-554A786BB67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2F5A42-08DD-2EF5-BE74-D4C7A96C531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54B1B-67A9-944D-14B0-E00CA64264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B8E79-B142-F8CB-09BD-D495237F97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6E614-2346-905F-6577-6ACF83C09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87E64-4719-111E-59C1-6117A22DDE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4B1A57-AA57-2C5E-2994-1DF37D49D13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39BEB0-0A68-74B2-2F7F-C47C463A181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C387B-B313-5A22-DB64-7548F08FF7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44056-C7AC-A4FF-BBB1-2F290E6AD7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45A76F-17F6-8BBA-08A7-072CDDE15E2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9205AA-29FC-F9A0-5093-53D9B8AB5E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25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6FEC76-C1F6-7E82-70BD-C759771FB0C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1F9EA3-BB95-5433-D20C-7A22FA0131D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3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48AD5B-916E-6972-005D-414BF38DDF5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2FB7CA-14B8-AF8A-3667-5D075B67A9E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7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FD1B74-2CD1-1EF5-5AA5-92985205EE8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6D57BD-147F-CB84-1BFE-8B0A94A86F0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40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42457D-069E-E3DD-0560-22AA4BDF8B2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4778AF-734E-C89D-9E2B-81BF740C61E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1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C30A-2AEE-3951-2477-EAF61E29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EE145-2204-06BD-48BC-F79D70EAD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727A4-4C68-7B84-0314-BAE43BFA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8932B-09CF-75A3-AFF3-22DC7EFE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DE351-51D4-865C-D71A-E29C6168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D90A-E0BD-B16B-B565-284F0135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1F424-7154-F211-C5B0-863867E53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4712-B3A2-D344-71E9-6506648F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575BC-62D1-08AD-BC78-961A33E0B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A98EF-D6E0-5CB9-D848-684BA504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45F7-B49B-EBA3-C024-441AB9BB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7DF4-0547-9166-AA5C-E248FE84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73B3F-061C-8318-C81C-7CA18AD8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3DB5D-8DE3-56B9-4A29-11A96CDD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2398C-7470-5582-3475-9E3B4628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BC661-2BDF-4BC8-5DD4-5C37C7EE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4556-E340-77F7-8371-AE8903BD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D5B0-85AF-A1C8-4A1E-098AD8A2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B57E-7D00-4606-2D09-6905BE08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2CFD4-2686-440D-DB20-12EBC8766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15E61-C65C-FD3B-65AC-332906897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D3E57-F64A-B9E3-434B-D2BE539F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44153-C45D-8954-8913-84696AC5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87903A-3EA0-340B-B976-5F36ED8B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D202-1504-E439-F31B-C53A1FE2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A60FD-8356-E9E8-0DAA-CDF2200D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A038D-A0B7-06E1-805F-E708B064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74F8A-C76C-4BF5-110A-2DA0FD36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FF33E-3681-B572-F9EC-0B8FC41E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50C40-472F-16E3-94A4-BE4E7B9C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5971D-EE0B-B997-7006-C5EC8FE6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66E6-29DB-1B19-206C-C3C1BF9B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EC36-A47F-C96A-1F2A-2833951F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A17E8-B6A1-896D-E08F-7829CB4A2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29923-2C09-4322-3ED5-6617B28B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C7539-D67D-C2AB-74D7-6CCB11BB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E2940-A584-CFF1-4EC3-6E1E15E8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990E-4B49-1A9F-FA2C-83232559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43229-2679-6F2C-5E3E-E0E9F5DA3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9B8B5-2F42-85BB-D37E-F0A0C598E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6DDAC-92B8-91C9-9260-312D2833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6A817-AFF0-8589-A715-8F334834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C048F-F5B9-021E-B7AC-682FB493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8475B-3870-674A-4965-15544364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D4E65-3285-1C99-71CF-4F06772ED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0DEC2-B201-6CE0-6D02-30DF9ED43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9DA3-CD6D-484F-B8C6-372A48E625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8C9CA-5A10-A25F-FABE-383990833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3D23F-1A5D-D9E7-FBEE-DABF5AA6C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BF7FC06-0467-D7EE-BE37-DEC3BE7010D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F3E62-E700-7687-8B50-93878254BE9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59FC9-D41F-2B23-C2A0-000D5DF621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16C8A-EEB8-6EC8-14AB-CC8BE09F04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8DE0A-3EF0-CC69-7A5F-3894BEF89D9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BFD16-5E40-3F43-2112-4685B375D3F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13BDBE-D546-A7F7-AD54-4C113A83CE8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61EE7E-7B12-CAC6-1DC8-8679B659184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C5C5C-5EAD-D91C-5B26-0755BB81F05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84C5D-FE23-D097-2C7C-72A9BA3828E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BC3236-1896-C371-D254-BC520C86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4B68C-4084-0507-F531-34D6C908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BD3430C-A6FD-EBEB-B4A6-8FF44597F26C}"/>
              </a:ext>
            </a:extLst>
          </p:cNvPr>
          <p:cNvGrpSpPr/>
          <p:nvPr/>
        </p:nvGrpSpPr>
        <p:grpSpPr>
          <a:xfrm>
            <a:off x="5341126" y="491453"/>
            <a:ext cx="2238459" cy="782207"/>
            <a:chOff x="4932239" y="3987397"/>
            <a:chExt cx="2341675" cy="78220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C314438C-5EF8-5B6C-A1CD-477245ACAA0A}"/>
                </a:ext>
              </a:extLst>
            </p:cNvPr>
            <p:cNvSpPr/>
            <p:nvPr/>
          </p:nvSpPr>
          <p:spPr>
            <a:xfrm>
              <a:off x="5074838" y="3987397"/>
              <a:ext cx="2056479" cy="769441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0AC9DC-FADB-D2CF-869D-D02EEED7C96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932239" y="4000163"/>
              <a:ext cx="2341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TOÁN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0AD191-1692-01FB-A3A8-8C7777182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54360" y="2999643"/>
            <a:ext cx="4039816" cy="4039816"/>
          </a:xfrm>
          <a:custGeom>
            <a:avLst/>
            <a:gdLst>
              <a:gd name="connsiteX0" fmla="*/ 1160793 w 4639241"/>
              <a:gd name="connsiteY0" fmla="*/ 517169 h 4639241"/>
              <a:gd name="connsiteX1" fmla="*/ 1795117 w 4639241"/>
              <a:gd name="connsiteY1" fmla="*/ 1151493 h 4639241"/>
              <a:gd name="connsiteX2" fmla="*/ 1160793 w 4639241"/>
              <a:gd name="connsiteY2" fmla="*/ 1785817 h 4639241"/>
              <a:gd name="connsiteX3" fmla="*/ 526469 w 4639241"/>
              <a:gd name="connsiteY3" fmla="*/ 1151493 h 4639241"/>
              <a:gd name="connsiteX4" fmla="*/ 1160793 w 4639241"/>
              <a:gd name="connsiteY4" fmla="*/ 517169 h 4639241"/>
              <a:gd name="connsiteX5" fmla="*/ 2912853 w 4639241"/>
              <a:gd name="connsiteY5" fmla="*/ 155359 h 4639241"/>
              <a:gd name="connsiteX6" fmla="*/ 3547177 w 4639241"/>
              <a:gd name="connsiteY6" fmla="*/ 789683 h 4639241"/>
              <a:gd name="connsiteX7" fmla="*/ 2912853 w 4639241"/>
              <a:gd name="connsiteY7" fmla="*/ 1424007 h 4639241"/>
              <a:gd name="connsiteX8" fmla="*/ 2278529 w 4639241"/>
              <a:gd name="connsiteY8" fmla="*/ 789683 h 4639241"/>
              <a:gd name="connsiteX9" fmla="*/ 2912853 w 4639241"/>
              <a:gd name="connsiteY9" fmla="*/ 155359 h 4639241"/>
              <a:gd name="connsiteX10" fmla="*/ 4639241 w 4639241"/>
              <a:gd name="connsiteY10" fmla="*/ 0 h 4639241"/>
              <a:gd name="connsiteX11" fmla="*/ 0 w 4639241"/>
              <a:gd name="connsiteY11" fmla="*/ 0 h 4639241"/>
              <a:gd name="connsiteX12" fmla="*/ 0 w 4639241"/>
              <a:gd name="connsiteY12" fmla="*/ 4639241 h 4639241"/>
              <a:gd name="connsiteX13" fmla="*/ 4639241 w 4639241"/>
              <a:gd name="connsiteY13" fmla="*/ 4639241 h 463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39241" h="4639241">
                <a:moveTo>
                  <a:pt x="1160793" y="517169"/>
                </a:moveTo>
                <a:cubicBezTo>
                  <a:pt x="1511120" y="517169"/>
                  <a:pt x="1795117" y="801166"/>
                  <a:pt x="1795117" y="1151493"/>
                </a:cubicBezTo>
                <a:cubicBezTo>
                  <a:pt x="1795117" y="1501820"/>
                  <a:pt x="1511120" y="1785817"/>
                  <a:pt x="1160793" y="1785817"/>
                </a:cubicBezTo>
                <a:cubicBezTo>
                  <a:pt x="810466" y="1785817"/>
                  <a:pt x="526469" y="1501820"/>
                  <a:pt x="526469" y="1151493"/>
                </a:cubicBezTo>
                <a:cubicBezTo>
                  <a:pt x="526469" y="801166"/>
                  <a:pt x="810466" y="517169"/>
                  <a:pt x="1160793" y="517169"/>
                </a:cubicBezTo>
                <a:close/>
                <a:moveTo>
                  <a:pt x="2912853" y="155359"/>
                </a:moveTo>
                <a:cubicBezTo>
                  <a:pt x="3263180" y="155359"/>
                  <a:pt x="3547177" y="439356"/>
                  <a:pt x="3547177" y="789683"/>
                </a:cubicBezTo>
                <a:cubicBezTo>
                  <a:pt x="3547177" y="1140010"/>
                  <a:pt x="3263180" y="1424007"/>
                  <a:pt x="2912853" y="1424007"/>
                </a:cubicBezTo>
                <a:cubicBezTo>
                  <a:pt x="2562526" y="1424007"/>
                  <a:pt x="2278529" y="1140010"/>
                  <a:pt x="2278529" y="789683"/>
                </a:cubicBezTo>
                <a:cubicBezTo>
                  <a:pt x="2278529" y="439356"/>
                  <a:pt x="2562526" y="155359"/>
                  <a:pt x="2912853" y="155359"/>
                </a:cubicBezTo>
                <a:close/>
                <a:moveTo>
                  <a:pt x="4639241" y="0"/>
                </a:moveTo>
                <a:lnTo>
                  <a:pt x="0" y="0"/>
                </a:lnTo>
                <a:lnTo>
                  <a:pt x="0" y="4639241"/>
                </a:lnTo>
                <a:lnTo>
                  <a:pt x="4639241" y="4639241"/>
                </a:lnTo>
                <a:close/>
              </a:path>
            </a:pathLst>
          </a:cu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F93BDA51-E866-6E67-CD4C-0BD2F86F6FC3}"/>
              </a:ext>
            </a:extLst>
          </p:cNvPr>
          <p:cNvSpPr txBox="1"/>
          <p:nvPr/>
        </p:nvSpPr>
        <p:spPr>
          <a:xfrm>
            <a:off x="5253831" y="5412768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1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1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EC58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96550-05F7-27A7-1812-B1EB5FAE3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774" y="1182142"/>
            <a:ext cx="9315495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1038361" y="97104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812176" y="752490"/>
            <a:ext cx="956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3600" b="1" dirty="0">
                <a:latin typeface="Cambria" panose="02040503050406030204" pitchFamily="18" charset="0"/>
              </a:rPr>
              <a:t>Tính chu vi hình tam giác ABD và</a:t>
            </a:r>
            <a:endParaRPr lang="en-US" sz="3600" b="1" dirty="0">
              <a:latin typeface="Cambria" panose="02040503050406030204" pitchFamily="18" charset="0"/>
            </a:endParaRPr>
          </a:p>
          <a:p>
            <a:pPr algn="ctr"/>
            <a:r>
              <a:rPr lang="vi-VN" sz="3600" b="1" dirty="0">
                <a:latin typeface="Cambria" panose="02040503050406030204" pitchFamily="18" charset="0"/>
              </a:rPr>
              <a:t> chu vi hình tam giác 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6141075" y="2557079"/>
            <a:ext cx="5238126" cy="3441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53C32-4FF2-11B1-5A5F-7144F7BFD0E3}"/>
              </a:ext>
            </a:extLst>
          </p:cNvPr>
          <p:cNvGrpSpPr/>
          <p:nvPr/>
        </p:nvGrpSpPr>
        <p:grpSpPr>
          <a:xfrm>
            <a:off x="812799" y="2814944"/>
            <a:ext cx="5238127" cy="2926080"/>
            <a:chOff x="1344371" y="4224509"/>
            <a:chExt cx="3632020" cy="29199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69147C-36A6-6FDE-2559-7E86DA05048A}"/>
                </a:ext>
              </a:extLst>
            </p:cNvPr>
            <p:cNvSpPr/>
            <p:nvPr/>
          </p:nvSpPr>
          <p:spPr>
            <a:xfrm>
              <a:off x="1344371" y="4224509"/>
              <a:ext cx="3632020" cy="2919918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10F1B-B3CE-580F-3D13-2783E31AB69F}"/>
                </a:ext>
              </a:extLst>
            </p:cNvPr>
            <p:cNvSpPr txBox="1"/>
            <p:nvPr/>
          </p:nvSpPr>
          <p:spPr>
            <a:xfrm>
              <a:off x="1344371" y="4530404"/>
              <a:ext cx="3470405" cy="230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tam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ABD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 2 + 3 + 4 = 9 (cm)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tam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BCD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 4 + 4 + 3 = 11 (cm)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4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928555" y="674414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b) Tính chu vi hình tứ giác ABCD.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6096001" y="1979791"/>
            <a:ext cx="5238126" cy="3441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53C32-4FF2-11B1-5A5F-7144F7BFD0E3}"/>
              </a:ext>
            </a:extLst>
          </p:cNvPr>
          <p:cNvGrpSpPr/>
          <p:nvPr/>
        </p:nvGrpSpPr>
        <p:grpSpPr>
          <a:xfrm>
            <a:off x="758123" y="2823533"/>
            <a:ext cx="5238127" cy="1754326"/>
            <a:chOff x="1344371" y="4224509"/>
            <a:chExt cx="3632020" cy="1750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69147C-36A6-6FDE-2559-7E86DA05048A}"/>
                </a:ext>
              </a:extLst>
            </p:cNvPr>
            <p:cNvSpPr/>
            <p:nvPr/>
          </p:nvSpPr>
          <p:spPr>
            <a:xfrm>
              <a:off x="1344371" y="4224509"/>
              <a:ext cx="3632020" cy="1750632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10F1B-B3CE-580F-3D13-2783E31AB69F}"/>
                </a:ext>
              </a:extLst>
            </p:cNvPr>
            <p:cNvSpPr txBox="1"/>
            <p:nvPr/>
          </p:nvSpPr>
          <p:spPr>
            <a:xfrm>
              <a:off x="1344371" y="4530404"/>
              <a:ext cx="3470405" cy="11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</a:t>
              </a:r>
              <a:r>
                <a:rPr lang="en-US" sz="3600" b="1" dirty="0" err="1">
                  <a:latin typeface="Cambria" panose="02040503050406030204" pitchFamily="18" charset="0"/>
                </a:rPr>
                <a:t>tứ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ABCD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3 + 3 + 4 + 2 = 12 (cm)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662676-D421-422E-C46E-4B74A07AF942}"/>
              </a:ext>
            </a:extLst>
          </p:cNvPr>
          <p:cNvSpPr/>
          <p:nvPr/>
        </p:nvSpPr>
        <p:spPr>
          <a:xfrm>
            <a:off x="948978" y="866496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E278E-E950-46C6-3144-7D383431D31F}"/>
              </a:ext>
            </a:extLst>
          </p:cNvPr>
          <p:cNvSpPr txBox="1"/>
          <p:nvPr/>
        </p:nvSpPr>
        <p:spPr>
          <a:xfrm>
            <a:off x="1762299" y="537887"/>
            <a:ext cx="181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c)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  <a:endParaRPr lang="vi-VN" sz="3600" b="1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90D30-7306-D610-71EB-A27EEF715833}"/>
              </a:ext>
            </a:extLst>
          </p:cNvPr>
          <p:cNvGrpSpPr/>
          <p:nvPr/>
        </p:nvGrpSpPr>
        <p:grpSpPr>
          <a:xfrm>
            <a:off x="999585" y="2704797"/>
            <a:ext cx="10192830" cy="3199928"/>
            <a:chOff x="1379227" y="4192621"/>
            <a:chExt cx="7067520" cy="319319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6A936C-E008-8538-2ABA-E4E633731128}"/>
                </a:ext>
              </a:extLst>
            </p:cNvPr>
            <p:cNvSpPr/>
            <p:nvPr/>
          </p:nvSpPr>
          <p:spPr>
            <a:xfrm>
              <a:off x="1476707" y="4192621"/>
              <a:ext cx="6970040" cy="3193190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C9C8B-BDB4-A7BB-D4A0-8520DDF7F492}"/>
                </a:ext>
              </a:extLst>
            </p:cNvPr>
            <p:cNvSpPr txBox="1"/>
            <p:nvPr/>
          </p:nvSpPr>
          <p:spPr>
            <a:xfrm>
              <a:off x="1379227" y="4311693"/>
              <a:ext cx="6970040" cy="2856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Tổng chu vi tam giác ABD và BCD 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 9 + 11 = 20 (cm)</a:t>
              </a: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Tổng chu vi của các hình tam giác ABD và BCD hơn chu vi hình tứ giác ABCD 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  <a:endParaRPr lang="vi-VN" sz="3600" b="1" dirty="0"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 20 – 12 = 8 (cm)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E24616-E9F6-0AAA-2DB4-A04B8B7B9833}"/>
              </a:ext>
            </a:extLst>
          </p:cNvPr>
          <p:cNvSpPr txBox="1"/>
          <p:nvPr/>
        </p:nvSpPr>
        <p:spPr>
          <a:xfrm>
            <a:off x="1762299" y="1124229"/>
            <a:ext cx="943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Tổng chu vi của các hình tam giác ABD và BCD hơn chu vi hình tứ giác ABCD là</a:t>
            </a:r>
            <a:r>
              <a:rPr lang="en-US" sz="3600" b="1" dirty="0">
                <a:latin typeface="Cambria" panose="02040503050406030204" pitchFamily="18" charset="0"/>
              </a:rPr>
              <a:t>          </a:t>
            </a:r>
            <a:r>
              <a:rPr lang="vi-VN" sz="3600" b="1" dirty="0">
                <a:latin typeface="Cambria" panose="02040503050406030204" pitchFamily="18" charset="0"/>
              </a:rPr>
              <a:t>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794356-DAE4-C361-80F2-569AD663B8E1}"/>
              </a:ext>
            </a:extLst>
          </p:cNvPr>
          <p:cNvSpPr/>
          <p:nvPr/>
        </p:nvSpPr>
        <p:spPr>
          <a:xfrm>
            <a:off x="9497593" y="1691886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B76EDD-8AF0-4A62-E429-E031DD4BB04D}"/>
              </a:ext>
            </a:extLst>
          </p:cNvPr>
          <p:cNvGrpSpPr/>
          <p:nvPr/>
        </p:nvGrpSpPr>
        <p:grpSpPr>
          <a:xfrm>
            <a:off x="9497593" y="1691886"/>
            <a:ext cx="815472" cy="767229"/>
            <a:chOff x="3259227" y="5108059"/>
            <a:chExt cx="815472" cy="7672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31C155-66F2-7BFC-2228-E65BB303CDD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EF4154-A4C7-ED61-5F33-3EAE4BFE0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1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539C52-CD29-C3DD-FBED-12DB24ABFC53}"/>
              </a:ext>
            </a:extLst>
          </p:cNvPr>
          <p:cNvSpPr/>
          <p:nvPr/>
        </p:nvSpPr>
        <p:spPr>
          <a:xfrm>
            <a:off x="1121180" y="64545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596D3-0777-6EF3-8ED4-801C91EBE6CE}"/>
              </a:ext>
            </a:extLst>
          </p:cNvPr>
          <p:cNvSpPr txBox="1"/>
          <p:nvPr/>
        </p:nvSpPr>
        <p:spPr>
          <a:xfrm>
            <a:off x="1756044" y="526547"/>
            <a:ext cx="892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135A50"/>
                </a:solidFill>
                <a:latin typeface="Cambria" panose="02040503050406030204" pitchFamily="18" charset="0"/>
              </a:rPr>
              <a:t>Một mảnh đất hình chữ nhật có chiều rộng 8 m, chiều dài hơn chiều rộng 6 m. </a:t>
            </a:r>
            <a:endParaRPr lang="en-US" sz="3600" b="1" dirty="0">
              <a:solidFill>
                <a:srgbClr val="135A50"/>
              </a:solidFill>
              <a:latin typeface="Cambria" panose="02040503050406030204" pitchFamily="18" charset="0"/>
            </a:endParaRPr>
          </a:p>
          <a:p>
            <a:pPr algn="ctr"/>
            <a:r>
              <a:rPr lang="vi-VN" sz="3600" b="1" dirty="0">
                <a:solidFill>
                  <a:srgbClr val="135A50"/>
                </a:solidFill>
                <a:latin typeface="Cambria" panose="02040503050406030204" pitchFamily="18" charset="0"/>
              </a:rPr>
              <a:t>Tính chu vi mảnh đất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F0BA4-527B-6D80-030A-AC66345085C6}"/>
              </a:ext>
            </a:extLst>
          </p:cNvPr>
          <p:cNvSpPr txBox="1"/>
          <p:nvPr/>
        </p:nvSpPr>
        <p:spPr>
          <a:xfrm>
            <a:off x="3029667" y="2399783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3EA46-7658-196A-00CE-AA7B45DD6A40}"/>
              </a:ext>
            </a:extLst>
          </p:cNvPr>
          <p:cNvSpPr txBox="1"/>
          <p:nvPr/>
        </p:nvSpPr>
        <p:spPr>
          <a:xfrm>
            <a:off x="982229" y="3096591"/>
            <a:ext cx="300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EBD38-3667-F6D2-D36A-6C05161536B3}"/>
              </a:ext>
            </a:extLst>
          </p:cNvPr>
          <p:cNvSpPr txBox="1"/>
          <p:nvPr/>
        </p:nvSpPr>
        <p:spPr>
          <a:xfrm>
            <a:off x="4923574" y="3063084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3A8BB-8A3E-73C5-0332-090C4D75DD1D}"/>
              </a:ext>
            </a:extLst>
          </p:cNvPr>
          <p:cNvSpPr txBox="1"/>
          <p:nvPr/>
        </p:nvSpPr>
        <p:spPr>
          <a:xfrm>
            <a:off x="982229" y="3860876"/>
            <a:ext cx="336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D6755-6CD8-E1E9-1839-86FB6FAD3084}"/>
              </a:ext>
            </a:extLst>
          </p:cNvPr>
          <p:cNvSpPr txBox="1"/>
          <p:nvPr/>
        </p:nvSpPr>
        <p:spPr>
          <a:xfrm>
            <a:off x="4942539" y="3860876"/>
            <a:ext cx="496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6m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38810-BFB7-75BB-2CB8-EF5B60586B91}"/>
              </a:ext>
            </a:extLst>
          </p:cNvPr>
          <p:cNvSpPr txBox="1"/>
          <p:nvPr/>
        </p:nvSpPr>
        <p:spPr>
          <a:xfrm>
            <a:off x="4942540" y="4568762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76A91-7F42-A129-87FC-CFD0CDFE5695}"/>
              </a:ext>
            </a:extLst>
          </p:cNvPr>
          <p:cNvSpPr txBox="1"/>
          <p:nvPr/>
        </p:nvSpPr>
        <p:spPr>
          <a:xfrm>
            <a:off x="982229" y="4601740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 vi:</a:t>
            </a:r>
          </a:p>
        </p:txBody>
      </p:sp>
    </p:spTree>
    <p:extLst>
      <p:ext uri="{BB962C8B-B14F-4D97-AF65-F5344CB8AC3E}">
        <p14:creationId xmlns:p14="http://schemas.microsoft.com/office/powerpoint/2010/main" val="42490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900D6-1F1E-7DE9-ED66-295EC4A5CE10}"/>
              </a:ext>
            </a:extLst>
          </p:cNvPr>
          <p:cNvSpPr txBox="1"/>
          <p:nvPr/>
        </p:nvSpPr>
        <p:spPr>
          <a:xfrm>
            <a:off x="4833813" y="1204880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B26AB-E7AB-C19B-23E8-619B1A60E8EE}"/>
              </a:ext>
            </a:extLst>
          </p:cNvPr>
          <p:cNvSpPr txBox="1"/>
          <p:nvPr/>
        </p:nvSpPr>
        <p:spPr>
          <a:xfrm>
            <a:off x="1104817" y="1962997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mảnh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BA7DF-261A-F101-6B45-58ACAD12706B}"/>
              </a:ext>
            </a:extLst>
          </p:cNvPr>
          <p:cNvSpPr txBox="1"/>
          <p:nvPr/>
        </p:nvSpPr>
        <p:spPr>
          <a:xfrm>
            <a:off x="2355388" y="2721114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 + 6 = 14 (m)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95030-A301-0B29-6D3F-1316B644C2D6}"/>
              </a:ext>
            </a:extLst>
          </p:cNvPr>
          <p:cNvSpPr txBox="1"/>
          <p:nvPr/>
        </p:nvSpPr>
        <p:spPr>
          <a:xfrm>
            <a:off x="966828" y="3479232"/>
            <a:ext cx="1059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Chu vi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mảnh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996D5-E862-402D-3CFF-138B6A6C0C8F}"/>
              </a:ext>
            </a:extLst>
          </p:cNvPr>
          <p:cNvSpPr txBox="1"/>
          <p:nvPr/>
        </p:nvSpPr>
        <p:spPr>
          <a:xfrm>
            <a:off x="2493377" y="4287579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(14 + 8 ) x 2 = 44 (m)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B9850-7788-0B4F-6C50-A9A3350F2381}"/>
              </a:ext>
            </a:extLst>
          </p:cNvPr>
          <p:cNvSpPr txBox="1"/>
          <p:nvPr/>
        </p:nvSpPr>
        <p:spPr>
          <a:xfrm>
            <a:off x="4245613" y="5095926"/>
            <a:ext cx="663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4000" b="1" u="sng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44 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22CEE6-1FE0-5B30-A6F8-F9B51391AF10}"/>
              </a:ext>
            </a:extLst>
          </p:cNvPr>
          <p:cNvSpPr/>
          <p:nvPr/>
        </p:nvSpPr>
        <p:spPr>
          <a:xfrm>
            <a:off x="1121180" y="64545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15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834E07-97E5-683A-8458-D1D4E4B99329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03C6B-6707-A71F-1C11-4333E37204DF}"/>
              </a:ext>
            </a:extLst>
          </p:cNvPr>
          <p:cNvSpPr txBox="1"/>
          <p:nvPr/>
        </p:nvSpPr>
        <p:spPr>
          <a:xfrm>
            <a:off x="1928556" y="674414"/>
            <a:ext cx="151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31A3D-0A03-1E6B-FC7A-A5DD1F72ACB7}"/>
              </a:ext>
            </a:extLst>
          </p:cNvPr>
          <p:cNvSpPr txBox="1"/>
          <p:nvPr/>
        </p:nvSpPr>
        <p:spPr>
          <a:xfrm>
            <a:off x="858984" y="1676045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Hình </a:t>
            </a:r>
            <a:r>
              <a:rPr lang="vi-VN" sz="3600" b="1" dirty="0">
                <a:latin typeface="HP001 4 hàng" panose="020B0603050302020204" pitchFamily="34" charset="0"/>
              </a:rPr>
              <a:t>H</a:t>
            </a:r>
            <a:r>
              <a:rPr lang="vi-VN" sz="3600" b="1" dirty="0">
                <a:latin typeface="Cambria" panose="02040503050406030204" pitchFamily="18" charset="0"/>
              </a:rPr>
              <a:t> có kích thước như hình vẽ dưới đây.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5336771" y="2322376"/>
            <a:ext cx="6169115" cy="3690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/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</a:rPr>
                  <a:t>Diện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>
                    <a:latin typeface="HP001 4 hàng" panose="020B0603050302020204" pitchFamily="34" charset="0"/>
                  </a:rPr>
                  <a:t>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6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blipFill>
                <a:blip r:embed="rId3"/>
                <a:stretch>
                  <a:fillRect l="-4372" r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7B61A-4EEC-6296-2DEB-FCF1280CFD64}"/>
              </a:ext>
            </a:extLst>
          </p:cNvPr>
          <p:cNvSpPr/>
          <p:nvPr/>
        </p:nvSpPr>
        <p:spPr>
          <a:xfrm>
            <a:off x="1683375" y="37021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55ED6-5870-F065-C30C-9C9895E90FFC}"/>
              </a:ext>
            </a:extLst>
          </p:cNvPr>
          <p:cNvGrpSpPr/>
          <p:nvPr/>
        </p:nvGrpSpPr>
        <p:grpSpPr>
          <a:xfrm>
            <a:off x="1683375" y="3691017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2AF72F-BD57-AC9C-47A8-AD257D522A8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53516-5E14-EA89-A8E0-4FF1F86B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3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4795271" y="1629819"/>
            <a:ext cx="6724470" cy="40228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79AC-546D-3ABF-0B6C-F7D28B210645}"/>
              </a:ext>
            </a:extLst>
          </p:cNvPr>
          <p:cNvCxnSpPr>
            <a:cxnSpLocks/>
          </p:cNvCxnSpPr>
          <p:nvPr/>
        </p:nvCxnSpPr>
        <p:spPr>
          <a:xfrm>
            <a:off x="7692044" y="2979668"/>
            <a:ext cx="0" cy="197374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65E134-AD79-DBE5-35DA-C55C4CFB9043}"/>
              </a:ext>
            </a:extLst>
          </p:cNvPr>
          <p:cNvSpPr txBox="1"/>
          <p:nvPr/>
        </p:nvSpPr>
        <p:spPr>
          <a:xfrm>
            <a:off x="1915883" y="559007"/>
            <a:ext cx="205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135A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5E4F56-289B-3063-53D6-3C9FDEC185CF}"/>
                  </a:ext>
                </a:extLst>
              </p:cNvPr>
              <p:cNvSpPr txBox="1"/>
              <p:nvPr/>
            </p:nvSpPr>
            <p:spPr>
              <a:xfrm>
                <a:off x="672259" y="1205338"/>
                <a:ext cx="4993434" cy="5128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vuông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cạnh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4 cm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4 x 4 = 16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vuông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cạnh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6 cm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6 x 6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H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16 + 36 = 52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 </a:t>
                </a: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5E4F56-289B-3063-53D6-3C9FDEC1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59" y="1205338"/>
                <a:ext cx="4993434" cy="5128583"/>
              </a:xfrm>
              <a:prstGeom prst="rect">
                <a:avLst/>
              </a:prstGeom>
              <a:blipFill>
                <a:blip r:embed="rId3"/>
                <a:stretch>
                  <a:fillRect t="-1902" b="-3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3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834E07-97E5-683A-8458-D1D4E4B99329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03C6B-6707-A71F-1C11-4333E37204DF}"/>
              </a:ext>
            </a:extLst>
          </p:cNvPr>
          <p:cNvSpPr txBox="1"/>
          <p:nvPr/>
        </p:nvSpPr>
        <p:spPr>
          <a:xfrm>
            <a:off x="1928556" y="674414"/>
            <a:ext cx="151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31A3D-0A03-1E6B-FC7A-A5DD1F72ACB7}"/>
              </a:ext>
            </a:extLst>
          </p:cNvPr>
          <p:cNvSpPr txBox="1"/>
          <p:nvPr/>
        </p:nvSpPr>
        <p:spPr>
          <a:xfrm>
            <a:off x="858984" y="1676045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Hình </a:t>
            </a:r>
            <a:r>
              <a:rPr lang="vi-VN" sz="3600" b="1" dirty="0">
                <a:latin typeface="HP001 4 hàng" panose="020B0603050302020204" pitchFamily="34" charset="0"/>
              </a:rPr>
              <a:t>H</a:t>
            </a:r>
            <a:r>
              <a:rPr lang="vi-VN" sz="3600" b="1" dirty="0">
                <a:latin typeface="Cambria" panose="02040503050406030204" pitchFamily="18" charset="0"/>
              </a:rPr>
              <a:t> có kích thước như hình vẽ dưới đây.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5336771" y="2322376"/>
            <a:ext cx="6169115" cy="3690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/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</a:rPr>
                  <a:t>Diện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>
                    <a:latin typeface="HP001 4 hàng" panose="020B0603050302020204" pitchFamily="34" charset="0"/>
                  </a:rPr>
                  <a:t>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6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blipFill>
                <a:blip r:embed="rId4"/>
                <a:stretch>
                  <a:fillRect l="-4372" r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7B61A-4EEC-6296-2DEB-FCF1280CFD64}"/>
              </a:ext>
            </a:extLst>
          </p:cNvPr>
          <p:cNvSpPr/>
          <p:nvPr/>
        </p:nvSpPr>
        <p:spPr>
          <a:xfrm>
            <a:off x="1683375" y="37021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55ED6-5870-F065-C30C-9C9895E90FFC}"/>
              </a:ext>
            </a:extLst>
          </p:cNvPr>
          <p:cNvGrpSpPr/>
          <p:nvPr/>
        </p:nvGrpSpPr>
        <p:grpSpPr>
          <a:xfrm>
            <a:off x="1683375" y="3691017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2AF72F-BD57-AC9C-47A8-AD257D522A8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53516-5E14-EA89-A8E0-4FF1F86B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0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F880FB-D413-F51B-EDC5-0D9399C8D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195" y="981752"/>
            <a:ext cx="3352805" cy="289672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1E51352C-E470-7C57-0232-FAEF105E2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1" b="28935"/>
          <a:stretch/>
        </p:blipFill>
        <p:spPr>
          <a:xfrm>
            <a:off x="736595" y="3604690"/>
            <a:ext cx="5486399" cy="27914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4A7FE-6B94-CA96-0E4C-2B297E87AE6B}"/>
              </a:ext>
            </a:extLst>
          </p:cNvPr>
          <p:cNvGrpSpPr/>
          <p:nvPr/>
        </p:nvGrpSpPr>
        <p:grpSpPr>
          <a:xfrm>
            <a:off x="1054100" y="1853236"/>
            <a:ext cx="5626106" cy="2025241"/>
            <a:chOff x="1054100" y="1853236"/>
            <a:chExt cx="5626106" cy="20252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FBBBDE-8C60-687E-85B7-23AD32AC2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042"/>
            <a:stretch/>
          </p:blipFill>
          <p:spPr>
            <a:xfrm>
              <a:off x="1054100" y="1853236"/>
              <a:ext cx="5626106" cy="20252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7E68BD-1623-AC47-6B65-7CEEA318167F}"/>
                </a:ext>
              </a:extLst>
            </p:cNvPr>
            <p:cNvSpPr txBox="1"/>
            <p:nvPr/>
          </p:nvSpPr>
          <p:spPr>
            <a:xfrm>
              <a:off x="1633620" y="2479543"/>
              <a:ext cx="4449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Hoàn </a:t>
              </a:r>
              <a:r>
                <a:rPr lang="en-US" sz="3600" b="1" dirty="0" err="1"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77FC66-CAF4-8E8B-7833-BA369D2635D3}"/>
              </a:ext>
            </a:extLst>
          </p:cNvPr>
          <p:cNvGrpSpPr/>
          <p:nvPr/>
        </p:nvGrpSpPr>
        <p:grpSpPr>
          <a:xfrm>
            <a:off x="5511794" y="3478054"/>
            <a:ext cx="5626106" cy="2454332"/>
            <a:chOff x="5511794" y="3478054"/>
            <a:chExt cx="5626106" cy="245433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9921736-EEFA-A21C-0112-FAE1B5B35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80" b="8662"/>
            <a:stretch/>
          </p:blipFill>
          <p:spPr>
            <a:xfrm>
              <a:off x="5511794" y="3478054"/>
              <a:ext cx="5626106" cy="24543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FB69E1-6162-356B-0134-42C1D3160CE9}"/>
                </a:ext>
              </a:extLst>
            </p:cNvPr>
            <p:cNvSpPr txBox="1"/>
            <p:nvPr/>
          </p:nvSpPr>
          <p:spPr>
            <a:xfrm>
              <a:off x="6548518" y="4408323"/>
              <a:ext cx="4449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CCEBB7-2604-839F-98E1-2FB82E2A2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13" y="441892"/>
            <a:ext cx="524911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-21262" y="0"/>
            <a:ext cx="12192000" cy="6870765"/>
          </a:xfrm>
          <a:prstGeom prst="rect">
            <a:avLst/>
          </a:prstGeom>
        </p:spPr>
      </p:pic>
      <p:sp>
        <p:nvSpPr>
          <p:cNvPr id="6" name="矩形: 圆角 41">
            <a:extLst>
              <a:ext uri="{FF2B5EF4-FFF2-40B4-BE49-F238E27FC236}">
                <a16:creationId xmlns:a16="http://schemas.microsoft.com/office/drawing/2014/main" id="{4D4E2EC9-BE94-22B0-B50E-077655714C93}"/>
              </a:ext>
            </a:extLst>
          </p:cNvPr>
          <p:cNvSpPr/>
          <p:nvPr/>
        </p:nvSpPr>
        <p:spPr>
          <a:xfrm>
            <a:off x="588629" y="435935"/>
            <a:ext cx="11014740" cy="4295553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5715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B7FC482-50AB-4B07-E1A3-1B5BD89F6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" y="3167330"/>
            <a:ext cx="3690670" cy="369067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838300A-EF71-91E7-A89D-3BA0DEEBFE3E}"/>
              </a:ext>
            </a:extLst>
          </p:cNvPr>
          <p:cNvGrpSpPr/>
          <p:nvPr/>
        </p:nvGrpSpPr>
        <p:grpSpPr>
          <a:xfrm>
            <a:off x="3870017" y="613264"/>
            <a:ext cx="4409441" cy="707887"/>
            <a:chOff x="3073993" y="3978343"/>
            <a:chExt cx="11531435" cy="52958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949D267-D783-3541-04DD-CE4FAD0CE554}"/>
                </a:ext>
              </a:extLst>
            </p:cNvPr>
            <p:cNvSpPr/>
            <p:nvPr/>
          </p:nvSpPr>
          <p:spPr>
            <a:xfrm>
              <a:off x="3073993" y="3987397"/>
              <a:ext cx="11531435" cy="505179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6CEAB58-8D3D-6C7F-7A73-FCEC5D92A88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69405" y="3978343"/>
              <a:ext cx="10481785" cy="52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Yêu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cầu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cần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đạt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阿里巴巴普惠体" panose="00020600040101010101" pitchFamily="18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EB23C3-EDD3-D3E0-F3EF-81DA04C24563}"/>
              </a:ext>
            </a:extLst>
          </p:cNvPr>
          <p:cNvSpPr txBox="1"/>
          <p:nvPr/>
        </p:nvSpPr>
        <p:spPr>
          <a:xfrm>
            <a:off x="971772" y="1477481"/>
            <a:ext cx="10403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Củng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ba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</a:rPr>
              <a:t>, chu vi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tam </a:t>
            </a:r>
            <a:r>
              <a:rPr lang="en-US" sz="3200" b="1" dirty="0" err="1">
                <a:latin typeface="Cambria" panose="02040503050406030204" pitchFamily="18" charset="0"/>
              </a:rPr>
              <a:t>giác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tứ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giác</a:t>
            </a:r>
            <a:r>
              <a:rPr lang="en-US" sz="3200" b="1" dirty="0">
                <a:latin typeface="Cambria" panose="02040503050406030204" pitchFamily="18" charset="0"/>
              </a:rPr>
              <a:t>, chu vi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nhật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Vận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toán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thực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tế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6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236B72-6163-B61C-C773-31A2B270B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" y="3929235"/>
            <a:ext cx="3314706" cy="3314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2A5E96-B26D-A907-5A61-2BED241DB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2" y="2896602"/>
            <a:ext cx="5077428" cy="5102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3721F-C399-0408-99CE-A9F60B63E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507" y="1120020"/>
            <a:ext cx="86204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MẪU ĐẸP MÃI TUỔI THƠ  KNTT 3  NXBGDVN_v720P">
            <a:hlinkClick r:id="" action="ppaction://media"/>
            <a:extLst>
              <a:ext uri="{FF2B5EF4-FFF2-40B4-BE49-F238E27FC236}">
                <a16:creationId xmlns:a16="http://schemas.microsoft.com/office/drawing/2014/main" id="{A54E9559-C795-CFCE-C96D-964C9CDAA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940" y="677825"/>
            <a:ext cx="9314120" cy="5239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236B72-6163-B61C-C773-31A2B270B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" y="3929235"/>
            <a:ext cx="3314706" cy="3314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2A5E96-B26D-A907-5A61-2BED241DB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2" y="2896602"/>
            <a:ext cx="5077428" cy="5102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BE0376-319E-E343-6843-D86AD9E47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12" y="1059080"/>
            <a:ext cx="8699746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395E2A-1014-0328-6853-B97C595D736C}"/>
              </a:ext>
            </a:extLst>
          </p:cNvPr>
          <p:cNvSpPr/>
          <p:nvPr/>
        </p:nvSpPr>
        <p:spPr>
          <a:xfrm>
            <a:off x="582082" y="627654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7D84C-C15B-E0EB-A984-DCFF47C2CFD8}"/>
              </a:ext>
            </a:extLst>
          </p:cNvPr>
          <p:cNvSpPr txBox="1"/>
          <p:nvPr/>
        </p:nvSpPr>
        <p:spPr>
          <a:xfrm>
            <a:off x="1322647" y="478025"/>
            <a:ext cx="10403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</a:rPr>
              <a:t>Cho hình vuông ABCD, hình tròn tâm O </a:t>
            </a:r>
            <a:endParaRPr lang="en-US" sz="3200" b="1" dirty="0">
              <a:latin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</a:rPr>
              <a:t>a) Nêu tên ba điểm thẳng hàng.</a:t>
            </a:r>
          </a:p>
          <a:p>
            <a:r>
              <a:rPr lang="vi-VN" sz="3200" b="1" dirty="0">
                <a:latin typeface="Cambria" panose="02040503050406030204" pitchFamily="18" charset="0"/>
              </a:rPr>
              <a:t>b) O là trung điểm của những đoạn thẳng nào?</a:t>
            </a:r>
          </a:p>
          <a:p>
            <a:r>
              <a:rPr lang="vi-VN" sz="3200" b="1" dirty="0">
                <a:latin typeface="Cambria" panose="02040503050406030204" pitchFamily="18" charset="0"/>
              </a:rPr>
              <a:t>c) Dùng ê ke kiểm tra rồi nêu tên các góc vuông đỉnh 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55C13-E476-DA5D-6070-2BD5E294F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9349" b="8448"/>
          <a:stretch/>
        </p:blipFill>
        <p:spPr>
          <a:xfrm>
            <a:off x="7198821" y="2540128"/>
            <a:ext cx="3990109" cy="36610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EBF2A5-96E4-932F-3BDC-2CD61446B363}"/>
              </a:ext>
            </a:extLst>
          </p:cNvPr>
          <p:cNvGrpSpPr/>
          <p:nvPr/>
        </p:nvGrpSpPr>
        <p:grpSpPr>
          <a:xfrm>
            <a:off x="1355897" y="2876204"/>
            <a:ext cx="5305367" cy="2776451"/>
            <a:chOff x="1355897" y="2876204"/>
            <a:chExt cx="5305367" cy="27764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B0121B5-7135-4688-11DA-580C673EAE49}"/>
                </a:ext>
              </a:extLst>
            </p:cNvPr>
            <p:cNvSpPr/>
            <p:nvPr/>
          </p:nvSpPr>
          <p:spPr>
            <a:xfrm>
              <a:off x="1355897" y="2876204"/>
              <a:ext cx="5305367" cy="2776451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3119CA-1C89-F6E3-911D-AF2A59646B64}"/>
                </a:ext>
              </a:extLst>
            </p:cNvPr>
            <p:cNvSpPr txBox="1"/>
            <p:nvPr/>
          </p:nvSpPr>
          <p:spPr>
            <a:xfrm>
              <a:off x="1505986" y="2987156"/>
              <a:ext cx="47391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a) A, O, C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3 </a:t>
              </a:r>
              <a:r>
                <a:rPr lang="en-US" sz="4000" b="1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.                                     </a:t>
              </a:r>
            </a:p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     D, O, B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3 </a:t>
              </a:r>
              <a:r>
                <a:rPr lang="en-US" sz="4000" b="1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3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7EB5-0DCC-5561-2DF9-2B366F63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9349" b="8448"/>
          <a:stretch/>
        </p:blipFill>
        <p:spPr>
          <a:xfrm>
            <a:off x="8006118" y="1939319"/>
            <a:ext cx="3404486" cy="312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C1BE-D50F-E1BB-19BF-D5412054A721}"/>
              </a:ext>
            </a:extLst>
          </p:cNvPr>
          <p:cNvGrpSpPr/>
          <p:nvPr/>
        </p:nvGrpSpPr>
        <p:grpSpPr>
          <a:xfrm>
            <a:off x="851333" y="2117429"/>
            <a:ext cx="6882939" cy="3622215"/>
            <a:chOff x="1355897" y="2876204"/>
            <a:chExt cx="5305367" cy="27843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5A14B-BC79-C3DA-FD8C-E743DADF4A2A}"/>
                </a:ext>
              </a:extLst>
            </p:cNvPr>
            <p:cNvSpPr/>
            <p:nvPr/>
          </p:nvSpPr>
          <p:spPr>
            <a:xfrm>
              <a:off x="1355897" y="2876204"/>
              <a:ext cx="5305367" cy="2776451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73AF6-C1E9-AE0B-5AA9-139661B8805E}"/>
                </a:ext>
              </a:extLst>
            </p:cNvPr>
            <p:cNvSpPr txBox="1"/>
            <p:nvPr/>
          </p:nvSpPr>
          <p:spPr>
            <a:xfrm>
              <a:off x="1505986" y="2987156"/>
              <a:ext cx="5155278" cy="267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</a:rPr>
                <a:t>b</a:t>
              </a:r>
              <a:r>
                <a:rPr lang="en-US" sz="3600" b="1" dirty="0">
                  <a:latin typeface="Cambria" panose="02040503050406030204" pitchFamily="18" charset="0"/>
                </a:rPr>
                <a:t>) Ta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đoạn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thẳng</a:t>
              </a:r>
              <a:r>
                <a:rPr lang="en-US" sz="3600" b="1" dirty="0">
                  <a:latin typeface="Cambria" panose="02040503050406030204" pitchFamily="18" charset="0"/>
                </a:rPr>
                <a:t> AC </a:t>
              </a:r>
              <a:r>
                <a:rPr lang="en-US" sz="3600" b="1" dirty="0" err="1">
                  <a:latin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C; OA = OC.</a:t>
              </a:r>
            </a:p>
            <a:p>
              <a:r>
                <a:rPr lang="en-US" sz="3600" b="1" dirty="0">
                  <a:latin typeface="Cambria" panose="02040503050406030204" pitchFamily="18" charset="0"/>
                </a:rPr>
                <a:t>    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đoạn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thẳng</a:t>
              </a:r>
              <a:r>
                <a:rPr lang="en-US" sz="3600" b="1" dirty="0">
                  <a:latin typeface="Cambria" panose="02040503050406030204" pitchFamily="18" charset="0"/>
                </a:rPr>
                <a:t> BD </a:t>
              </a:r>
              <a:r>
                <a:rPr lang="en-US" sz="3600" b="1" dirty="0" err="1">
                  <a:latin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hai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D; OB = OD.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90F1E6C-54D0-7551-0CC5-5DC1ECEBD3E6}"/>
              </a:ext>
            </a:extLst>
          </p:cNvPr>
          <p:cNvSpPr/>
          <p:nvPr/>
        </p:nvSpPr>
        <p:spPr>
          <a:xfrm>
            <a:off x="1239518" y="655828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9C23-666A-714C-866A-1AD708E370BF}"/>
              </a:ext>
            </a:extLst>
          </p:cNvPr>
          <p:cNvSpPr txBox="1"/>
          <p:nvPr/>
        </p:nvSpPr>
        <p:spPr>
          <a:xfrm>
            <a:off x="1570181" y="471540"/>
            <a:ext cx="9051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</a:rPr>
              <a:t>b) O là trung điểm của những 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ctr"/>
            <a:r>
              <a:rPr lang="vi-VN" sz="4000" b="1" dirty="0">
                <a:latin typeface="Cambria" panose="02040503050406030204" pitchFamily="18" charset="0"/>
              </a:rPr>
              <a:t>đoạn thẳng nào?</a:t>
            </a:r>
          </a:p>
        </p:txBody>
      </p:sp>
    </p:spTree>
    <p:extLst>
      <p:ext uri="{BB962C8B-B14F-4D97-AF65-F5344CB8AC3E}">
        <p14:creationId xmlns:p14="http://schemas.microsoft.com/office/powerpoint/2010/main" val="37834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7EB5-0DCC-5561-2DF9-2B366F63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12374" b="8448"/>
          <a:stretch/>
        </p:blipFill>
        <p:spPr>
          <a:xfrm>
            <a:off x="8317618" y="1675029"/>
            <a:ext cx="3268193" cy="312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C1BE-D50F-E1BB-19BF-D5412054A721}"/>
              </a:ext>
            </a:extLst>
          </p:cNvPr>
          <p:cNvGrpSpPr/>
          <p:nvPr/>
        </p:nvGrpSpPr>
        <p:grpSpPr>
          <a:xfrm>
            <a:off x="882637" y="1725396"/>
            <a:ext cx="7434981" cy="3552272"/>
            <a:chOff x="1505986" y="2987156"/>
            <a:chExt cx="5155278" cy="354479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5A14B-BC79-C3DA-FD8C-E743DADF4A2A}"/>
                </a:ext>
              </a:extLst>
            </p:cNvPr>
            <p:cNvSpPr/>
            <p:nvPr/>
          </p:nvSpPr>
          <p:spPr>
            <a:xfrm>
              <a:off x="1505986" y="3012287"/>
              <a:ext cx="5155278" cy="3519660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73AF6-C1E9-AE0B-5AA9-139661B8805E}"/>
                </a:ext>
              </a:extLst>
            </p:cNvPr>
            <p:cNvSpPr txBox="1"/>
            <p:nvPr/>
          </p:nvSpPr>
          <p:spPr>
            <a:xfrm>
              <a:off x="1505986" y="2987156"/>
              <a:ext cx="5155278" cy="330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OD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canh</a:t>
              </a:r>
              <a:r>
                <a:rPr lang="en-US" sz="3600" b="1" dirty="0">
                  <a:latin typeface="Cambria" panose="02040503050406030204" pitchFamily="18" charset="0"/>
                </a:rPr>
                <a:t> OA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OB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OD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OC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OB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OC.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90F1E6C-54D0-7551-0CC5-5DC1ECEBD3E6}"/>
              </a:ext>
            </a:extLst>
          </p:cNvPr>
          <p:cNvSpPr/>
          <p:nvPr/>
        </p:nvSpPr>
        <p:spPr>
          <a:xfrm>
            <a:off x="1239518" y="655828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9C23-666A-714C-866A-1AD708E370BF}"/>
              </a:ext>
            </a:extLst>
          </p:cNvPr>
          <p:cNvSpPr txBox="1"/>
          <p:nvPr/>
        </p:nvSpPr>
        <p:spPr>
          <a:xfrm>
            <a:off x="2254101" y="655828"/>
            <a:ext cx="6463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c)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vuông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O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853633" y="686736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655156" y="567826"/>
            <a:ext cx="956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a) Tính chu vi hình tam giác ABD và chu vi hình tam giác BCD.</a:t>
            </a:r>
          </a:p>
          <a:p>
            <a:r>
              <a:rPr lang="vi-VN" sz="3600" b="1" dirty="0">
                <a:latin typeface="Cambria" panose="02040503050406030204" pitchFamily="18" charset="0"/>
              </a:rPr>
              <a:t>b) Tính chu vi hình tứ giác ABCD.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3819605" y="2673457"/>
            <a:ext cx="5238126" cy="34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648</Words>
  <Application>Microsoft Office PowerPoint</Application>
  <PresentationFormat>Widescreen</PresentationFormat>
  <Paragraphs>83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Vogue-ExtraBold</vt:lpstr>
      <vt:lpstr>思源宋体 CN</vt:lpstr>
      <vt:lpstr>Calibri</vt:lpstr>
      <vt:lpstr>Cambria</vt:lpstr>
      <vt:lpstr>SVN-Ready</vt:lpstr>
      <vt:lpstr>SVN-Newton</vt:lpstr>
      <vt:lpstr>Arial</vt:lpstr>
      <vt:lpstr>思源宋体 CN Heavy</vt:lpstr>
      <vt:lpstr>Cambria Math</vt:lpstr>
      <vt:lpstr>HP001 4 hàng</vt:lpstr>
      <vt:lpstr>Times New Roman</vt:lpstr>
      <vt:lpstr>Calibri Light</vt:lpstr>
      <vt:lpstr>#9Slide07 HoneyCream</vt:lpstr>
      <vt:lpstr>Office Theme</vt:lpstr>
      <vt:lpstr>画廊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SKY</cp:lastModifiedBy>
  <cp:revision>18</cp:revision>
  <dcterms:created xsi:type="dcterms:W3CDTF">2023-03-10T14:35:38Z</dcterms:created>
  <dcterms:modified xsi:type="dcterms:W3CDTF">2024-05-13T08:01:34Z</dcterms:modified>
</cp:coreProperties>
</file>