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6" r:id="rId5"/>
    <p:sldId id="259" r:id="rId6"/>
    <p:sldId id="277" r:id="rId7"/>
    <p:sldId id="278" r:id="rId8"/>
    <p:sldId id="260" r:id="rId9"/>
    <p:sldId id="279" r:id="rId10"/>
    <p:sldId id="280" r:id="rId11"/>
    <p:sldId id="281" r:id="rId12"/>
    <p:sldId id="261" r:id="rId13"/>
    <p:sldId id="262" r:id="rId14"/>
    <p:sldId id="282" r:id="rId15"/>
    <p:sldId id="283" r:id="rId16"/>
    <p:sldId id="263"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1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10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FD4275-6F82-4A84-8F03-60011190B17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52902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1069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951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34367-0342-4DC5-AFA6-CC88219E1B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8FF9E9B0-2B9B-46B8-94CC-602078061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05082927-9F8E-4146-AC05-EB9F8BD9B2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B9289039-5E7A-4FA8-9CBB-55E7E01ACD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74438C0F-FF10-4D4B-8D2E-1BF6FBB20E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9282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5973D2-EFBB-4C85-BB1C-9C992138BB73}"/>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6EFEDC7-FD12-47F3-9BD3-45E3301F26B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CEA1E2C5-6D30-47FE-9B5A-007DBA0219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9B1F67EE-DF6F-4AF2-A8A1-35D0539E5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F5CC1E81-3393-474E-A5A4-E66E652DC2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8314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5E9AEE-20B5-4B8E-B08B-8E334EBAE3D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6AAFC29F-7AAD-4C29-8D16-E61F108EE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DBC8AC-3E2C-4DF5-8DA8-C941FE2960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7814FA65-63CA-402F-A933-07168E9C4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98DB3175-AFCA-44AE-93F8-D9EAE2D95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4816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10BD6-4EF3-450E-B152-98C7F8EA6E58}"/>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907BEA24-8A50-4C69-B6C9-40867988464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AE8B0B1F-AB3A-41B8-B4FC-35AF00A6221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027F2F13-6A1D-4421-8B48-FE86BD2698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712A8A4C-27A3-46F2-B856-13F4D1D8EA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BB0F15A3-6389-4E28-8C88-1AE1FA8B1A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5892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CF94D-9D39-420C-8865-A4525B9C7689}"/>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4B54F676-8AEE-4F44-B9D7-5907A47DC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428A29-7A79-4E77-8722-253E14F94FE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EA7CAC76-23F5-4ACD-A4CD-F54285703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733CB9-CF81-42CB-98A7-E97507E294E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F634F51A-034B-4710-A275-81D8293E88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8" name="页脚占位符 7">
            <a:extLst>
              <a:ext uri="{FF2B5EF4-FFF2-40B4-BE49-F238E27FC236}">
                <a16:creationId xmlns:a16="http://schemas.microsoft.com/office/drawing/2014/main" id="{79630842-38C9-4EC2-82FC-B27B1BF2A5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9" name="灯片编号占位符 8">
            <a:extLst>
              <a:ext uri="{FF2B5EF4-FFF2-40B4-BE49-F238E27FC236}">
                <a16:creationId xmlns:a16="http://schemas.microsoft.com/office/drawing/2014/main" id="{C80CA84D-4D84-4069-A004-6F8D4459BE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48325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D6924E-21B5-421A-842B-73279339C1AC}"/>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9FB76967-8577-4380-9D2F-37EBD1714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4" name="页脚占位符 3">
            <a:extLst>
              <a:ext uri="{FF2B5EF4-FFF2-40B4-BE49-F238E27FC236}">
                <a16:creationId xmlns:a16="http://schemas.microsoft.com/office/drawing/2014/main" id="{C42BD391-87FA-44BC-836A-7865C7258E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灯片编号占位符 4">
            <a:extLst>
              <a:ext uri="{FF2B5EF4-FFF2-40B4-BE49-F238E27FC236}">
                <a16:creationId xmlns:a16="http://schemas.microsoft.com/office/drawing/2014/main" id="{1927EBD5-B089-4BD9-B117-BC8FA3B0D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5026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EA1BDD-76CF-4806-B604-83A4DAB837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3" name="页脚占位符 2">
            <a:extLst>
              <a:ext uri="{FF2B5EF4-FFF2-40B4-BE49-F238E27FC236}">
                <a16:creationId xmlns:a16="http://schemas.microsoft.com/office/drawing/2014/main" id="{DE9993B4-CED0-4A6E-89C9-9F0843A904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4" name="灯片编号占位符 3">
            <a:extLst>
              <a:ext uri="{FF2B5EF4-FFF2-40B4-BE49-F238E27FC236}">
                <a16:creationId xmlns:a16="http://schemas.microsoft.com/office/drawing/2014/main" id="{31D7A78D-7F2B-49CB-B632-61F4421AFC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23311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0582B-7C20-424A-A333-7E6E4E06CB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D3D8F0D1-FB74-472E-B3F3-C64EEA0D6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4CFEE958-2598-4041-9B28-2B5E7A72A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E415A3-A692-41F2-93C9-713853CD5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BEB94F06-13E8-469F-B23B-A529BE71D1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792B2165-95F8-43AD-93E7-422DCDE75F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263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8477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51F5B4-F835-4DE9-9F67-7A2312F85A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4AE1F77C-3517-412F-94D9-F7F1C46332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00A08112-3A24-4D93-ACFB-607BB9D61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E49CAE-90C7-4950-87F1-46B117E002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DD43ABD7-654D-4EED-9F6B-BEEA5C3C97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34508414-F3BE-4170-B4C1-F06A0012C2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5431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227A2-4DD6-45C0-AC00-A42C7DAB4701}"/>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162B66D5-E7BB-4ED7-A253-304AA6ADCB9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E91B011-B6FA-4419-BB2C-997AF02411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4F182B6C-40CB-45D3-B592-21B1D9628D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DB2384CF-A77D-4410-B6B5-A441E3233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9859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7C4B98-02C3-4BDE-8573-F526FDC4BB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F625EAEC-D168-40AC-82ED-A7426FAA252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EE5CD96D-CC61-4DA7-8A0C-3CFF387061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3B3B3675-5FC1-4DBB-BAC6-F7E50E6F2E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1CD50FFF-30AB-49CA-9192-F9D55C47C7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4795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FD4275-6F82-4A84-8F03-60011190B17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790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D4275-6F82-4A84-8F03-60011190B17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38573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D4275-6F82-4A84-8F03-60011190B175}"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387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D4275-6F82-4A84-8F03-60011190B175}"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7342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D4275-6F82-4A84-8F03-60011190B175}"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408209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01711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5686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D4275-6F82-4A84-8F03-60011190B175}" type="datetimeFigureOut">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B6777-9267-4A45-8356-9842801BD2D9}" type="slidenum">
              <a:rPr lang="en-US" smtClean="0"/>
              <a:t>‹#›</a:t>
            </a:fld>
            <a:endParaRPr lang="en-US"/>
          </a:p>
        </p:txBody>
      </p:sp>
    </p:spTree>
    <p:extLst>
      <p:ext uri="{BB962C8B-B14F-4D97-AF65-F5344CB8AC3E}">
        <p14:creationId xmlns:p14="http://schemas.microsoft.com/office/powerpoint/2010/main" val="25395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BBF9519-7FD8-48E8-B669-105834F12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2210B0F0-3FCE-4311-8EA3-20E094FFF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BD8D79CF-15DA-42A4-95DB-E4805259F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4/18/2024</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81E1D061-DA75-41F0-B1CF-A83779BD0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B78953E1-10B5-4646-9829-114D49F4A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4225379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CB55F93-2358-4CA7-B434-978CC0B11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5608" y="-5435070"/>
            <a:ext cx="8776592" cy="1533984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5779124" y="89211"/>
            <a:ext cx="5968739" cy="68493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48" y="-80584"/>
            <a:ext cx="1586963" cy="1586963"/>
          </a:xfrm>
          <a:prstGeom prst="rect">
            <a:avLst/>
          </a:prstGeom>
        </p:spPr>
      </p:pic>
      <p:pic>
        <p:nvPicPr>
          <p:cNvPr id="4" name="Picture 3"/>
          <p:cNvPicPr>
            <a:picLocks noChangeAspect="1"/>
          </p:cNvPicPr>
          <p:nvPr/>
        </p:nvPicPr>
        <p:blipFill>
          <a:blip r:embed="rId8"/>
          <a:stretch>
            <a:fillRect/>
          </a:stretch>
        </p:blipFill>
        <p:spPr>
          <a:xfrm>
            <a:off x="-433226" y="596865"/>
            <a:ext cx="9461812" cy="6261135"/>
          </a:xfrm>
          <a:prstGeom prst="rect">
            <a:avLst/>
          </a:prstGeom>
        </p:spPr>
      </p:pic>
    </p:spTree>
    <p:extLst>
      <p:ext uri="{BB962C8B-B14F-4D97-AF65-F5344CB8AC3E}">
        <p14:creationId xmlns:p14="http://schemas.microsoft.com/office/powerpoint/2010/main" val="24186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anim calcmode="lin" valueType="num">
                                      <p:cBhvr>
                                        <p:cTn id="14" dur="500" fill="hold"/>
                                        <p:tgtEl>
                                          <p:spTgt spid="55"/>
                                        </p:tgtEl>
                                        <p:attrNameLst>
                                          <p:attrName>ppt_x</p:attrName>
                                        </p:attrNameLst>
                                      </p:cBhvr>
                                      <p:tavLst>
                                        <p:tav tm="0">
                                          <p:val>
                                            <p:strVal val="#ppt_x"/>
                                          </p:val>
                                        </p:tav>
                                        <p:tav tm="100000">
                                          <p:val>
                                            <p:strVal val="#ppt_x"/>
                                          </p:val>
                                        </p:tav>
                                      </p:tavLst>
                                    </p:anim>
                                    <p:anim calcmode="lin" valueType="num">
                                      <p:cBhvr>
                                        <p:cTn id="15" dur="5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26" y="-64407"/>
            <a:ext cx="8967583" cy="6322469"/>
          </a:xfrm>
          <a:prstGeom prst="rect">
            <a:avLst/>
          </a:prstGeom>
        </p:spPr>
      </p:pic>
      <p:sp>
        <p:nvSpPr>
          <p:cNvPr id="74" name="Rectangle 73"/>
          <p:cNvSpPr/>
          <p:nvPr/>
        </p:nvSpPr>
        <p:spPr>
          <a:xfrm>
            <a:off x="936713" y="2977955"/>
            <a:ext cx="6349707" cy="2585323"/>
          </a:xfrm>
          <a:prstGeom prst="rect">
            <a:avLst/>
          </a:prstGeom>
          <a:solidFill>
            <a:schemeClr val="accent3">
              <a:lumMod val="60000"/>
              <a:lumOff val="40000"/>
            </a:schemeClr>
          </a:solidFill>
          <a:ln w="28575">
            <a:solidFill>
              <a:schemeClr val="tx1"/>
            </a:solidFill>
            <a:prstDash val="dashDot"/>
          </a:ln>
        </p:spPr>
        <p:txBody>
          <a:bodyPr wrap="square">
            <a:spAutoFit/>
          </a:bodyPr>
          <a:lstStyle/>
          <a:p>
            <a:pPr algn="just"/>
            <a:r>
              <a:rPr lang="nl-NL" sz="5400" b="1" dirty="0">
                <a:latin typeface="SVN-Cookie" panose="020B0606040200020203" pitchFamily="34" charset="0"/>
                <a:ea typeface="Times New Roman" panose="02020603050405020304" pitchFamily="18" charset="0"/>
              </a:rPr>
              <a:t>+ Quan sát hình 3 và </a:t>
            </a:r>
            <a:r>
              <a:rPr lang="nl-NL" sz="5400" b="1" dirty="0">
                <a:latin typeface="SVN-Cookie" panose="020B0606040200020203" pitchFamily="34" charset="0"/>
              </a:rPr>
              <a:t>chỉ và nói tên các đới khí hậu ở hai nửa bán cầu</a:t>
            </a:r>
          </a:p>
        </p:txBody>
      </p:sp>
      <p:pic>
        <p:nvPicPr>
          <p:cNvPr id="3" name="Picture 2"/>
          <p:cNvPicPr>
            <a:picLocks noChangeAspect="1"/>
          </p:cNvPicPr>
          <p:nvPr/>
        </p:nvPicPr>
        <p:blipFill>
          <a:blip r:embed="rId3"/>
          <a:stretch>
            <a:fillRect/>
          </a:stretch>
        </p:blipFill>
        <p:spPr>
          <a:xfrm>
            <a:off x="7534656" y="1014984"/>
            <a:ext cx="395935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7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61" y="3400322"/>
            <a:ext cx="1496533" cy="2898647"/>
          </a:xfrm>
          <a:prstGeom prst="rect">
            <a:avLst/>
          </a:prstGeom>
        </p:spPr>
      </p:pic>
      <p:sp>
        <p:nvSpPr>
          <p:cNvPr id="74" name="Rectangle 73"/>
          <p:cNvSpPr/>
          <p:nvPr/>
        </p:nvSpPr>
        <p:spPr>
          <a:xfrm>
            <a:off x="654596" y="526482"/>
            <a:ext cx="6349707" cy="3046988"/>
          </a:xfrm>
          <a:prstGeom prst="rect">
            <a:avLst/>
          </a:prstGeom>
        </p:spPr>
        <p:txBody>
          <a:bodyPr wrap="square">
            <a:spAutoFit/>
          </a:bodyPr>
          <a:lstStyle/>
          <a:p>
            <a:pPr algn="just"/>
            <a:r>
              <a:rPr lang="nl-NL" sz="4800" dirty="0">
                <a:latin typeface="SVN-Cookie" panose="020B0606040200020203" pitchFamily="34" charset="0"/>
              </a:rPr>
              <a:t>+ Quan sát hình 4; 5; 6 và nêu đặc điểm của từng đới khí hậu. Dựa vào đặc điểm đó HS giải thích tên gọi của từng đới khí hậu.</a:t>
            </a:r>
            <a:endParaRPr lang="en-US" sz="4800" dirty="0">
              <a:latin typeface="SVN-Cookie" panose="020B0606040200020203" pitchFamily="34" charset="0"/>
            </a:endParaRPr>
          </a:p>
        </p:txBody>
      </p:sp>
      <p:pic>
        <p:nvPicPr>
          <p:cNvPr id="8" name="Picture 7"/>
          <p:cNvPicPr>
            <a:picLocks noChangeAspect="1"/>
          </p:cNvPicPr>
          <p:nvPr/>
        </p:nvPicPr>
        <p:blipFill>
          <a:blip r:embed="rId3"/>
          <a:stretch>
            <a:fillRect/>
          </a:stretch>
        </p:blipFill>
        <p:spPr>
          <a:xfrm>
            <a:off x="7136009" y="699630"/>
            <a:ext cx="4048780" cy="2700692"/>
          </a:xfrm>
          <a:prstGeom prst="rect">
            <a:avLst/>
          </a:prstGeom>
        </p:spPr>
      </p:pic>
      <p:pic>
        <p:nvPicPr>
          <p:cNvPr id="10" name="Picture 9"/>
          <p:cNvPicPr>
            <a:picLocks noChangeAspect="1"/>
          </p:cNvPicPr>
          <p:nvPr/>
        </p:nvPicPr>
        <p:blipFill>
          <a:blip r:embed="rId4"/>
          <a:stretch>
            <a:fillRect/>
          </a:stretch>
        </p:blipFill>
        <p:spPr>
          <a:xfrm>
            <a:off x="7136009" y="3573470"/>
            <a:ext cx="4048780" cy="2678694"/>
          </a:xfrm>
          <a:prstGeom prst="rect">
            <a:avLst/>
          </a:prstGeom>
        </p:spPr>
      </p:pic>
      <p:pic>
        <p:nvPicPr>
          <p:cNvPr id="11" name="Picture 10"/>
          <p:cNvPicPr>
            <a:picLocks noChangeAspect="1"/>
          </p:cNvPicPr>
          <p:nvPr/>
        </p:nvPicPr>
        <p:blipFill>
          <a:blip r:embed="rId5"/>
          <a:stretch>
            <a:fillRect/>
          </a:stretch>
        </p:blipFill>
        <p:spPr>
          <a:xfrm>
            <a:off x="2955523" y="3573470"/>
            <a:ext cx="4048780" cy="2678694"/>
          </a:xfrm>
          <a:prstGeom prst="rect">
            <a:avLst/>
          </a:prstGeom>
        </p:spPr>
      </p:pic>
      <p:sp>
        <p:nvSpPr>
          <p:cNvPr id="12" name="Rounded Rectangle 11"/>
          <p:cNvSpPr/>
          <p:nvPr/>
        </p:nvSpPr>
        <p:spPr>
          <a:xfrm>
            <a:off x="8904367" y="30315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75" name="Rounded Rectangle 74"/>
          <p:cNvSpPr/>
          <p:nvPr/>
        </p:nvSpPr>
        <p:spPr>
          <a:xfrm>
            <a:off x="8904367"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76" name="Rounded Rectangle 75"/>
          <p:cNvSpPr/>
          <p:nvPr/>
        </p:nvSpPr>
        <p:spPr>
          <a:xfrm>
            <a:off x="4647682"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77" name="Flowchart: Manual Input 76"/>
          <p:cNvSpPr/>
          <p:nvPr/>
        </p:nvSpPr>
        <p:spPr>
          <a:xfrm>
            <a:off x="8604505" y="613056"/>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78" name="Flowchart: Manual Input 77"/>
          <p:cNvSpPr/>
          <p:nvPr/>
        </p:nvSpPr>
        <p:spPr>
          <a:xfrm>
            <a:off x="8604505" y="3671118"/>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79" name="Flowchart: Manual Input 78"/>
          <p:cNvSpPr/>
          <p:nvPr/>
        </p:nvSpPr>
        <p:spPr>
          <a:xfrm>
            <a:off x="4453128" y="3573470"/>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418" y="5903231"/>
            <a:ext cx="2823817" cy="697866"/>
          </a:xfrm>
          <a:prstGeom prst="rect">
            <a:avLst/>
          </a:prstGeom>
        </p:spPr>
      </p:pic>
    </p:spTree>
    <p:extLst>
      <p:ext uri="{BB962C8B-B14F-4D97-AF65-F5344CB8AC3E}">
        <p14:creationId xmlns:p14="http://schemas.microsoft.com/office/powerpoint/2010/main" val="16365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barn(inVertical)">
                                      <p:cBhvr>
                                        <p:cTn id="11" dur="500"/>
                                        <p:tgtEl>
                                          <p:spTgt spid="7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7" grpId="0" animBg="1"/>
      <p:bldP spid="78" grpId="0" animBg="1"/>
      <p:bldP spid="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13771" y="1102077"/>
            <a:ext cx="3214999" cy="2144528"/>
          </a:xfrm>
          <a:prstGeom prst="rect">
            <a:avLst/>
          </a:prstGeom>
        </p:spPr>
      </p:pic>
      <p:sp>
        <p:nvSpPr>
          <p:cNvPr id="10" name="Rounded Rectangle 9"/>
          <p:cNvSpPr/>
          <p:nvPr/>
        </p:nvSpPr>
        <p:spPr>
          <a:xfrm>
            <a:off x="2165238" y="29501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pic>
        <p:nvPicPr>
          <p:cNvPr id="13" name="Picture 12"/>
          <p:cNvPicPr>
            <a:picLocks noChangeAspect="1"/>
          </p:cNvPicPr>
          <p:nvPr/>
        </p:nvPicPr>
        <p:blipFill>
          <a:blip r:embed="rId3"/>
          <a:stretch>
            <a:fillRect/>
          </a:stretch>
        </p:blipFill>
        <p:spPr>
          <a:xfrm>
            <a:off x="4552871" y="1119545"/>
            <a:ext cx="3214999" cy="2127060"/>
          </a:xfrm>
          <a:prstGeom prst="rect">
            <a:avLst/>
          </a:prstGeom>
        </p:spPr>
      </p:pic>
      <p:pic>
        <p:nvPicPr>
          <p:cNvPr id="14" name="Picture 13"/>
          <p:cNvPicPr>
            <a:picLocks noChangeAspect="1"/>
          </p:cNvPicPr>
          <p:nvPr/>
        </p:nvPicPr>
        <p:blipFill>
          <a:blip r:embed="rId4"/>
          <a:stretch>
            <a:fillRect/>
          </a:stretch>
        </p:blipFill>
        <p:spPr>
          <a:xfrm>
            <a:off x="8366760" y="1102077"/>
            <a:ext cx="3214999" cy="2127060"/>
          </a:xfrm>
          <a:prstGeom prst="rect">
            <a:avLst/>
          </a:prstGeom>
        </p:spPr>
      </p:pic>
      <p:sp>
        <p:nvSpPr>
          <p:cNvPr id="15" name="Rounded Rectangle 14"/>
          <p:cNvSpPr/>
          <p:nvPr/>
        </p:nvSpPr>
        <p:spPr>
          <a:xfrm>
            <a:off x="5941732" y="293618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16" name="Rounded Rectangle 15"/>
          <p:cNvSpPr/>
          <p:nvPr/>
        </p:nvSpPr>
        <p:spPr>
          <a:xfrm>
            <a:off x="9718227" y="2941396"/>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07082" y="3765170"/>
            <a:ext cx="3388689" cy="1569660"/>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tuyết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năm</a:t>
            </a:r>
            <a:r>
              <a:rPr lang="en-US" sz="3200" dirty="0">
                <a:solidFill>
                  <a:srgbClr val="002060"/>
                </a:solidFill>
                <a:latin typeface="Cambria" panose="02040503050406030204" pitchFamily="18" charset="0"/>
                <a:ea typeface="Cambria" panose="02040503050406030204" pitchFamily="18" charset="0"/>
              </a:rPr>
              <a:t>.</a:t>
            </a:r>
          </a:p>
        </p:txBody>
      </p:sp>
      <p:sp>
        <p:nvSpPr>
          <p:cNvPr id="21" name="Rectangle 20"/>
          <p:cNvSpPr/>
          <p:nvPr/>
        </p:nvSpPr>
        <p:spPr>
          <a:xfrm>
            <a:off x="4379181"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bốn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mùa</a:t>
            </a:r>
            <a:r>
              <a:rPr lang="en-US" sz="3200" dirty="0">
                <a:solidFill>
                  <a:srgbClr val="002060"/>
                </a:solidFill>
                <a:latin typeface="Cambria" panose="02040503050406030204" pitchFamily="18" charset="0"/>
                <a:ea typeface="Cambria" panose="02040503050406030204" pitchFamily="18" charset="0"/>
              </a:rPr>
              <a:t>.</a:t>
            </a:r>
          </a:p>
        </p:txBody>
      </p:sp>
      <p:sp>
        <p:nvSpPr>
          <p:cNvPr id="22" name="Rectangle 21"/>
          <p:cNvSpPr/>
          <p:nvPr/>
        </p:nvSpPr>
        <p:spPr>
          <a:xfrm>
            <a:off x="8279914"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nóng</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3252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146" name="Picture 2" descr="Đặc tính của môi trường đới lạnh - bacda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7" y="1470742"/>
            <a:ext cx="3434825"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Điểm nổi bật của khí hậu đới lạnh là gì? Tìm hiểu về khí hậu đới lạ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 y="4005071"/>
            <a:ext cx="343482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Nhật Bản mùa hoa anh đào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584" y="1470742"/>
            <a:ext cx="34750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Bạn có biết mùa thu Hàn Quốc vào tháng mấy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708" y="4005071"/>
            <a:ext cx="3429214"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4" name="Picture 10" descr="Bên dưới lớp cát dày của sa mạc Sahara ở Châu Phi có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0708" y="1470742"/>
            <a:ext cx="34072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6" name="Picture 12" descr="Cẩm nang những điều bạn quan tâm trong Mùa hè - Top Bài Viết - TopList -  Marketing Doanh Nghiệ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0707" y="4005071"/>
            <a:ext cx="340725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fade">
                                      <p:cBhvr>
                                        <p:cTn id="28" dur="1000"/>
                                        <p:tgtEl>
                                          <p:spTgt spid="6152"/>
                                        </p:tgtEl>
                                      </p:cBhvr>
                                    </p:animEffect>
                                    <p:anim calcmode="lin" valueType="num">
                                      <p:cBhvr>
                                        <p:cTn id="29" dur="1000" fill="hold"/>
                                        <p:tgtEl>
                                          <p:spTgt spid="6152"/>
                                        </p:tgtEl>
                                        <p:attrNameLst>
                                          <p:attrName>ppt_x</p:attrName>
                                        </p:attrNameLst>
                                      </p:cBhvr>
                                      <p:tavLst>
                                        <p:tav tm="0">
                                          <p:val>
                                            <p:strVal val="#ppt_x"/>
                                          </p:val>
                                        </p:tav>
                                        <p:tav tm="100000">
                                          <p:val>
                                            <p:strVal val="#ppt_x"/>
                                          </p:val>
                                        </p:tav>
                                      </p:tavLst>
                                    </p:anim>
                                    <p:anim calcmode="lin" valueType="num">
                                      <p:cBhvr>
                                        <p:cTn id="30"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54"/>
                                        </p:tgtEl>
                                        <p:attrNameLst>
                                          <p:attrName>style.visibility</p:attrName>
                                        </p:attrNameLst>
                                      </p:cBhvr>
                                      <p:to>
                                        <p:strVal val="visible"/>
                                      </p:to>
                                    </p:set>
                                    <p:animEffect transition="in" filter="fade">
                                      <p:cBhvr>
                                        <p:cTn id="35" dur="1000"/>
                                        <p:tgtEl>
                                          <p:spTgt spid="6154"/>
                                        </p:tgtEl>
                                      </p:cBhvr>
                                    </p:animEffect>
                                    <p:anim calcmode="lin" valueType="num">
                                      <p:cBhvr>
                                        <p:cTn id="36" dur="1000" fill="hold"/>
                                        <p:tgtEl>
                                          <p:spTgt spid="6154"/>
                                        </p:tgtEl>
                                        <p:attrNameLst>
                                          <p:attrName>ppt_x</p:attrName>
                                        </p:attrNameLst>
                                      </p:cBhvr>
                                      <p:tavLst>
                                        <p:tav tm="0">
                                          <p:val>
                                            <p:strVal val="#ppt_x"/>
                                          </p:val>
                                        </p:tav>
                                        <p:tav tm="100000">
                                          <p:val>
                                            <p:strVal val="#ppt_x"/>
                                          </p:val>
                                        </p:tav>
                                      </p:tavLst>
                                    </p:anim>
                                    <p:anim calcmode="lin" valueType="num">
                                      <p:cBhvr>
                                        <p:cTn id="37" dur="1000" fill="hold"/>
                                        <p:tgtEl>
                                          <p:spTgt spid="615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156"/>
                                        </p:tgtEl>
                                        <p:attrNameLst>
                                          <p:attrName>style.visibility</p:attrName>
                                        </p:attrNameLst>
                                      </p:cBhvr>
                                      <p:to>
                                        <p:strVal val="visible"/>
                                      </p:to>
                                    </p:set>
                                    <p:animEffect transition="in" filter="fade">
                                      <p:cBhvr>
                                        <p:cTn id="42" dur="1000"/>
                                        <p:tgtEl>
                                          <p:spTgt spid="6156"/>
                                        </p:tgtEl>
                                      </p:cBhvr>
                                    </p:animEffect>
                                    <p:anim calcmode="lin" valueType="num">
                                      <p:cBhvr>
                                        <p:cTn id="43" dur="1000" fill="hold"/>
                                        <p:tgtEl>
                                          <p:spTgt spid="6156"/>
                                        </p:tgtEl>
                                        <p:attrNameLst>
                                          <p:attrName>ppt_x</p:attrName>
                                        </p:attrNameLst>
                                      </p:cBhvr>
                                      <p:tavLst>
                                        <p:tav tm="0">
                                          <p:val>
                                            <p:strVal val="#ppt_x"/>
                                          </p:val>
                                        </p:tav>
                                        <p:tav tm="100000">
                                          <p:val>
                                            <p:strVal val="#ppt_x"/>
                                          </p:val>
                                        </p:tav>
                                      </p:tavLst>
                                    </p:anim>
                                    <p:anim calcmode="lin" valueType="num">
                                      <p:cBhvr>
                                        <p:cTn id="4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E79F9FC4-73A8-49AA-BFCB-CC8390708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979392" y="137160"/>
            <a:ext cx="4738798"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rPr>
              <a:t>THỰC</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dirty="0">
                <a:solidFill>
                  <a:prstClr val="white">
                    <a:lumMod val="95000"/>
                    <a:alpha val="50000"/>
                  </a:prstClr>
                </a:solidFill>
                <a:latin typeface="UTM Alexander" panose="02040603050506020204" pitchFamily="18" charset="0"/>
                <a:ea typeface="字魂143号-正酷超级黑" panose="00000500000000000000" pitchFamily="2" charset="-122"/>
              </a:rPr>
              <a:t>HÀNH</a:t>
            </a:r>
            <a:endPar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366626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0" y="1931878"/>
            <a:ext cx="4017420" cy="4926122"/>
          </a:xfrm>
          <a:prstGeom prst="rect">
            <a:avLst/>
          </a:prstGeom>
        </p:spPr>
      </p:pic>
      <p:sp>
        <p:nvSpPr>
          <p:cNvPr id="16" name="Rounded Rectangle 15"/>
          <p:cNvSpPr/>
          <p:nvPr/>
        </p:nvSpPr>
        <p:spPr>
          <a:xfrm>
            <a:off x="2919261" y="1237488"/>
            <a:ext cx="8388819" cy="2496312"/>
          </a:xfrm>
          <a:prstGeom prst="roundRect">
            <a:avLst/>
          </a:prstGeom>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dirty="0">
                <a:latin typeface="Cambria" panose="02040503050406030204" pitchFamily="18" charset="0"/>
                <a:ea typeface="Cambria" panose="02040503050406030204" pitchFamily="18" charset="0"/>
              </a:rPr>
              <a:t>Tìm và chỉ vị trí cực Bắc, cực Nam, đường Xích đạo, bán cầu Bắc, bắc cầu Nam và vị trí của Việt Nam trên quả địa cầu. Nước ta thuộc đới khí hậu nào?</a:t>
            </a:r>
            <a:endParaRPr lang="en-US" sz="3600" dirty="0">
              <a:latin typeface="Cambria" panose="02040503050406030204" pitchFamily="18" charset="0"/>
              <a:ea typeface="Cambria" panose="02040503050406030204" pitchFamily="18" charset="0"/>
            </a:endParaRPr>
          </a:p>
        </p:txBody>
      </p:sp>
      <p:sp>
        <p:nvSpPr>
          <p:cNvPr id="17" name="Flowchart: Manual Input 16"/>
          <p:cNvSpPr/>
          <p:nvPr/>
        </p:nvSpPr>
        <p:spPr>
          <a:xfrm>
            <a:off x="594360" y="766361"/>
            <a:ext cx="2636521" cy="802600"/>
          </a:xfrm>
          <a:prstGeom prst="flowChartManualInput">
            <a:avLst/>
          </a:prstGeom>
          <a:solidFill>
            <a:srgbClr val="0070C0"/>
          </a:solidFill>
          <a:ln w="38100">
            <a:solidFill>
              <a:schemeClr val="tx1"/>
            </a:solidFill>
            <a:prstDash val="sysDash"/>
          </a:ln>
        </p:spPr>
        <p:txBody>
          <a:bodyPr wrap="square">
            <a:spAutoFit/>
          </a:bodyPr>
          <a:lstStyle/>
          <a:p>
            <a:pPr algn="ctr"/>
            <a:r>
              <a:rPr lang="nl-NL" sz="3600" b="1" dirty="0">
                <a:solidFill>
                  <a:schemeClr val="bg1"/>
                </a:solidFill>
                <a:latin typeface="SVN-Cookies" panose="02040603050506020204" pitchFamily="18" charset="0"/>
                <a:ea typeface="Times New Roman" panose="02020603050405020304" pitchFamily="18" charset="0"/>
              </a:rPr>
              <a:t>NHIỆM VỤ</a:t>
            </a:r>
            <a:endParaRPr lang="en-US" sz="3600" dirty="0">
              <a:solidFill>
                <a:schemeClr val="bg1"/>
              </a:solidFill>
              <a:latin typeface="SVN-Cookies" panose="02040603050506020204" pitchFamily="18" charset="0"/>
            </a:endParaRPr>
          </a:p>
        </p:txBody>
      </p:sp>
      <p:sp>
        <p:nvSpPr>
          <p:cNvPr id="18" name="Rounded Rectangle 17"/>
          <p:cNvSpPr/>
          <p:nvPr/>
        </p:nvSpPr>
        <p:spPr>
          <a:xfrm>
            <a:off x="2919261" y="3569208"/>
            <a:ext cx="8388819" cy="2496312"/>
          </a:xfrm>
          <a:prstGeom prst="roundRect">
            <a:avLst/>
          </a:prstGeom>
          <a:noFill/>
          <a:ln w="38100">
            <a:no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i="1" dirty="0">
                <a:solidFill>
                  <a:schemeClr val="tx1"/>
                </a:solidFill>
                <a:latin typeface="Cambria" panose="02040503050406030204" pitchFamily="18" charset="0"/>
                <a:ea typeface="Cambria" panose="02040503050406030204" pitchFamily="18" charset="0"/>
              </a:rPr>
              <a:t>Mỗi nhóm sẽ được phát một quả địa cầu. Các em sẽ thực hành và hoàn thành nhiệm vụ được giao nhé!</a:t>
            </a:r>
            <a:endParaRPr lang="en-US" sz="3600"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119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CB55F93-2358-4CA7-B434-978CC0B11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F76FB43-D593-485C-BB5A-B3B32439080F}"/>
              </a:ext>
            </a:extLst>
          </p:cNvPr>
          <p:cNvGrpSpPr/>
          <p:nvPr/>
        </p:nvGrpSpPr>
        <p:grpSpPr>
          <a:xfrm>
            <a:off x="4083320" y="-5223157"/>
            <a:ext cx="10277324" cy="15415986"/>
            <a:chOff x="1396516" y="-9174420"/>
            <a:chExt cx="14514044" cy="21771066"/>
          </a:xfrm>
        </p:grpSpPr>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96516" y="-9174420"/>
              <a:ext cx="14514044" cy="2177106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4754880" y="328246"/>
              <a:ext cx="7437120" cy="8534400"/>
            </a:xfrm>
            <a:prstGeom prst="rect">
              <a:avLst/>
            </a:prstGeom>
          </p:spPr>
        </p:pic>
      </p:grpSp>
      <p:sp>
        <p:nvSpPr>
          <p:cNvPr id="37" name="文本框 36">
            <a:extLst>
              <a:ext uri="{FF2B5EF4-FFF2-40B4-BE49-F238E27FC236}">
                <a16:creationId xmlns:a16="http://schemas.microsoft.com/office/drawing/2014/main" id="{62CBCF00-23A5-49F3-B2ED-388E5E943378}"/>
              </a:ext>
            </a:extLst>
          </p:cNvPr>
          <p:cNvSpPr txBox="1"/>
          <p:nvPr/>
        </p:nvSpPr>
        <p:spPr>
          <a:xfrm>
            <a:off x="-94136" y="693926"/>
            <a:ext cx="534268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TẠM</a:t>
            </a: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BIỆT</a:t>
            </a:r>
            <a:endPar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endParaRPr>
          </a:p>
        </p:txBody>
      </p:sp>
      <p:grpSp>
        <p:nvGrpSpPr>
          <p:cNvPr id="40" name="组合 39">
            <a:extLst>
              <a:ext uri="{FF2B5EF4-FFF2-40B4-BE49-F238E27FC236}">
                <a16:creationId xmlns:a16="http://schemas.microsoft.com/office/drawing/2014/main" id="{A9756A4C-17C8-496D-8CD2-EB3BD48ADA5C}"/>
              </a:ext>
            </a:extLst>
          </p:cNvPr>
          <p:cNvGrpSpPr/>
          <p:nvPr/>
        </p:nvGrpSpPr>
        <p:grpSpPr>
          <a:xfrm>
            <a:off x="6324751" y="3319969"/>
            <a:ext cx="400386" cy="555851"/>
            <a:chOff x="5058419" y="3893249"/>
            <a:chExt cx="351112" cy="461016"/>
          </a:xfrm>
        </p:grpSpPr>
        <p:sp>
          <p:nvSpPr>
            <p:cNvPr id="41" name="任意多边形: 形状 40">
              <a:extLst>
                <a:ext uri="{FF2B5EF4-FFF2-40B4-BE49-F238E27FC236}">
                  <a16:creationId xmlns:a16="http://schemas.microsoft.com/office/drawing/2014/main" id="{3A4A0AF0-8C05-415B-A2DD-7126EAA70214}"/>
                </a:ext>
              </a:extLst>
            </p:cNvPr>
            <p:cNvSpPr/>
            <p:nvPr/>
          </p:nvSpPr>
          <p:spPr>
            <a:xfrm>
              <a:off x="5152101" y="4310684"/>
              <a:ext cx="165084" cy="43581"/>
            </a:xfrm>
            <a:custGeom>
              <a:avLst/>
              <a:gdLst>
                <a:gd name="connsiteX0" fmla="*/ 165084 w 165084"/>
                <a:gd name="connsiteY0" fmla="*/ 21764 h 43581"/>
                <a:gd name="connsiteX1" fmla="*/ 82541 w 165084"/>
                <a:gd name="connsiteY1" fmla="*/ 43580 h 43581"/>
                <a:gd name="connsiteX2" fmla="*/ -1 w 165084"/>
                <a:gd name="connsiteY2" fmla="*/ 21764 h 43581"/>
                <a:gd name="connsiteX3" fmla="*/ 82541 w 165084"/>
                <a:gd name="connsiteY3" fmla="*/ -1 h 43581"/>
                <a:gd name="connsiteX4" fmla="*/ 165084 w 165084"/>
                <a:gd name="connsiteY4" fmla="*/ 21764 h 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84" h="43581">
                  <a:moveTo>
                    <a:pt x="165084" y="21764"/>
                  </a:moveTo>
                  <a:cubicBezTo>
                    <a:pt x="165084" y="33827"/>
                    <a:pt x="128124" y="43580"/>
                    <a:pt x="82541" y="43580"/>
                  </a:cubicBezTo>
                  <a:cubicBezTo>
                    <a:pt x="36958" y="43580"/>
                    <a:pt x="-1" y="33827"/>
                    <a:pt x="-1" y="21764"/>
                  </a:cubicBezTo>
                  <a:cubicBezTo>
                    <a:pt x="-1" y="9701"/>
                    <a:pt x="36958" y="-1"/>
                    <a:pt x="82541" y="-1"/>
                  </a:cubicBezTo>
                  <a:cubicBezTo>
                    <a:pt x="128124" y="-1"/>
                    <a:pt x="165084" y="9855"/>
                    <a:pt x="165084" y="21764"/>
                  </a:cubicBezTo>
                  <a:close/>
                </a:path>
              </a:pathLst>
            </a:custGeom>
            <a:solidFill>
              <a:srgbClr val="2C2A2A">
                <a:alpha val="20000"/>
              </a:srgbClr>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2" name="任意多边形: 形状 41">
              <a:extLst>
                <a:ext uri="{FF2B5EF4-FFF2-40B4-BE49-F238E27FC236}">
                  <a16:creationId xmlns:a16="http://schemas.microsoft.com/office/drawing/2014/main" id="{5320A4B7-7F2D-466C-BC52-3FCACA9379C5}"/>
                </a:ext>
              </a:extLst>
            </p:cNvPr>
            <p:cNvSpPr/>
            <p:nvPr/>
          </p:nvSpPr>
          <p:spPr>
            <a:xfrm>
              <a:off x="5218525" y="3962240"/>
              <a:ext cx="32236" cy="371954"/>
            </a:xfrm>
            <a:custGeom>
              <a:avLst/>
              <a:gdLst>
                <a:gd name="connsiteX0" fmla="*/ 0 w 32236"/>
                <a:gd name="connsiteY0" fmla="*/ 0 h 371954"/>
                <a:gd name="connsiteX1" fmla="*/ 32237 w 32236"/>
                <a:gd name="connsiteY1" fmla="*/ 0 h 371954"/>
                <a:gd name="connsiteX2" fmla="*/ 32237 w 32236"/>
                <a:gd name="connsiteY2" fmla="*/ 371954 h 371954"/>
                <a:gd name="connsiteX3" fmla="*/ 0 w 32236"/>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32236" h="371954">
                  <a:moveTo>
                    <a:pt x="0" y="0"/>
                  </a:moveTo>
                  <a:lnTo>
                    <a:pt x="32237" y="0"/>
                  </a:lnTo>
                  <a:lnTo>
                    <a:pt x="32237" y="371954"/>
                  </a:lnTo>
                  <a:lnTo>
                    <a:pt x="0" y="37195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3" name="任意多边形: 形状 42">
              <a:extLst>
                <a:ext uri="{FF2B5EF4-FFF2-40B4-BE49-F238E27FC236}">
                  <a16:creationId xmlns:a16="http://schemas.microsoft.com/office/drawing/2014/main" id="{6B65E4DF-187C-481A-9566-B32FDDA37374}"/>
                </a:ext>
              </a:extLst>
            </p:cNvPr>
            <p:cNvSpPr/>
            <p:nvPr/>
          </p:nvSpPr>
          <p:spPr>
            <a:xfrm>
              <a:off x="5234643" y="3962240"/>
              <a:ext cx="16118" cy="371954"/>
            </a:xfrm>
            <a:custGeom>
              <a:avLst/>
              <a:gdLst>
                <a:gd name="connsiteX0" fmla="*/ 0 w 16118"/>
                <a:gd name="connsiteY0" fmla="*/ 0 h 371954"/>
                <a:gd name="connsiteX1" fmla="*/ 16118 w 16118"/>
                <a:gd name="connsiteY1" fmla="*/ 0 h 371954"/>
                <a:gd name="connsiteX2" fmla="*/ 16118 w 16118"/>
                <a:gd name="connsiteY2" fmla="*/ 371954 h 371954"/>
                <a:gd name="connsiteX3" fmla="*/ 0 w 16118"/>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16118" h="371954">
                  <a:moveTo>
                    <a:pt x="0" y="0"/>
                  </a:moveTo>
                  <a:lnTo>
                    <a:pt x="16118" y="0"/>
                  </a:lnTo>
                  <a:lnTo>
                    <a:pt x="16118" y="371954"/>
                  </a:lnTo>
                  <a:lnTo>
                    <a:pt x="0" y="37195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4" name="任意多边形: 形状 43">
              <a:extLst>
                <a:ext uri="{FF2B5EF4-FFF2-40B4-BE49-F238E27FC236}">
                  <a16:creationId xmlns:a16="http://schemas.microsoft.com/office/drawing/2014/main" id="{73F05253-1161-4893-B582-16AB5784D90D}"/>
                </a:ext>
              </a:extLst>
            </p:cNvPr>
            <p:cNvSpPr/>
            <p:nvPr/>
          </p:nvSpPr>
          <p:spPr>
            <a:xfrm>
              <a:off x="5138087" y="4076044"/>
              <a:ext cx="94502" cy="91012"/>
            </a:xfrm>
            <a:custGeom>
              <a:avLst/>
              <a:gdLst>
                <a:gd name="connsiteX0" fmla="*/ 94503 w 94502"/>
                <a:gd name="connsiteY0" fmla="*/ 74996 h 91012"/>
                <a:gd name="connsiteX1" fmla="*/ 82029 w 94502"/>
                <a:gd name="connsiteY1" fmla="*/ 91012 h 91012"/>
                <a:gd name="connsiteX2" fmla="*/ 0 w 94502"/>
                <a:gd name="connsiteY2" fmla="*/ 16016 h 91012"/>
                <a:gd name="connsiteX3" fmla="*/ 12422 w 94502"/>
                <a:gd name="connsiteY3" fmla="*/ 0 h 91012"/>
                <a:gd name="connsiteX4" fmla="*/ 94503 w 94502"/>
                <a:gd name="connsiteY4" fmla="*/ 74996 h 9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2" h="91012">
                  <a:moveTo>
                    <a:pt x="94503" y="74996"/>
                  </a:moveTo>
                  <a:lnTo>
                    <a:pt x="82029" y="91012"/>
                  </a:lnTo>
                  <a:lnTo>
                    <a:pt x="0" y="16016"/>
                  </a:lnTo>
                  <a:lnTo>
                    <a:pt x="12422" y="0"/>
                  </a:lnTo>
                  <a:lnTo>
                    <a:pt x="94503" y="74996"/>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5" name="任意多边形: 形状 44">
              <a:extLst>
                <a:ext uri="{FF2B5EF4-FFF2-40B4-BE49-F238E27FC236}">
                  <a16:creationId xmlns:a16="http://schemas.microsoft.com/office/drawing/2014/main" id="{4C06F92D-F64B-4A8A-9D88-1A08EB9940DF}"/>
                </a:ext>
              </a:extLst>
            </p:cNvPr>
            <p:cNvSpPr/>
            <p:nvPr/>
          </p:nvSpPr>
          <p:spPr>
            <a:xfrm>
              <a:off x="5144298" y="4076044"/>
              <a:ext cx="88291" cy="83004"/>
            </a:xfrm>
            <a:custGeom>
              <a:avLst/>
              <a:gdLst>
                <a:gd name="connsiteX0" fmla="*/ 88292 w 88291"/>
                <a:gd name="connsiteY0" fmla="*/ 74996 h 83004"/>
                <a:gd name="connsiteX1" fmla="*/ 82029 w 88291"/>
                <a:gd name="connsiteY1" fmla="*/ 83004 h 83004"/>
                <a:gd name="connsiteX2" fmla="*/ 0 w 88291"/>
                <a:gd name="connsiteY2" fmla="*/ 8008 h 83004"/>
                <a:gd name="connsiteX3" fmla="*/ 6211 w 88291"/>
                <a:gd name="connsiteY3" fmla="*/ 0 h 83004"/>
                <a:gd name="connsiteX4" fmla="*/ 88292 w 88291"/>
                <a:gd name="connsiteY4" fmla="*/ 74996 h 8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1" h="83004">
                  <a:moveTo>
                    <a:pt x="88292" y="74996"/>
                  </a:moveTo>
                  <a:lnTo>
                    <a:pt x="82029" y="83004"/>
                  </a:lnTo>
                  <a:lnTo>
                    <a:pt x="0" y="8008"/>
                  </a:lnTo>
                  <a:lnTo>
                    <a:pt x="6211" y="0"/>
                  </a:lnTo>
                  <a:lnTo>
                    <a:pt x="88292" y="74996"/>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6" name="任意多边形: 形状 45">
              <a:extLst>
                <a:ext uri="{FF2B5EF4-FFF2-40B4-BE49-F238E27FC236}">
                  <a16:creationId xmlns:a16="http://schemas.microsoft.com/office/drawing/2014/main" id="{208DB0C5-2899-44DD-BA61-5FAD81940A15}"/>
                </a:ext>
              </a:extLst>
            </p:cNvPr>
            <p:cNvSpPr/>
            <p:nvPr/>
          </p:nvSpPr>
          <p:spPr>
            <a:xfrm>
              <a:off x="5236902" y="4145496"/>
              <a:ext cx="93578" cy="123402"/>
            </a:xfrm>
            <a:custGeom>
              <a:avLst/>
              <a:gdLst>
                <a:gd name="connsiteX0" fmla="*/ 0 w 93578"/>
                <a:gd name="connsiteY0" fmla="*/ 108414 h 123402"/>
                <a:gd name="connsiteX1" fmla="*/ 13654 w 93578"/>
                <a:gd name="connsiteY1" fmla="*/ 123403 h 123402"/>
                <a:gd name="connsiteX2" fmla="*/ 93579 w 93578"/>
                <a:gd name="connsiteY2" fmla="*/ 14989 h 123402"/>
                <a:gd name="connsiteX3" fmla="*/ 79924 w 93578"/>
                <a:gd name="connsiteY3" fmla="*/ 0 h 123402"/>
                <a:gd name="connsiteX4" fmla="*/ 0 w 93578"/>
                <a:gd name="connsiteY4" fmla="*/ 108414 h 12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8" h="123402">
                  <a:moveTo>
                    <a:pt x="0" y="108414"/>
                  </a:moveTo>
                  <a:lnTo>
                    <a:pt x="13654" y="123403"/>
                  </a:lnTo>
                  <a:lnTo>
                    <a:pt x="93579" y="14989"/>
                  </a:lnTo>
                  <a:lnTo>
                    <a:pt x="79924" y="0"/>
                  </a:lnTo>
                  <a:lnTo>
                    <a:pt x="0" y="10841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7" name="任意多边形: 形状 46">
              <a:extLst>
                <a:ext uri="{FF2B5EF4-FFF2-40B4-BE49-F238E27FC236}">
                  <a16:creationId xmlns:a16="http://schemas.microsoft.com/office/drawing/2014/main" id="{CCE4C718-0FFF-497C-A49C-C49F5A5F6D55}"/>
                </a:ext>
              </a:extLst>
            </p:cNvPr>
            <p:cNvSpPr/>
            <p:nvPr/>
          </p:nvSpPr>
          <p:spPr>
            <a:xfrm>
              <a:off x="5236902" y="4145496"/>
              <a:ext cx="86751" cy="115908"/>
            </a:xfrm>
            <a:custGeom>
              <a:avLst/>
              <a:gdLst>
                <a:gd name="connsiteX0" fmla="*/ 0 w 86751"/>
                <a:gd name="connsiteY0" fmla="*/ 108414 h 115908"/>
                <a:gd name="connsiteX1" fmla="*/ 6827 w 86751"/>
                <a:gd name="connsiteY1" fmla="*/ 115908 h 115908"/>
                <a:gd name="connsiteX2" fmla="*/ 86752 w 86751"/>
                <a:gd name="connsiteY2" fmla="*/ 7494 h 115908"/>
                <a:gd name="connsiteX3" fmla="*/ 79924 w 86751"/>
                <a:gd name="connsiteY3" fmla="*/ 0 h 115908"/>
                <a:gd name="connsiteX4" fmla="*/ 0 w 86751"/>
                <a:gd name="connsiteY4" fmla="*/ 108414 h 11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1" h="115908">
                  <a:moveTo>
                    <a:pt x="0" y="108414"/>
                  </a:moveTo>
                  <a:lnTo>
                    <a:pt x="6827" y="115908"/>
                  </a:lnTo>
                  <a:lnTo>
                    <a:pt x="86752" y="7494"/>
                  </a:lnTo>
                  <a:lnTo>
                    <a:pt x="79924" y="0"/>
                  </a:lnTo>
                  <a:lnTo>
                    <a:pt x="0" y="10841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8" name="任意多边形: 形状 47">
              <a:extLst>
                <a:ext uri="{FF2B5EF4-FFF2-40B4-BE49-F238E27FC236}">
                  <a16:creationId xmlns:a16="http://schemas.microsoft.com/office/drawing/2014/main" id="{C8FC5764-BB3F-45FB-AD70-3D81A90D64E3}"/>
                </a:ext>
              </a:extLst>
            </p:cNvPr>
            <p:cNvSpPr/>
            <p:nvPr/>
          </p:nvSpPr>
          <p:spPr>
            <a:xfrm>
              <a:off x="5122276" y="3893249"/>
              <a:ext cx="224732" cy="96401"/>
            </a:xfrm>
            <a:custGeom>
              <a:avLst/>
              <a:gdLst>
                <a:gd name="connsiteX0" fmla="*/ 224732 w 224732"/>
                <a:gd name="connsiteY0" fmla="*/ 96401 h 96401"/>
                <a:gd name="connsiteX1" fmla="*/ 112366 w 224732"/>
                <a:gd name="connsiteY1" fmla="*/ -1 h 96401"/>
                <a:gd name="connsiteX2" fmla="*/ -1 w 224732"/>
                <a:gd name="connsiteY2" fmla="*/ 96401 h 96401"/>
              </a:gdLst>
              <a:ahLst/>
              <a:cxnLst>
                <a:cxn ang="0">
                  <a:pos x="connsiteX0" y="connsiteY0"/>
                </a:cxn>
                <a:cxn ang="0">
                  <a:pos x="connsiteX1" y="connsiteY1"/>
                </a:cxn>
                <a:cxn ang="0">
                  <a:pos x="connsiteX2" y="connsiteY2"/>
                </a:cxn>
              </a:cxnLst>
              <a:rect l="l" t="t" r="r" b="b"/>
              <a:pathLst>
                <a:path w="224732" h="96401">
                  <a:moveTo>
                    <a:pt x="224732" y="96401"/>
                  </a:moveTo>
                  <a:cubicBezTo>
                    <a:pt x="224732" y="43169"/>
                    <a:pt x="174426" y="-1"/>
                    <a:pt x="112366" y="-1"/>
                  </a:cubicBezTo>
                  <a:cubicBezTo>
                    <a:pt x="50305" y="-1"/>
                    <a:pt x="-1" y="43169"/>
                    <a:pt x="-1" y="9640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9" name="任意多边形: 形状 48">
              <a:extLst>
                <a:ext uri="{FF2B5EF4-FFF2-40B4-BE49-F238E27FC236}">
                  <a16:creationId xmlns:a16="http://schemas.microsoft.com/office/drawing/2014/main" id="{8FFCB9F7-BDE6-4B30-AE2E-026A3F031F64}"/>
                </a:ext>
              </a:extLst>
            </p:cNvPr>
            <p:cNvSpPr/>
            <p:nvPr/>
          </p:nvSpPr>
          <p:spPr>
            <a:xfrm>
              <a:off x="5234643" y="3893249"/>
              <a:ext cx="112366" cy="96401"/>
            </a:xfrm>
            <a:custGeom>
              <a:avLst/>
              <a:gdLst>
                <a:gd name="connsiteX0" fmla="*/ -1 w 112366"/>
                <a:gd name="connsiteY0" fmla="*/ 96401 h 96401"/>
                <a:gd name="connsiteX1" fmla="*/ 112365 w 112366"/>
                <a:gd name="connsiteY1" fmla="*/ 96401 h 96401"/>
                <a:gd name="connsiteX2" fmla="*/ -1 w 112366"/>
                <a:gd name="connsiteY2" fmla="*/ -1 h 96401"/>
              </a:gdLst>
              <a:ahLst/>
              <a:cxnLst>
                <a:cxn ang="0">
                  <a:pos x="connsiteX0" y="connsiteY0"/>
                </a:cxn>
                <a:cxn ang="0">
                  <a:pos x="connsiteX1" y="connsiteY1"/>
                </a:cxn>
                <a:cxn ang="0">
                  <a:pos x="connsiteX2" y="connsiteY2"/>
                </a:cxn>
              </a:cxnLst>
              <a:rect l="l" t="t" r="r" b="b"/>
              <a:pathLst>
                <a:path w="112366" h="96401">
                  <a:moveTo>
                    <a:pt x="-1" y="96401"/>
                  </a:moveTo>
                  <a:lnTo>
                    <a:pt x="112365" y="96401"/>
                  </a:lnTo>
                  <a:cubicBezTo>
                    <a:pt x="112365" y="43169"/>
                    <a:pt x="6206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0" name="任意多边形: 形状 49">
              <a:extLst>
                <a:ext uri="{FF2B5EF4-FFF2-40B4-BE49-F238E27FC236}">
                  <a16:creationId xmlns:a16="http://schemas.microsoft.com/office/drawing/2014/main" id="{71A5594B-B4DF-429F-8F3C-3745698EEA96}"/>
                </a:ext>
              </a:extLst>
            </p:cNvPr>
            <p:cNvSpPr/>
            <p:nvPr/>
          </p:nvSpPr>
          <p:spPr>
            <a:xfrm>
              <a:off x="5237774" y="4097655"/>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1" name="任意多边形: 形状 50">
              <a:extLst>
                <a:ext uri="{FF2B5EF4-FFF2-40B4-BE49-F238E27FC236}">
                  <a16:creationId xmlns:a16="http://schemas.microsoft.com/office/drawing/2014/main" id="{B351C4B3-76CB-464F-8310-78E0A5D816C2}"/>
                </a:ext>
              </a:extLst>
            </p:cNvPr>
            <p:cNvSpPr/>
            <p:nvPr/>
          </p:nvSpPr>
          <p:spPr>
            <a:xfrm>
              <a:off x="5323653" y="4097655"/>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2" name="任意多边形: 形状 51">
              <a:extLst>
                <a:ext uri="{FF2B5EF4-FFF2-40B4-BE49-F238E27FC236}">
                  <a16:creationId xmlns:a16="http://schemas.microsoft.com/office/drawing/2014/main" id="{998E3427-B967-4EFF-95F9-13CB0FFB5884}"/>
                </a:ext>
              </a:extLst>
            </p:cNvPr>
            <p:cNvSpPr/>
            <p:nvPr/>
          </p:nvSpPr>
          <p:spPr>
            <a:xfrm>
              <a:off x="5058419" y="4033541"/>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3" name="任意多边形: 形状 52">
              <a:extLst>
                <a:ext uri="{FF2B5EF4-FFF2-40B4-BE49-F238E27FC236}">
                  <a16:creationId xmlns:a16="http://schemas.microsoft.com/office/drawing/2014/main" id="{4CBD7A65-738E-440C-A080-1BDBE0C82F54}"/>
                </a:ext>
              </a:extLst>
            </p:cNvPr>
            <p:cNvSpPr/>
            <p:nvPr/>
          </p:nvSpPr>
          <p:spPr>
            <a:xfrm>
              <a:off x="5144298" y="4033541"/>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grpSp>
      <p:pic>
        <p:nvPicPr>
          <p:cNvPr id="4" name="图片 3" descr="图片包含 游戏机, 画, 标志&#10;&#10;描述已自动生成" hidden="1">
            <a:extLst>
              <a:ext uri="{FF2B5EF4-FFF2-40B4-BE49-F238E27FC236}">
                <a16:creationId xmlns:a16="http://schemas.microsoft.com/office/drawing/2014/main" id="{E0E07E5F-A154-465D-BE9B-BA0248FF65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342" y="254911"/>
            <a:ext cx="2941320" cy="827159"/>
          </a:xfrm>
          <a:prstGeom prst="rect">
            <a:avLst/>
          </a:prstGeom>
        </p:spPr>
      </p:pic>
    </p:spTree>
    <p:extLst>
      <p:ext uri="{BB962C8B-B14F-4D97-AF65-F5344CB8AC3E}">
        <p14:creationId xmlns:p14="http://schemas.microsoft.com/office/powerpoint/2010/main" val="38705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E79F9FC4-73A8-49AA-BFCB-CC8390708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968171" y="137160"/>
            <a:ext cx="4750019"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rPr>
              <a:t>KHỞI</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noProof="0" dirty="0">
                <a:solidFill>
                  <a:prstClr val="white">
                    <a:lumMod val="95000"/>
                    <a:alpha val="50000"/>
                  </a:prstClr>
                </a:solidFill>
                <a:latin typeface="UTM Alexander" panose="02040603050506020204" pitchFamily="18" charset="0"/>
                <a:ea typeface="字魂143号-正酷超级黑" panose="00000500000000000000" pitchFamily="2" charset="-122"/>
              </a:rPr>
              <a:t>ĐỘNG</a:t>
            </a:r>
            <a:endPar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333823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E79F9FC4-73A8-49AA-BFCB-CC8390708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663537" y="137160"/>
            <a:ext cx="5054653"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rPr>
              <a:t>KHÁM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dirty="0">
                <a:solidFill>
                  <a:prstClr val="white">
                    <a:lumMod val="95000"/>
                    <a:alpha val="50000"/>
                  </a:prstClr>
                </a:solidFill>
                <a:latin typeface="UTM Alexander" panose="02040603050506020204" pitchFamily="18" charset="0"/>
                <a:ea typeface="字魂143号-正酷超级黑" panose="00000500000000000000" pitchFamily="2" charset="-122"/>
              </a:rPr>
              <a:t>PHÁ</a:t>
            </a:r>
            <a:endPar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40512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accent1">
                <a:lumMod val="60000"/>
                <a:lumOff val="40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63265" y="2254519"/>
            <a:ext cx="3655371" cy="2585323"/>
          </a:xfrm>
          <a:prstGeom prst="rect">
            <a:avLst/>
          </a:prstGeom>
        </p:spPr>
        <p:txBody>
          <a:bodyPr wrap="square">
            <a:spAutoFit/>
          </a:bodyPr>
          <a:lstStyle/>
          <a:p>
            <a:pPr algn="just"/>
            <a:r>
              <a:rPr lang="nl-NL" sz="5400" b="1" dirty="0">
                <a:solidFill>
                  <a:schemeClr val="accent4">
                    <a:lumMod val="75000"/>
                  </a:schemeClr>
                </a:solidFill>
                <a:latin typeface="SVN-Cookie" panose="020B0606040200020203" pitchFamily="34" charset="0"/>
                <a:ea typeface="Times New Roman" panose="02020603050405020304" pitchFamily="18" charset="0"/>
              </a:rPr>
              <a:t>Tìm hiểu về hình dạng Trái Đất qua quả địa cầu </a:t>
            </a:r>
            <a:endParaRPr lang="en-US" sz="5400" dirty="0">
              <a:solidFill>
                <a:schemeClr val="accent4">
                  <a:lumMod val="75000"/>
                </a:schemeClr>
              </a:solidFill>
              <a:latin typeface="SVN-Cookie" panose="020B0606040200020203" pitchFamily="34" charset="0"/>
            </a:endParaRPr>
          </a:p>
        </p:txBody>
      </p:sp>
      <p:sp>
        <p:nvSpPr>
          <p:cNvPr id="3" name="Rectangle 2"/>
          <p:cNvSpPr/>
          <p:nvPr/>
        </p:nvSpPr>
        <p:spPr>
          <a:xfrm>
            <a:off x="1737855" y="1358042"/>
            <a:ext cx="2706190" cy="830997"/>
          </a:xfrm>
          <a:prstGeom prst="rect">
            <a:avLst/>
          </a:prstGeom>
        </p:spPr>
        <p:txBody>
          <a:bodyPr wrap="none">
            <a:spAutoFit/>
          </a:bodyPr>
          <a:lstStyle/>
          <a:p>
            <a:r>
              <a:rPr lang="nl-NL" sz="4800" b="1" dirty="0">
                <a:solidFill>
                  <a:schemeClr val="tx1">
                    <a:lumMod val="75000"/>
                    <a:lumOff val="25000"/>
                  </a:schemeClr>
                </a:solidFill>
                <a:latin typeface="SVN-Cookie" panose="020B0606040200020203" pitchFamily="34" charset="0"/>
                <a:ea typeface="Times New Roman" panose="02020603050405020304" pitchFamily="18" charset="0"/>
              </a:rPr>
              <a:t>Hoạt động 1. </a:t>
            </a:r>
            <a:endParaRPr lang="en-US" sz="4800" dirty="0">
              <a:solidFill>
                <a:schemeClr val="tx1">
                  <a:lumMod val="75000"/>
                  <a:lumOff val="25000"/>
                </a:schemeClr>
              </a:solidFill>
              <a:latin typeface="SVN-Cookie" panose="020B0606040200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077" y="1526266"/>
            <a:ext cx="4594860" cy="3063240"/>
          </a:xfrm>
          <a:prstGeom prst="rect">
            <a:avLst/>
          </a:prstGeom>
          <a:ln>
            <a:noFill/>
          </a:ln>
          <a:effectLst>
            <a:outerShdw blurRad="292100" dist="139700" dir="2700000" algn="tl" rotWithShape="0">
              <a:srgbClr val="333333">
                <a:alpha val="65000"/>
              </a:srgbClr>
            </a:outerShdw>
          </a:effectLst>
        </p:spPr>
      </p:pic>
      <p:pic>
        <p:nvPicPr>
          <p:cNvPr id="8" name="图片 7" descr="图片包含 游戏机, 桌子, 花, 食物&#10;&#10;描述已自动生成">
            <a:extLst>
              <a:ext uri="{FF2B5EF4-FFF2-40B4-BE49-F238E27FC236}">
                <a16:creationId xmlns:a16="http://schemas.microsoft.com/office/drawing/2014/main" id="{EFCE85B4-8E7F-4F71-BE1F-2074B806EBD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a:off x="9361715" y="3429000"/>
            <a:ext cx="2586445" cy="3251607"/>
          </a:xfrm>
          <a:prstGeom prst="rect">
            <a:avLst/>
          </a:prstGeom>
        </p:spPr>
      </p:pic>
    </p:spTree>
    <p:extLst>
      <p:ext uri="{BB962C8B-B14F-4D97-AF65-F5344CB8AC3E}">
        <p14:creationId xmlns:p14="http://schemas.microsoft.com/office/powerpoint/2010/main" val="4351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02" r="49130"/>
          <a:stretch/>
        </p:blipFill>
        <p:spPr>
          <a:xfrm>
            <a:off x="1206379" y="1516103"/>
            <a:ext cx="4141123" cy="4522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Rectangle 58"/>
          <p:cNvSpPr/>
          <p:nvPr/>
        </p:nvSpPr>
        <p:spPr>
          <a:xfrm>
            <a:off x="858819" y="511750"/>
            <a:ext cx="10694273" cy="923330"/>
          </a:xfrm>
          <a:prstGeom prst="rect">
            <a:avLst/>
          </a:prstGeom>
        </p:spPr>
        <p:txBody>
          <a:bodyPr wrap="square">
            <a:spAutoFit/>
          </a:bodyPr>
          <a:lstStyle/>
          <a:p>
            <a:pPr algn="just"/>
            <a:r>
              <a:rPr lang="nl-NL" sz="5400" b="1" dirty="0">
                <a:solidFill>
                  <a:schemeClr val="accent6">
                    <a:lumMod val="60000"/>
                    <a:lumOff val="40000"/>
                  </a:schemeClr>
                </a:solidFill>
                <a:latin typeface="SVN-Cookie" panose="020B0606040200020203" pitchFamily="34" charset="0"/>
                <a:ea typeface="Times New Roman" panose="02020603050405020304" pitchFamily="18" charset="0"/>
              </a:rPr>
              <a:t>Quan sát hình 1 và mô tả hình dạng của Trái Đất</a:t>
            </a:r>
            <a:endParaRPr lang="en-US" sz="5400" dirty="0">
              <a:solidFill>
                <a:schemeClr val="accent6">
                  <a:lumMod val="60000"/>
                  <a:lumOff val="40000"/>
                </a:schemeClr>
              </a:solidFill>
              <a:latin typeface="SVN-Cookie" panose="020B0606040200020203" pitchFamily="34" charset="0"/>
            </a:endParaRPr>
          </a:p>
        </p:txBody>
      </p:sp>
      <p:pic>
        <p:nvPicPr>
          <p:cNvPr id="1026" name="Picture 2" descr="Sphere Blue Clip Art - Blue Sphere Png - Free Transparent PNG Clipart  Images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12" b="95141" l="0" r="90000"/>
                    </a14:imgEffect>
                  </a14:imgLayer>
                </a14:imgProps>
              </a:ext>
              <a:ext uri="{28A0092B-C50C-407E-A947-70E740481C1C}">
                <a14:useLocalDpi xmlns:a14="http://schemas.microsoft.com/office/drawing/2010/main" val="0"/>
              </a:ext>
            </a:extLst>
          </a:blip>
          <a:srcRect/>
          <a:stretch>
            <a:fillRect/>
          </a:stretch>
        </p:blipFill>
        <p:spPr bwMode="auto">
          <a:xfrm>
            <a:off x="7435484" y="1803838"/>
            <a:ext cx="2784961" cy="29341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01192" y="4645087"/>
            <a:ext cx="5944498" cy="923330"/>
          </a:xfrm>
          <a:prstGeom prst="rect">
            <a:avLst/>
          </a:prstGeom>
          <a:ln w="28575">
            <a:solidFill>
              <a:schemeClr val="tx1">
                <a:lumMod val="95000"/>
                <a:lumOff val="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Trái Đất có dạng hình cầu</a:t>
            </a:r>
            <a:endParaRPr lang="en-US" sz="54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3656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60699" y="821803"/>
            <a:ext cx="5995686" cy="5069711"/>
          </a:xfrm>
          <a:prstGeom prst="roundRect">
            <a:avLst/>
          </a:prstGeom>
          <a:solidFill>
            <a:schemeClr val="accent5">
              <a:lumMod val="40000"/>
              <a:lumOff val="6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2118175" y="2069324"/>
            <a:ext cx="3383280" cy="0"/>
          </a:xfrm>
          <a:prstGeom prst="line">
            <a:avLst/>
          </a:prstGeom>
          <a:ln w="76200" cap="rnd">
            <a:solidFill>
              <a:srgbClr val="C00000"/>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91519" y="2062813"/>
            <a:ext cx="4734046" cy="3416320"/>
          </a:xfrm>
          <a:prstGeom prst="rect">
            <a:avLst/>
          </a:prstGeom>
        </p:spPr>
        <p:txBody>
          <a:bodyPr wrap="square">
            <a:spAutoFit/>
          </a:bodyPr>
          <a:lstStyle/>
          <a:p>
            <a:pPr algn="just"/>
            <a:r>
              <a:rPr lang="nl-NL" sz="5400" b="1" dirty="0">
                <a:latin typeface="SVN-Cookie" panose="020B0606040200020203" pitchFamily="34" charset="0"/>
                <a:ea typeface="Times New Roman" panose="02020603050405020304" pitchFamily="18" charset="0"/>
              </a:rPr>
              <a:t>Tìm hiểu vị trí cực Bắc, cực Nam, đường xích đạo, bán cầu Bắc, bán cầu Nam</a:t>
            </a:r>
            <a:endParaRPr lang="en-US" sz="5400" dirty="0">
              <a:latin typeface="SVN-Cookie" panose="020B0606040200020203" pitchFamily="34" charset="0"/>
            </a:endParaRPr>
          </a:p>
        </p:txBody>
      </p:sp>
      <p:sp>
        <p:nvSpPr>
          <p:cNvPr id="3" name="Rectangle 2"/>
          <p:cNvSpPr/>
          <p:nvPr/>
        </p:nvSpPr>
        <p:spPr>
          <a:xfrm>
            <a:off x="2455485" y="1172847"/>
            <a:ext cx="2770310" cy="830997"/>
          </a:xfrm>
          <a:prstGeom prst="rect">
            <a:avLst/>
          </a:prstGeom>
        </p:spPr>
        <p:txBody>
          <a:bodyPr wrap="none">
            <a:spAutoFit/>
          </a:bodyPr>
          <a:lstStyle/>
          <a:p>
            <a:r>
              <a:rPr lang="nl-NL" sz="4800" b="1" dirty="0">
                <a:ln>
                  <a:solidFill>
                    <a:sysClr val="windowText" lastClr="000000"/>
                  </a:solidFill>
                </a:ln>
                <a:latin typeface="SVN-Cookie" panose="020B0606040200020203" pitchFamily="34" charset="0"/>
                <a:ea typeface="Times New Roman" panose="02020603050405020304" pitchFamily="18" charset="0"/>
              </a:rPr>
              <a:t>Hoạt động 2. </a:t>
            </a:r>
            <a:endParaRPr lang="en-US" sz="4800" dirty="0">
              <a:ln>
                <a:solidFill>
                  <a:sysClr val="windowText" lastClr="000000"/>
                </a:solidFill>
              </a:ln>
              <a:latin typeface="SVN-Cookie" panose="020B0606040200020203" pitchFamily="34" charset="0"/>
            </a:endParaRPr>
          </a:p>
        </p:txBody>
      </p:sp>
      <p:pic>
        <p:nvPicPr>
          <p:cNvPr id="2050" name="Picture 2" descr="Magnet | CK-12 Foundati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745"/>
                    </a14:imgEffect>
                  </a14:imgLayer>
                </a14:imgProps>
              </a:ext>
              <a:ext uri="{28A0092B-C50C-407E-A947-70E740481C1C}">
                <a14:useLocalDpi xmlns:a14="http://schemas.microsoft.com/office/drawing/2010/main" val="0"/>
              </a:ext>
            </a:extLst>
          </a:blip>
          <a:srcRect/>
          <a:stretch>
            <a:fillRect/>
          </a:stretch>
        </p:blipFill>
        <p:spPr bwMode="auto">
          <a:xfrm>
            <a:off x="7483041" y="1056435"/>
            <a:ext cx="3606749" cy="460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90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746036" y="435042"/>
            <a:ext cx="10694273" cy="1077218"/>
          </a:xfrm>
          <a:prstGeom prst="rect">
            <a:avLst/>
          </a:prstGeom>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Quan sát hình 2 và </a:t>
            </a:r>
            <a:r>
              <a:rPr lang="nl-NL" sz="3200" dirty="0">
                <a:solidFill>
                  <a:srgbClr val="C00000"/>
                </a:solidFill>
                <a:latin typeface="SVN-Cookies" panose="02040603050506020204" pitchFamily="18" charset="0"/>
              </a:rPr>
              <a:t>chỉ cực Bắc, cực Nam, đường Xích đạo, bán cầu Bắc, bán cầu Nam trên hình.</a:t>
            </a:r>
            <a:endParaRPr lang="en-US" sz="3200" dirty="0">
              <a:solidFill>
                <a:srgbClr val="C00000"/>
              </a:solidFill>
              <a:latin typeface="SVN-Cookies" panose="0204060305050602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03333" y="1512260"/>
            <a:ext cx="3771900" cy="3771900"/>
          </a:xfrm>
          <a:prstGeom prst="rect">
            <a:avLst/>
          </a:prstGeom>
        </p:spPr>
      </p:pic>
      <p:sp>
        <p:nvSpPr>
          <p:cNvPr id="60" name="Rectangle 59"/>
          <p:cNvSpPr/>
          <p:nvPr/>
        </p:nvSpPr>
        <p:spPr>
          <a:xfrm>
            <a:off x="1538504" y="4634923"/>
            <a:ext cx="450155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5400" b="1" dirty="0">
                <a:solidFill>
                  <a:schemeClr val="tx1"/>
                </a:solidFill>
                <a:latin typeface="SVN-Cookie" panose="020B0606040200020203" pitchFamily="34" charset="0"/>
                <a:ea typeface="Times New Roman" panose="02020603050405020304" pitchFamily="18" charset="0"/>
              </a:rPr>
              <a:t>Thảo luận nhóm đôi</a:t>
            </a:r>
            <a:endParaRPr lang="en-US" sz="5400" dirty="0">
              <a:solidFill>
                <a:schemeClr val="tx1"/>
              </a:solidFill>
              <a:latin typeface="SVN-Cookie" panose="020B0606040200020203" pitchFamily="34" charset="0"/>
            </a:endParaRPr>
          </a:p>
        </p:txBody>
      </p:sp>
      <p:pic>
        <p:nvPicPr>
          <p:cNvPr id="3074" name="Picture 2" descr="Địa cầu thế giới 22 cm tiếng anh - banbando.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4579" y1="6367" x2="37312" y2="10391"/>
                        <a14:foregroundMark x1="38427" y1="3906" x2="15505" y2="18203"/>
                        <a14:foregroundMark x1="26659" y1="10000" x2="19018" y2="13828"/>
                        <a14:foregroundMark x1="40323" y1="3516" x2="40323" y2="351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18333" y="1663846"/>
            <a:ext cx="3386174" cy="483469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H="1" flipV="1">
            <a:off x="6832530" y="1950720"/>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702040" y="2163266"/>
            <a:ext cx="1066800" cy="2697480"/>
          </a:xfrm>
          <a:prstGeom prst="line">
            <a:avLst/>
          </a:prstGeom>
          <a:ln w="2857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675233" y="2431601"/>
            <a:ext cx="3319298" cy="39106"/>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5053841" y="2912482"/>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239588" y="3844290"/>
            <a:ext cx="3148274" cy="88693"/>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5790164" y="4715138"/>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7868920" y="2961640"/>
            <a:ext cx="2667000" cy="1117600"/>
          </a:xfrm>
          <a:custGeom>
            <a:avLst/>
            <a:gdLst>
              <a:gd name="connsiteX0" fmla="*/ 0 w 2667000"/>
              <a:gd name="connsiteY0" fmla="*/ 0 h 1117600"/>
              <a:gd name="connsiteX1" fmla="*/ 619760 w 2667000"/>
              <a:gd name="connsiteY1" fmla="*/ 289560 h 1117600"/>
              <a:gd name="connsiteX2" fmla="*/ 1325880 w 2667000"/>
              <a:gd name="connsiteY2" fmla="*/ 604520 h 1117600"/>
              <a:gd name="connsiteX3" fmla="*/ 1747520 w 2667000"/>
              <a:gd name="connsiteY3" fmla="*/ 782320 h 1117600"/>
              <a:gd name="connsiteX4" fmla="*/ 2321560 w 2667000"/>
              <a:gd name="connsiteY4" fmla="*/ 985520 h 1117600"/>
              <a:gd name="connsiteX5" fmla="*/ 2667000 w 26670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0" h="1117600">
                <a:moveTo>
                  <a:pt x="0" y="0"/>
                </a:moveTo>
                <a:lnTo>
                  <a:pt x="619760" y="289560"/>
                </a:lnTo>
                <a:lnTo>
                  <a:pt x="1325880" y="604520"/>
                </a:lnTo>
                <a:cubicBezTo>
                  <a:pt x="1513840" y="686647"/>
                  <a:pt x="1581573" y="718820"/>
                  <a:pt x="1747520" y="782320"/>
                </a:cubicBezTo>
                <a:cubicBezTo>
                  <a:pt x="1913467" y="845820"/>
                  <a:pt x="2168313" y="929640"/>
                  <a:pt x="2321560" y="985520"/>
                </a:cubicBezTo>
                <a:cubicBezTo>
                  <a:pt x="2474807" y="1041400"/>
                  <a:pt x="2570903" y="1079500"/>
                  <a:pt x="2667000" y="1117600"/>
                </a:cubicBezTo>
              </a:path>
            </a:pathLst>
          </a:cu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42221" y="1533154"/>
            <a:ext cx="1566918"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Bắc</a:t>
            </a:r>
            <a:endParaRPr lang="en-US" sz="3600" dirty="0">
              <a:solidFill>
                <a:schemeClr val="bg1"/>
              </a:solidFill>
              <a:latin typeface="SVN-Cookie" panose="020B0606040200020203" pitchFamily="34" charset="0"/>
            </a:endParaRPr>
          </a:p>
        </p:txBody>
      </p:sp>
      <p:sp>
        <p:nvSpPr>
          <p:cNvPr id="77" name="Rectangle 76"/>
          <p:cNvSpPr/>
          <p:nvPr/>
        </p:nvSpPr>
        <p:spPr>
          <a:xfrm>
            <a:off x="3639312" y="1915181"/>
            <a:ext cx="2528781"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Bắc</a:t>
            </a:r>
            <a:endParaRPr lang="en-US" sz="3600" dirty="0">
              <a:solidFill>
                <a:schemeClr val="bg1"/>
              </a:solidFill>
              <a:latin typeface="SVN-Cookie" panose="020B0606040200020203" pitchFamily="34" charset="0"/>
            </a:endParaRPr>
          </a:p>
        </p:txBody>
      </p:sp>
      <p:sp>
        <p:nvSpPr>
          <p:cNvPr id="78" name="Rectangle 77"/>
          <p:cNvSpPr/>
          <p:nvPr/>
        </p:nvSpPr>
        <p:spPr>
          <a:xfrm>
            <a:off x="3557220" y="2722823"/>
            <a:ext cx="2528781" cy="646331"/>
          </a:xfrm>
          <a:prstGeom prst="rect">
            <a:avLst/>
          </a:prstGeom>
          <a:solidFill>
            <a:srgbClr val="C0000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Đường Xích đạo</a:t>
            </a:r>
            <a:endParaRPr lang="en-US" sz="3600" dirty="0">
              <a:solidFill>
                <a:schemeClr val="bg1"/>
              </a:solidFill>
              <a:latin typeface="SVN-Cookie" panose="020B0606040200020203" pitchFamily="34" charset="0"/>
            </a:endParaRPr>
          </a:p>
        </p:txBody>
      </p:sp>
      <p:sp>
        <p:nvSpPr>
          <p:cNvPr id="79" name="Rectangle 78"/>
          <p:cNvSpPr/>
          <p:nvPr/>
        </p:nvSpPr>
        <p:spPr>
          <a:xfrm>
            <a:off x="4410842" y="3638730"/>
            <a:ext cx="2528781"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Nam</a:t>
            </a:r>
            <a:endParaRPr lang="en-US" sz="3600" dirty="0">
              <a:solidFill>
                <a:schemeClr val="bg1"/>
              </a:solidFill>
              <a:latin typeface="SVN-Cookie" panose="020B0606040200020203" pitchFamily="34" charset="0"/>
            </a:endParaRPr>
          </a:p>
        </p:txBody>
      </p:sp>
      <p:sp>
        <p:nvSpPr>
          <p:cNvPr id="80" name="Rectangle 79"/>
          <p:cNvSpPr/>
          <p:nvPr/>
        </p:nvSpPr>
        <p:spPr>
          <a:xfrm>
            <a:off x="5658514" y="4498431"/>
            <a:ext cx="1566918"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Nam</a:t>
            </a:r>
            <a:endParaRPr lang="en-US" sz="36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5815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0"/>
                                        </p:tgtEl>
                                      </p:cBhvr>
                                    </p:animEffect>
                                    <p:set>
                                      <p:cBhvr>
                                        <p:cTn id="28" dur="1" fill="hold">
                                          <p:stCondLst>
                                            <p:cond delay="499"/>
                                          </p:stCondLst>
                                        </p:cTn>
                                        <p:tgtEl>
                                          <p:spTgt spid="6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repeatCount="300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par>
                          <p:cTn id="54" fill="hold">
                            <p:stCondLst>
                              <p:cond delay="1500"/>
                            </p:stCondLst>
                            <p:childTnLst>
                              <p:par>
                                <p:cTn id="55" presetID="16" presetClass="entr" presetSubtype="21" fill="hold" nodeType="after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par>
                          <p:cTn id="58" fill="hold">
                            <p:stCondLst>
                              <p:cond delay="2000"/>
                            </p:stCondLst>
                            <p:childTnLst>
                              <p:par>
                                <p:cTn id="59" presetID="2" presetClass="entr" presetSubtype="4"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ppt_x"/>
                                          </p:val>
                                        </p:tav>
                                        <p:tav tm="100000">
                                          <p:val>
                                            <p:strVal val="#ppt_x"/>
                                          </p:val>
                                        </p:tav>
                                      </p:tavLst>
                                    </p:anim>
                                    <p:anim calcmode="lin" valueType="num">
                                      <p:cBhvr additive="base">
                                        <p:cTn id="6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additive="base">
                                        <p:cTn id="71" dur="500" fill="hold"/>
                                        <p:tgtEl>
                                          <p:spTgt spid="79"/>
                                        </p:tgtEl>
                                        <p:attrNameLst>
                                          <p:attrName>ppt_x</p:attrName>
                                        </p:attrNameLst>
                                      </p:cBhvr>
                                      <p:tavLst>
                                        <p:tav tm="0">
                                          <p:val>
                                            <p:strVal val="#ppt_x"/>
                                          </p:val>
                                        </p:tav>
                                        <p:tav tm="100000">
                                          <p:val>
                                            <p:strVal val="#ppt_x"/>
                                          </p:val>
                                        </p:tav>
                                      </p:tavLst>
                                    </p:anim>
                                    <p:anim calcmode="lin" valueType="num">
                                      <p:cBhvr additive="base">
                                        <p:cTn id="7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barn(inVertical)">
                                      <p:cBhvr>
                                        <p:cTn id="77" dur="500"/>
                                        <p:tgtEl>
                                          <p:spTgt spid="67"/>
                                        </p:tgtEl>
                                      </p:cBhvr>
                                    </p:animEffec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80"/>
                                        </p:tgtEl>
                                        <p:attrNameLst>
                                          <p:attrName>style.visibility</p:attrName>
                                        </p:attrNameLst>
                                      </p:cBhvr>
                                      <p:to>
                                        <p:strVal val="visible"/>
                                      </p:to>
                                    </p:set>
                                    <p:anim calcmode="lin" valueType="num">
                                      <p:cBhvr additive="base">
                                        <p:cTn id="81" dur="500" fill="hold"/>
                                        <p:tgtEl>
                                          <p:spTgt spid="80"/>
                                        </p:tgtEl>
                                        <p:attrNameLst>
                                          <p:attrName>ppt_x</p:attrName>
                                        </p:attrNameLst>
                                      </p:cBhvr>
                                      <p:tavLst>
                                        <p:tav tm="0">
                                          <p:val>
                                            <p:strVal val="#ppt_x"/>
                                          </p:val>
                                        </p:tav>
                                        <p:tav tm="100000">
                                          <p:val>
                                            <p:strVal val="#ppt_x"/>
                                          </p:val>
                                        </p:tav>
                                      </p:tavLst>
                                    </p:anim>
                                    <p:anim calcmode="lin" valueType="num">
                                      <p:cBhvr additive="base">
                                        <p:cTn id="8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0" grpId="1" animBg="1"/>
      <p:bldP spid="51" grpId="0" animBg="1"/>
      <p:bldP spid="76" grpId="0" animBg="1"/>
      <p:bldP spid="77" grpId="0" animBg="1"/>
      <p:bldP spid="78" grpId="0" animBg="1"/>
      <p:bldP spid="79" grpId="0" animBg="1"/>
      <p:bldP spid="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2341" y="1618488"/>
            <a:ext cx="8023059" cy="3813048"/>
          </a:xfrm>
          <a:prstGeom prst="roundRect">
            <a:avLst/>
          </a:prstGeom>
          <a:solidFill>
            <a:srgbClr val="0070C0"/>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mbria" panose="02040503050406030204" pitchFamily="18" charset="0"/>
                <a:ea typeface="Cambria" panose="02040503050406030204" pitchFamily="18" charset="0"/>
              </a:rPr>
              <a:t>Quả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nhỏ</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đạo</a:t>
            </a:r>
            <a:r>
              <a:rPr lang="en-US" sz="4400" dirty="0">
                <a:latin typeface="Cambria" panose="02040503050406030204" pitchFamily="18" charset="0"/>
                <a:ea typeface="Cambria" panose="02040503050406030204" pitchFamily="18" charset="0"/>
              </a:rPr>
              <a:t> chia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thành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hai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Bắc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Nam.</a:t>
            </a:r>
          </a:p>
        </p:txBody>
      </p:sp>
      <p:sp>
        <p:nvSpPr>
          <p:cNvPr id="59" name="Flowchart: Manual Input 58"/>
          <p:cNvSpPr/>
          <p:nvPr/>
        </p:nvSpPr>
        <p:spPr>
          <a:xfrm>
            <a:off x="892341" y="709362"/>
            <a:ext cx="2664676" cy="726162"/>
          </a:xfrm>
          <a:prstGeom prst="flowChartManualInput">
            <a:avLst/>
          </a:prstGeom>
          <a:solidFill>
            <a:srgbClr val="FFC000"/>
          </a:solidFill>
          <a:ln w="38100">
            <a:solidFill>
              <a:schemeClr val="tx1"/>
            </a:solidFill>
            <a:prstDash val="sysDash"/>
          </a:ln>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 Em có biết</a:t>
            </a:r>
            <a:endParaRPr lang="en-US" sz="3200" dirty="0">
              <a:solidFill>
                <a:srgbClr val="C00000"/>
              </a:solidFill>
              <a:latin typeface="SVN-Cookies" panose="0204060305050602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149" y="2295144"/>
            <a:ext cx="3754851" cy="4562856"/>
          </a:xfrm>
          <a:prstGeom prst="rect">
            <a:avLst/>
          </a:prstGeom>
        </p:spPr>
      </p:pic>
    </p:spTree>
    <p:extLst>
      <p:ext uri="{BB962C8B-B14F-4D97-AF65-F5344CB8AC3E}">
        <p14:creationId xmlns:p14="http://schemas.microsoft.com/office/powerpoint/2010/main" val="125707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096" y="1188720"/>
            <a:ext cx="4526280" cy="3794760"/>
          </a:xfrm>
          <a:prstGeom prst="rect">
            <a:avLst/>
          </a:prstGeom>
          <a:solidFill>
            <a:srgbClr val="0070C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tx1"/>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17545" y="2254519"/>
            <a:ext cx="3655371" cy="2585323"/>
          </a:xfrm>
          <a:prstGeom prst="rect">
            <a:avLst/>
          </a:prstGeom>
        </p:spPr>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Tìm hiểu về các đới khí hậu trên quả cầu.</a:t>
            </a:r>
            <a:endParaRPr lang="en-US" sz="5400" dirty="0">
              <a:solidFill>
                <a:schemeClr val="bg1"/>
              </a:solidFill>
              <a:latin typeface="SVN-Cookie" panose="020B0606040200020203" pitchFamily="34" charset="0"/>
            </a:endParaRPr>
          </a:p>
        </p:txBody>
      </p:sp>
      <p:sp>
        <p:nvSpPr>
          <p:cNvPr id="3" name="Rectangle 2"/>
          <p:cNvSpPr/>
          <p:nvPr/>
        </p:nvSpPr>
        <p:spPr>
          <a:xfrm>
            <a:off x="1692135" y="1358042"/>
            <a:ext cx="2762295" cy="830997"/>
          </a:xfrm>
          <a:prstGeom prst="rect">
            <a:avLst/>
          </a:prstGeom>
        </p:spPr>
        <p:txBody>
          <a:bodyPr wrap="none">
            <a:spAutoFit/>
          </a:bodyPr>
          <a:lstStyle/>
          <a:p>
            <a:r>
              <a:rPr lang="nl-NL" sz="4800" b="1" dirty="0">
                <a:solidFill>
                  <a:schemeClr val="bg1"/>
                </a:solidFill>
                <a:latin typeface="SVN-Cookie" panose="020B0606040200020203" pitchFamily="34" charset="0"/>
                <a:ea typeface="Times New Roman" panose="02020603050405020304" pitchFamily="18" charset="0"/>
              </a:rPr>
              <a:t>Hoạt động 3. </a:t>
            </a:r>
            <a:endParaRPr lang="en-US" sz="4800" dirty="0">
              <a:solidFill>
                <a:schemeClr val="bg1"/>
              </a:solidFill>
              <a:latin typeface="SVN-Cookie" panose="020B0606040200020203" pitchFamily="34" charset="0"/>
            </a:endParaRPr>
          </a:p>
        </p:txBody>
      </p:sp>
      <p:pic>
        <p:nvPicPr>
          <p:cNvPr id="4098" name="Picture 2" descr="Tìm hiểu Các đới khí hậu trên Trái Đất? Đặc điểm của từng đớ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144" y="1439200"/>
            <a:ext cx="5376545" cy="329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自定义 1">
      <a:majorFont>
        <a:latin typeface="Calibri Light"/>
        <a:ea typeface="思源黑体 CN Medium"/>
        <a:cs typeface=""/>
      </a:majorFont>
      <a:minorFont>
        <a:latin typeface="Calibri"/>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327</Words>
  <Application>Microsoft Office PowerPoint</Application>
  <PresentationFormat>Widescreen</PresentationFormat>
  <Paragraphs>48</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Cambria</vt:lpstr>
      <vt:lpstr>SVN-Cookie</vt:lpstr>
      <vt:lpstr>SVN-Cookies</vt:lpstr>
      <vt:lpstr>UTM Alexander</vt:lpstr>
      <vt:lpstr>思源黑体 CN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Hong Diep</cp:lastModifiedBy>
  <cp:revision>12</cp:revision>
  <dcterms:created xsi:type="dcterms:W3CDTF">2023-04-02T13:14:12Z</dcterms:created>
  <dcterms:modified xsi:type="dcterms:W3CDTF">2024-04-18T15:55:20Z</dcterms:modified>
</cp:coreProperties>
</file>