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0" r:id="rId4"/>
    <p:sldId id="261" r:id="rId5"/>
    <p:sldId id="266" r:id="rId6"/>
    <p:sldId id="289" r:id="rId7"/>
    <p:sldId id="262" r:id="rId8"/>
    <p:sldId id="296" r:id="rId9"/>
    <p:sldId id="267" r:id="rId10"/>
    <p:sldId id="292" r:id="rId11"/>
    <p:sldId id="293" r:id="rId12"/>
    <p:sldId id="290" r:id="rId13"/>
    <p:sldId id="294" r:id="rId14"/>
    <p:sldId id="295" r:id="rId15"/>
    <p:sldId id="270" r:id="rId16"/>
    <p:sldId id="273" r:id="rId17"/>
    <p:sldId id="271" r:id="rId18"/>
    <p:sldId id="279" r:id="rId19"/>
    <p:sldId id="272" r:id="rId20"/>
    <p:sldId id="297" r:id="rId21"/>
    <p:sldId id="275" r:id="rId22"/>
    <p:sldId id="298" r:id="rId23"/>
    <p:sldId id="276" r:id="rId24"/>
    <p:sldId id="281" r:id="rId25"/>
    <p:sldId id="277" r:id="rId26"/>
    <p:sldId id="299" r:id="rId27"/>
    <p:sldId id="278" r:id="rId28"/>
    <p:sldId id="285" r:id="rId29"/>
    <p:sldId id="286" r:id="rId30"/>
    <p:sldId id="300" r:id="rId31"/>
    <p:sldId id="301" r:id="rId32"/>
    <p:sldId id="302" r:id="rId33"/>
    <p:sldId id="303" r:id="rId34"/>
    <p:sldId id="304" r:id="rId35"/>
    <p:sldId id="283" r:id="rId36"/>
    <p:sldId id="26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  <a:srgbClr val="FFFF66"/>
    <a:srgbClr val="F7BBD5"/>
    <a:srgbClr val="F92D93"/>
    <a:srgbClr val="F7A9F1"/>
    <a:srgbClr val="F4BCD7"/>
    <a:srgbClr val="8CD7F7"/>
    <a:srgbClr val="EDA81F"/>
    <a:srgbClr val="BDDA8A"/>
    <a:srgbClr val="D3B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3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7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8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4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18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78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34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88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53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93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2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89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82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7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30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4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78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17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22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4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34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6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625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85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51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8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6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5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8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1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0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3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2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4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microsoft.com/office/2007/relationships/hdphoto" Target="../media/hdphoto3.wdp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10" Type="http://schemas.openxmlformats.org/officeDocument/2006/relationships/image" Target="../media/image9.svg"/><Relationship Id="rId19" Type="http://schemas.openxmlformats.org/officeDocument/2006/relationships/image" Target="../media/image15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microsoft.com/office/2007/relationships/hdphoto" Target="../media/hdphoto5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7.png"/><Relationship Id="rId3" Type="http://schemas.openxmlformats.org/officeDocument/2006/relationships/image" Target="../media/image30.png"/><Relationship Id="rId7" Type="http://schemas.microsoft.com/office/2007/relationships/hdphoto" Target="../media/hdphoto1.wdp"/><Relationship Id="rId12" Type="http://schemas.openxmlformats.org/officeDocument/2006/relationships/image" Target="../media/image4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11" Type="http://schemas.openxmlformats.org/officeDocument/2006/relationships/image" Target="../media/image45.png"/><Relationship Id="rId5" Type="http://schemas.openxmlformats.org/officeDocument/2006/relationships/image" Target="../media/image32.png"/><Relationship Id="rId10" Type="http://schemas.openxmlformats.org/officeDocument/2006/relationships/image" Target="../media/image44.png"/><Relationship Id="rId4" Type="http://schemas.openxmlformats.org/officeDocument/2006/relationships/image" Target="../media/image31.sv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1.png"/><Relationship Id="rId3" Type="http://schemas.openxmlformats.org/officeDocument/2006/relationships/image" Target="../media/image30.png"/><Relationship Id="rId7" Type="http://schemas.microsoft.com/office/2007/relationships/hdphoto" Target="../media/hdphoto1.wdp"/><Relationship Id="rId12" Type="http://schemas.openxmlformats.org/officeDocument/2006/relationships/image" Target="../media/image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11" Type="http://schemas.openxmlformats.org/officeDocument/2006/relationships/image" Target="../media/image49.jpeg"/><Relationship Id="rId5" Type="http://schemas.openxmlformats.org/officeDocument/2006/relationships/image" Target="../media/image32.png"/><Relationship Id="rId10" Type="http://schemas.openxmlformats.org/officeDocument/2006/relationships/image" Target="../media/image48.jpeg"/><Relationship Id="rId4" Type="http://schemas.openxmlformats.org/officeDocument/2006/relationships/image" Target="../media/image31.sv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3.png"/><Relationship Id="rId7" Type="http://schemas.microsoft.com/office/2007/relationships/hdphoto" Target="../media/hdphoto10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microsoft.com/office/2007/relationships/hdphoto" Target="../media/hdphoto2.wdp"/><Relationship Id="rId9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18" Type="http://schemas.openxmlformats.org/officeDocument/2006/relationships/image" Target="../media/image60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microsoft.com/office/2007/relationships/hdphoto" Target="../media/hdphoto7.wdp"/><Relationship Id="rId2" Type="http://schemas.openxmlformats.org/officeDocument/2006/relationships/image" Target="../media/image2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29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9.wdp"/><Relationship Id="rId5" Type="http://schemas.openxmlformats.org/officeDocument/2006/relationships/image" Target="../media/image56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4.png"/><Relationship Id="rId5" Type="http://schemas.microsoft.com/office/2007/relationships/hdphoto" Target="../media/hdphoto9.wdp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7.png"/><Relationship Id="rId7" Type="http://schemas.microsoft.com/office/2007/relationships/hdphoto" Target="../media/hdphoto10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5.png"/><Relationship Id="rId5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microsoft.com/office/2007/relationships/hdphoto" Target="../media/hdphoto7.wdp"/><Relationship Id="rId2" Type="http://schemas.openxmlformats.org/officeDocument/2006/relationships/image" Target="../media/image2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9.wdp"/><Relationship Id="rId5" Type="http://schemas.openxmlformats.org/officeDocument/2006/relationships/image" Target="../media/image56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6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svg"/><Relationship Id="rId7" Type="http://schemas.microsoft.com/office/2007/relationships/hdphoto" Target="../media/hdphoto1.wdp"/><Relationship Id="rId12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2.png"/><Relationship Id="rId5" Type="http://schemas.openxmlformats.org/officeDocument/2006/relationships/image" Target="../media/image11.svg"/><Relationship Id="rId10" Type="http://schemas.openxmlformats.org/officeDocument/2006/relationships/image" Target="../media/image72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2.png"/><Relationship Id="rId7" Type="http://schemas.openxmlformats.org/officeDocument/2006/relationships/image" Target="../media/image7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image" Target="../media/image31.svg"/><Relationship Id="rId4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34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svg"/><Relationship Id="rId11" Type="http://schemas.microsoft.com/office/2007/relationships/hdphoto" Target="../media/hdphoto2.wdp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13.png"/><Relationship Id="rId4" Type="http://schemas.openxmlformats.org/officeDocument/2006/relationships/image" Target="../media/image21.png"/><Relationship Id="rId9" Type="http://schemas.microsoft.com/office/2007/relationships/hdphoto" Target="../media/hdphoto1.wdp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18" Type="http://schemas.openxmlformats.org/officeDocument/2006/relationships/image" Target="../media/image4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microsoft.com/office/2007/relationships/hdphoto" Target="../media/hdphoto7.wdp"/><Relationship Id="rId2" Type="http://schemas.openxmlformats.org/officeDocument/2006/relationships/image" Target="../media/image2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microsoft.com/office/2007/relationships/hdphoto" Target="../media/hdphoto2.wdp"/><Relationship Id="rId10" Type="http://schemas.openxmlformats.org/officeDocument/2006/relationships/image" Target="../media/image10.png"/><Relationship Id="rId19" Type="http://schemas.microsoft.com/office/2007/relationships/hdphoto" Target="../media/hdphoto8.wdp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56" y="183483"/>
            <a:ext cx="11949196" cy="668405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948108" y="246354"/>
            <a:ext cx="1868959" cy="408181"/>
            <a:chOff x="0" y="0"/>
            <a:chExt cx="3737918" cy="816362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61568"/>
              <a:ext cx="747584" cy="74758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255210" y="175160"/>
              <a:ext cx="33086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01"/>
                </a:lnSpc>
                <a:spcBef>
                  <a:spcPct val="0"/>
                </a:spcBef>
              </a:pPr>
              <a:r>
                <a:rPr lang="en-US" sz="2084" dirty="0">
                  <a:solidFill>
                    <a:srgbClr val="FFFEFE"/>
                  </a:solidFill>
                  <a:latin typeface="Sriracha"/>
                </a:rPr>
                <a:t>H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747584" y="61568"/>
              <a:ext cx="747584" cy="747584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990334" y="61568"/>
              <a:ext cx="747584" cy="747584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87B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841276" y="137660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01"/>
                </a:lnSpc>
                <a:spcBef>
                  <a:spcPct val="0"/>
                </a:spcBef>
              </a:pPr>
              <a:r>
                <a:rPr lang="en-US" sz="2084" dirty="0">
                  <a:solidFill>
                    <a:srgbClr val="FFFEFE"/>
                  </a:solidFill>
                  <a:latin typeface="Sriracha"/>
                </a:rPr>
                <a:t>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084028" y="137660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01"/>
                </a:lnSpc>
                <a:spcBef>
                  <a:spcPct val="0"/>
                </a:spcBef>
              </a:pPr>
              <a:r>
                <a:rPr lang="en-US" sz="2084" dirty="0">
                  <a:solidFill>
                    <a:srgbClr val="FFFEFE"/>
                  </a:solidFill>
                  <a:latin typeface="Sriracha"/>
                </a:rPr>
                <a:t>O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495167" y="0"/>
              <a:ext cx="747584" cy="747584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E6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719926" y="76092"/>
              <a:ext cx="298068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01"/>
                </a:lnSpc>
                <a:spcBef>
                  <a:spcPct val="0"/>
                </a:spcBef>
              </a:pPr>
              <a:r>
                <a:rPr lang="en-US" sz="2084" dirty="0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2242751" y="37227"/>
              <a:ext cx="747584" cy="747584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9EBA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2336444" y="108594"/>
              <a:ext cx="560200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01"/>
                </a:lnSpc>
                <a:spcBef>
                  <a:spcPct val="0"/>
                </a:spcBef>
              </a:pPr>
              <a:r>
                <a:rPr lang="en-US" sz="2084">
                  <a:solidFill>
                    <a:srgbClr val="FFFEFE"/>
                  </a:solidFill>
                  <a:latin typeface="Sriracha"/>
                </a:rPr>
                <a:t>L</a:t>
              </a:r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180231">
            <a:off x="342702" y="3897652"/>
            <a:ext cx="554555" cy="55455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180231">
            <a:off x="239429" y="344584"/>
            <a:ext cx="574944" cy="58776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682344">
            <a:off x="157071" y="704987"/>
            <a:ext cx="1565616" cy="51238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815863" y="2912096"/>
            <a:ext cx="740398" cy="8260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031513" y="1545293"/>
            <a:ext cx="554555" cy="5545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0962" y="1447111"/>
            <a:ext cx="1591288" cy="16756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1231" y="1270996"/>
            <a:ext cx="1317813" cy="1797231"/>
          </a:xfrm>
          <a:prstGeom prst="rect">
            <a:avLst/>
          </a:prstGeom>
        </p:spPr>
      </p:pic>
      <p:sp>
        <p:nvSpPr>
          <p:cNvPr id="35" name="TextBox 29"/>
          <p:cNvSpPr txBox="1"/>
          <p:nvPr/>
        </p:nvSpPr>
        <p:spPr>
          <a:xfrm>
            <a:off x="4049531" y="1382425"/>
            <a:ext cx="3530913" cy="82073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400"/>
              </a:lnSpc>
              <a:spcBef>
                <a:spcPct val="0"/>
              </a:spcBef>
            </a:pPr>
            <a:r>
              <a:rPr lang="en-US" sz="4800" b="1" spc="-133" dirty="0" err="1">
                <a:solidFill>
                  <a:srgbClr val="00B0F0"/>
                </a:solidFill>
                <a:latin typeface="Gluten Black" pitchFamily="2" charset="0"/>
              </a:rPr>
              <a:t>Công</a:t>
            </a:r>
            <a:r>
              <a:rPr lang="en-US" sz="4800" b="1" spc="-133" dirty="0">
                <a:solidFill>
                  <a:srgbClr val="00B0F0"/>
                </a:solidFill>
                <a:latin typeface="Gluten Black" pitchFamily="2" charset="0"/>
              </a:rPr>
              <a:t> </a:t>
            </a:r>
            <a:r>
              <a:rPr lang="en-US" sz="4800" b="1" spc="-133" dirty="0" err="1">
                <a:solidFill>
                  <a:srgbClr val="00B0F0"/>
                </a:solidFill>
                <a:latin typeface="Gluten Black" pitchFamily="2" charset="0"/>
              </a:rPr>
              <a:t>nghệ</a:t>
            </a:r>
            <a:endParaRPr lang="en-US" sz="4800" b="1" spc="-133" dirty="0">
              <a:solidFill>
                <a:srgbClr val="00B0F0"/>
              </a:solidFill>
              <a:latin typeface="Gluten Black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10711" y="2259053"/>
            <a:ext cx="6320251" cy="887623"/>
            <a:chOff x="3611335" y="2109975"/>
            <a:chExt cx="5608555" cy="887623"/>
          </a:xfrm>
        </p:grpSpPr>
        <p:sp>
          <p:nvSpPr>
            <p:cNvPr id="36" name="Rounded Rectangle 35"/>
            <p:cNvSpPr/>
            <p:nvPr/>
          </p:nvSpPr>
          <p:spPr>
            <a:xfrm>
              <a:off x="3891436" y="2109975"/>
              <a:ext cx="5183554" cy="84214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3611335" y="2176860"/>
              <a:ext cx="5608555" cy="8207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400"/>
                </a:lnSpc>
                <a:spcBef>
                  <a:spcPct val="0"/>
                </a:spcBef>
              </a:pPr>
              <a:r>
                <a:rPr lang="en-US" sz="4800" b="1" spc="-133" dirty="0" err="1">
                  <a:solidFill>
                    <a:srgbClr val="FF0000"/>
                  </a:solidFill>
                  <a:latin typeface="Gluten Black" pitchFamily="2" charset="0"/>
                </a:rPr>
                <a:t>Bài</a:t>
              </a:r>
              <a:r>
                <a:rPr lang="en-US" sz="4800" b="1" spc="-133" dirty="0">
                  <a:solidFill>
                    <a:srgbClr val="FF0000"/>
                  </a:solidFill>
                  <a:latin typeface="Gluten Black" pitchFamily="2" charset="0"/>
                </a:rPr>
                <a:t> 3: </a:t>
              </a:r>
              <a:r>
                <a:rPr lang="en-US" sz="4800" b="1" spc="-133" dirty="0" err="1">
                  <a:solidFill>
                    <a:srgbClr val="FF0000"/>
                  </a:solidFill>
                  <a:latin typeface="Gluten Black" pitchFamily="2" charset="0"/>
                </a:rPr>
                <a:t>Sử</a:t>
              </a:r>
              <a:r>
                <a:rPr lang="en-US" sz="4800" b="1" spc="-133" dirty="0">
                  <a:solidFill>
                    <a:srgbClr val="FF0000"/>
                  </a:solidFill>
                  <a:latin typeface="Gluten Black" pitchFamily="2" charset="0"/>
                </a:rPr>
                <a:t> </a:t>
              </a:r>
              <a:r>
                <a:rPr lang="en-US" sz="4800" b="1" spc="-133" dirty="0" err="1">
                  <a:solidFill>
                    <a:srgbClr val="FF0000"/>
                  </a:solidFill>
                  <a:latin typeface="Gluten Black" pitchFamily="2" charset="0"/>
                </a:rPr>
                <a:t>dụng</a:t>
              </a:r>
              <a:r>
                <a:rPr lang="en-US" sz="4800" b="1" spc="-133" dirty="0">
                  <a:solidFill>
                    <a:srgbClr val="FF0000"/>
                  </a:solidFill>
                  <a:latin typeface="Gluten Black" pitchFamily="2" charset="0"/>
                </a:rPr>
                <a:t> </a:t>
              </a:r>
              <a:r>
                <a:rPr lang="en-US" sz="4800" b="1" spc="-133" dirty="0" err="1">
                  <a:solidFill>
                    <a:srgbClr val="FF0000"/>
                  </a:solidFill>
                  <a:latin typeface="Gluten Black" pitchFamily="2" charset="0"/>
                </a:rPr>
                <a:t>quạt</a:t>
              </a:r>
              <a:r>
                <a:rPr lang="en-US" sz="4800" b="1" spc="-133" dirty="0">
                  <a:solidFill>
                    <a:srgbClr val="FF0000"/>
                  </a:solidFill>
                  <a:latin typeface="Gluten Black" pitchFamily="2" charset="0"/>
                </a:rPr>
                <a:t> </a:t>
              </a:r>
              <a:r>
                <a:rPr lang="en-US" sz="4800" b="1" spc="-133" dirty="0" err="1">
                  <a:solidFill>
                    <a:srgbClr val="FF0000"/>
                  </a:solidFill>
                  <a:latin typeface="Gluten Black" pitchFamily="2" charset="0"/>
                </a:rPr>
                <a:t>điện</a:t>
              </a:r>
              <a:endParaRPr lang="en-US" sz="4800" b="1" spc="-133" dirty="0">
                <a:solidFill>
                  <a:srgbClr val="FF0000"/>
                </a:solidFill>
                <a:latin typeface="Gluten Black" pitchFamily="2" charset="0"/>
              </a:endParaRPr>
            </a:p>
          </p:txBody>
        </p:sp>
      </p:grpSp>
      <p:pic>
        <p:nvPicPr>
          <p:cNvPr id="1026" name="Picture 2" descr="รูปCute Characters Summer Summer Fan PNG , ตัวละครน่ารัก, ฤดูร้อน, แฟนภาพ  PNG และ PSD สำหรับดาวน์โหลดฟรี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8750" l="9667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366" y="2883584"/>
            <a:ext cx="4186689" cy="396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20222" y1="43162" x2="22667" y2="61538"/>
                        <a14:foregroundMark x1="25333" y1="45085" x2="25333" y2="45085"/>
                        <a14:foregroundMark x1="32000" y1="28632" x2="33778" y2="32906"/>
                        <a14:foregroundMark x1="42000" y1="50427" x2="51333" y2="65598"/>
                        <a14:foregroundMark x1="66889" y1="49359" x2="76000" y2="65385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4694" y="2724424"/>
            <a:ext cx="5312114" cy="55245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3247" r="93506">
                        <a14:foregroundMark x1="29545" y1="8088" x2="54870" y2="9191"/>
                        <a14:foregroundMark x1="29870" y1="11397" x2="53896" y2="14338"/>
                        <a14:foregroundMark x1="33766" y1="2206" x2="58766" y2="9191"/>
                        <a14:foregroundMark x1="64286" y1="76838" x2="75000" y2="933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600" y="3701600"/>
            <a:ext cx="3154387" cy="278569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087996" y="183482"/>
            <a:ext cx="907576" cy="89009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836549" y="4174930"/>
            <a:ext cx="55478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10963" y="196595"/>
            <a:ext cx="888142" cy="888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407548" y="5829208"/>
            <a:ext cx="1591558" cy="8651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62" y="196595"/>
            <a:ext cx="964110" cy="125824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929043" y="372960"/>
            <a:ext cx="3959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loại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quạt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điện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111" y="5522769"/>
            <a:ext cx="1157294" cy="1218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378" y="5518526"/>
            <a:ext cx="850518" cy="1232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1897" y="1112741"/>
            <a:ext cx="1715294" cy="3440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9059" y="1199925"/>
            <a:ext cx="1750097" cy="34076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12827" y="1307054"/>
            <a:ext cx="2875198" cy="32461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48991" y="1106699"/>
            <a:ext cx="1707751" cy="359409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941561" y="4936637"/>
            <a:ext cx="1720958" cy="510778"/>
          </a:xfrm>
          <a:prstGeom prst="roundRect">
            <a:avLst/>
          </a:prstGeom>
          <a:solidFill>
            <a:srgbClr val="FFFF66"/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Nunito Black" pitchFamily="2" charset="0"/>
              </a:rPr>
              <a:t>Quạt</a:t>
            </a:r>
            <a:r>
              <a:rPr lang="en-US" sz="24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unito Black" pitchFamily="2" charset="0"/>
              </a:rPr>
              <a:t>cây</a:t>
            </a:r>
            <a:endParaRPr lang="en-US" sz="2400" b="1" dirty="0">
              <a:solidFill>
                <a:srgbClr val="FF0000"/>
              </a:solidFill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2944025" y="4921028"/>
            <a:ext cx="2917681" cy="5107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Nunito Black" pitchFamily="2" charset="0"/>
              </a:rPr>
              <a:t>Quạt</a:t>
            </a:r>
            <a:r>
              <a:rPr lang="en-US" sz="24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unito Black" pitchFamily="2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unito Black" pitchFamily="2" charset="0"/>
              </a:rPr>
              <a:t>nghiệp</a:t>
            </a:r>
            <a:endParaRPr lang="en-US" sz="2400" b="1" dirty="0">
              <a:solidFill>
                <a:srgbClr val="FF0000"/>
              </a:solidFill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6095999" y="4911310"/>
            <a:ext cx="2554450" cy="5107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Nunito Black" pitchFamily="2" charset="0"/>
              </a:rPr>
              <a:t>Quạt</a:t>
            </a:r>
            <a:r>
              <a:rPr lang="en-US" sz="24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unito Black" pitchFamily="2" charset="0"/>
              </a:rPr>
              <a:t>hơi</a:t>
            </a:r>
            <a:r>
              <a:rPr lang="en-US" sz="2400" b="1" dirty="0">
                <a:solidFill>
                  <a:srgbClr val="FF0000"/>
                </a:solidFill>
                <a:latin typeface="Nunito Black" pitchFamily="2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Nunito Black" pitchFamily="2" charset="0"/>
              </a:rPr>
              <a:t>nước</a:t>
            </a:r>
            <a:endParaRPr lang="en-US" sz="2400" b="1" dirty="0">
              <a:solidFill>
                <a:srgbClr val="FF0000"/>
              </a:solidFill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8986525" y="4904755"/>
            <a:ext cx="2486432" cy="5107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Nunito Black" pitchFamily="2" charset="0"/>
              </a:rPr>
              <a:t>Quạt</a:t>
            </a:r>
            <a:r>
              <a:rPr lang="en-US" sz="24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unito Black" pitchFamily="2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unito Black" pitchFamily="2" charset="0"/>
              </a:rPr>
              <a:t>hoà</a:t>
            </a:r>
            <a:endParaRPr lang="en-US" sz="2400" b="1" dirty="0">
              <a:solidFill>
                <a:srgbClr val="FF0000"/>
              </a:solidFill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5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10963" y="196595"/>
            <a:ext cx="888142" cy="888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407548" y="5829208"/>
            <a:ext cx="1591558" cy="8651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62" y="196595"/>
            <a:ext cx="964110" cy="125824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076020" y="535320"/>
            <a:ext cx="3948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loại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quạt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trần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111" y="5522769"/>
            <a:ext cx="1157294" cy="1218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378" y="5518526"/>
            <a:ext cx="850518" cy="1232247"/>
          </a:xfrm>
          <a:prstGeom prst="rect">
            <a:avLst/>
          </a:prstGeom>
        </p:spPr>
      </p:pic>
      <p:pic>
        <p:nvPicPr>
          <p:cNvPr id="28674" name="Picture 2" descr="Quạt trần 5 cánh màu gỗ sồi - Quạt trần HT - Tiết kiệm 50% điện nă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2" y="1958735"/>
            <a:ext cx="2864212" cy="205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5 mẫu quạt trần đèn hiện đại được ưa chuộng nhất 20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20" y="1667171"/>
            <a:ext cx="3513004" cy="264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/>
          <a:srcRect l="2712"/>
          <a:stretch/>
        </p:blipFill>
        <p:spPr>
          <a:xfrm>
            <a:off x="7936727" y="1442803"/>
            <a:ext cx="3651577" cy="27912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08477" y="4466341"/>
            <a:ext cx="2810267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4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>
            <a:extLst>
              <a:ext uri="{FF2B5EF4-FFF2-40B4-BE49-F238E27FC236}">
                <a16:creationId xmlns:a16="http://schemas.microsoft.com/office/drawing/2014/main" id="{D2BF21FF-F40E-20C9-9A3E-948335DAF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7246" y="3656687"/>
            <a:ext cx="3987625" cy="2075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F78383-08B4-8072-A611-E22385B21675}"/>
              </a:ext>
            </a:extLst>
          </p:cNvPr>
          <p:cNvSpPr txBox="1"/>
          <p:nvPr/>
        </p:nvSpPr>
        <p:spPr>
          <a:xfrm>
            <a:off x="6186553" y="1585684"/>
            <a:ext cx="4248318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5867" dirty="0" err="1">
                <a:solidFill>
                  <a:srgbClr val="F92D93"/>
                </a:solidFill>
                <a:latin typeface="Sigmar One" panose="00000500000000000000" pitchFamily="2" charset="0"/>
                <a:ea typeface="+mj-ea"/>
                <a:cs typeface="+mj-cs"/>
              </a:rPr>
              <a:t>Hoạt</a:t>
            </a:r>
            <a:r>
              <a:rPr lang="en-US" sz="5867" dirty="0">
                <a:solidFill>
                  <a:srgbClr val="F92D93"/>
                </a:solidFill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lang="en-US" sz="5867" dirty="0" err="1">
                <a:solidFill>
                  <a:srgbClr val="F92D93"/>
                </a:solidFill>
                <a:latin typeface="Sigmar One" panose="00000500000000000000" pitchFamily="2" charset="0"/>
                <a:ea typeface="+mj-ea"/>
                <a:cs typeface="+mj-cs"/>
              </a:rPr>
              <a:t>động</a:t>
            </a:r>
            <a:r>
              <a:rPr lang="en-US" sz="5867" dirty="0">
                <a:solidFill>
                  <a:srgbClr val="F92D93"/>
                </a:solidFill>
                <a:latin typeface="Sigmar One" panose="00000500000000000000" pitchFamily="2" charset="0"/>
                <a:ea typeface="+mj-ea"/>
                <a:cs typeface="+mj-cs"/>
              </a:rPr>
              <a:t> 2</a:t>
            </a:r>
          </a:p>
          <a:p>
            <a:pPr indent="-152408"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3600" dirty="0">
              <a:solidFill>
                <a:srgbClr val="40AFB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4417" y="2455817"/>
            <a:ext cx="5401790" cy="29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32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9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6663" y="364964"/>
            <a:ext cx="6756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2.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Một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số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bộ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phận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chính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của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quạt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điện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2283" y="1013309"/>
            <a:ext cx="9547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0070C0"/>
                </a:solidFill>
                <a:effectLst/>
                <a:latin typeface="Nunito Black" pitchFamily="2" charset="0"/>
              </a:rPr>
              <a:t>- 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Em hãy quan sát Hình 3 và gọi tên các bộ phận tương ứng của quạt điện theo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các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thẻ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tên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dưới đây.</a:t>
            </a:r>
            <a:endParaRPr lang="en-US" sz="2000" dirty="0">
              <a:solidFill>
                <a:srgbClr val="0070C0"/>
              </a:solidFill>
              <a:latin typeface="Nunito Black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151" y="1731017"/>
            <a:ext cx="5190681" cy="464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62" y="196595"/>
            <a:ext cx="964110" cy="12582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583" y="2033900"/>
            <a:ext cx="3400900" cy="15813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901" y="3854044"/>
            <a:ext cx="3639058" cy="1619476"/>
          </a:xfrm>
          <a:prstGeom prst="rect">
            <a:avLst/>
          </a:prstGeom>
        </p:spPr>
      </p:pic>
      <p:pic>
        <p:nvPicPr>
          <p:cNvPr id="21" name="Picture 20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000" r="98286">
                        <a14:foregroundMark x1="28000" y1="78571" x2="28000" y2="78571"/>
                        <a14:foregroundMark x1="18857" y1="37143" x2="18857" y2="37143"/>
                        <a14:foregroundMark x1="37714" y1="41429" x2="37714" y2="4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8352" y="5041000"/>
            <a:ext cx="2186890" cy="1817000"/>
          </a:xfrm>
          <a:prstGeom prst="rect">
            <a:avLst/>
          </a:prstGeom>
        </p:spPr>
      </p:pic>
      <p:sp>
        <p:nvSpPr>
          <p:cNvPr id="22" name="Cloud 21">
            <a:extLst>
              <a:ext uri="{FF2B5EF4-FFF2-40B4-BE49-F238E27FC236}">
                <a16:creationId xmlns:a16="http://schemas.microsoft.com/office/drawing/2014/main" id="{9983C60C-E901-DAA5-AC1C-ABD9B76BCFAC}"/>
              </a:ext>
            </a:extLst>
          </p:cNvPr>
          <p:cNvSpPr/>
          <p:nvPr/>
        </p:nvSpPr>
        <p:spPr>
          <a:xfrm>
            <a:off x="1886239" y="5473520"/>
            <a:ext cx="2480360" cy="948980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</a:rPr>
              <a:t>Thảo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</a:rPr>
              <a:t>luận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</a:rPr>
              <a:t>nhóm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6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17"/>
            <a:ext cx="12192000" cy="6893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62" y="196595"/>
            <a:ext cx="964110" cy="125824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6663" y="364964"/>
            <a:ext cx="6756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2.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Một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số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bộ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phận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chính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của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quạt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điện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093" y="1079581"/>
            <a:ext cx="6213869" cy="5357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1491902" y="2744034"/>
            <a:ext cx="1459054" cy="615636"/>
            <a:chOff x="814089" y="3132499"/>
            <a:chExt cx="1459054" cy="615636"/>
          </a:xfrm>
        </p:grpSpPr>
        <p:sp>
          <p:nvSpPr>
            <p:cNvPr id="2" name="Rounded Rectangle 1"/>
            <p:cNvSpPr/>
            <p:nvPr/>
          </p:nvSpPr>
          <p:spPr>
            <a:xfrm>
              <a:off x="814812" y="3132499"/>
              <a:ext cx="1457608" cy="61563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Nunito Black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814089" y="3219437"/>
              <a:ext cx="14590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err="1">
                  <a:latin typeface="Nunito Black" pitchFamily="2" charset="0"/>
                </a:rPr>
                <a:t>Cánh</a:t>
              </a:r>
              <a:r>
                <a:rPr lang="en-US" sz="2000" dirty="0">
                  <a:latin typeface="Nunito Black" pitchFamily="2" charset="0"/>
                </a:rPr>
                <a:t> </a:t>
              </a:r>
              <a:r>
                <a:rPr lang="en-US" sz="2000" dirty="0" err="1">
                  <a:latin typeface="Nunito Black" pitchFamily="2" charset="0"/>
                </a:rPr>
                <a:t>quạt</a:t>
              </a:r>
              <a:endParaRPr lang="en-US" sz="2000" dirty="0">
                <a:latin typeface="Nunito Black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06565" y="1417280"/>
            <a:ext cx="1457608" cy="615636"/>
            <a:chOff x="814812" y="3132499"/>
            <a:chExt cx="1457608" cy="615636"/>
          </a:xfrm>
        </p:grpSpPr>
        <p:sp>
          <p:nvSpPr>
            <p:cNvPr id="21" name="Rounded Rectangle 20"/>
            <p:cNvSpPr/>
            <p:nvPr/>
          </p:nvSpPr>
          <p:spPr>
            <a:xfrm>
              <a:off x="814812" y="3132499"/>
              <a:ext cx="1457608" cy="61563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Nunito Black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20502" y="3219437"/>
              <a:ext cx="14462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err="1">
                  <a:latin typeface="Nunito Black" pitchFamily="2" charset="0"/>
                </a:rPr>
                <a:t>Lồng</a:t>
              </a:r>
              <a:r>
                <a:rPr lang="en-US" sz="2000" dirty="0">
                  <a:latin typeface="Nunito Black" pitchFamily="2" charset="0"/>
                </a:rPr>
                <a:t> </a:t>
              </a:r>
              <a:r>
                <a:rPr lang="en-US" sz="2000" dirty="0" err="1">
                  <a:latin typeface="Nunito Black" pitchFamily="2" charset="0"/>
                </a:rPr>
                <a:t>quạt</a:t>
              </a:r>
              <a:endParaRPr lang="en-US" sz="2000" dirty="0">
                <a:latin typeface="Nunito Black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79548" y="4103890"/>
            <a:ext cx="1457608" cy="615636"/>
            <a:chOff x="814812" y="3132499"/>
            <a:chExt cx="1457608" cy="615636"/>
          </a:xfrm>
        </p:grpSpPr>
        <p:sp>
          <p:nvSpPr>
            <p:cNvPr id="24" name="Rounded Rectangle 23"/>
            <p:cNvSpPr/>
            <p:nvPr/>
          </p:nvSpPr>
          <p:spPr>
            <a:xfrm>
              <a:off x="814812" y="3132499"/>
              <a:ext cx="1457608" cy="61563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Nunito Black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19699" y="3219437"/>
              <a:ext cx="14478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err="1">
                  <a:latin typeface="Nunito Black" pitchFamily="2" charset="0"/>
                </a:rPr>
                <a:t>Thân</a:t>
              </a:r>
              <a:r>
                <a:rPr lang="en-US" sz="2000" dirty="0">
                  <a:latin typeface="Nunito Black" pitchFamily="2" charset="0"/>
                </a:rPr>
                <a:t> </a:t>
              </a:r>
              <a:r>
                <a:rPr lang="en-US" sz="2000" dirty="0" err="1">
                  <a:latin typeface="Nunito Black" pitchFamily="2" charset="0"/>
                </a:rPr>
                <a:t>quạt</a:t>
              </a:r>
              <a:endParaRPr lang="en-US" sz="2000" dirty="0">
                <a:latin typeface="Nunito Black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87484" y="5416233"/>
            <a:ext cx="1171001" cy="615636"/>
            <a:chOff x="957872" y="3132499"/>
            <a:chExt cx="1171001" cy="615636"/>
          </a:xfrm>
        </p:grpSpPr>
        <p:sp>
          <p:nvSpPr>
            <p:cNvPr id="27" name="Rounded Rectangle 26"/>
            <p:cNvSpPr/>
            <p:nvPr/>
          </p:nvSpPr>
          <p:spPr>
            <a:xfrm>
              <a:off x="957872" y="3132499"/>
              <a:ext cx="1171001" cy="61563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Nunito Black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58360" y="3219437"/>
              <a:ext cx="11705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err="1">
                  <a:latin typeface="Nunito Black" pitchFamily="2" charset="0"/>
                </a:rPr>
                <a:t>Đế</a:t>
              </a:r>
              <a:r>
                <a:rPr lang="en-US" sz="2000" dirty="0">
                  <a:latin typeface="Nunito Black" pitchFamily="2" charset="0"/>
                </a:rPr>
                <a:t> </a:t>
              </a:r>
              <a:r>
                <a:rPr lang="en-US" sz="2000" dirty="0" err="1">
                  <a:latin typeface="Nunito Black" pitchFamily="2" charset="0"/>
                </a:rPr>
                <a:t>quạt</a:t>
              </a:r>
              <a:endParaRPr lang="en-US" sz="2000" dirty="0">
                <a:latin typeface="Nunito Black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306962" y="5445973"/>
            <a:ext cx="1524776" cy="615636"/>
            <a:chOff x="781230" y="3132499"/>
            <a:chExt cx="1524776" cy="615636"/>
          </a:xfrm>
        </p:grpSpPr>
        <p:sp>
          <p:nvSpPr>
            <p:cNvPr id="30" name="Rounded Rectangle 29"/>
            <p:cNvSpPr/>
            <p:nvPr/>
          </p:nvSpPr>
          <p:spPr>
            <a:xfrm>
              <a:off x="814812" y="3132499"/>
              <a:ext cx="1457608" cy="61563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Nunito Black" pitchFamily="2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230" y="3219437"/>
              <a:ext cx="15247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err="1">
                  <a:latin typeface="Nunito Black" pitchFamily="2" charset="0"/>
                </a:rPr>
                <a:t>Dây</a:t>
              </a:r>
              <a:r>
                <a:rPr lang="en-US" sz="2000" dirty="0">
                  <a:latin typeface="Nunito Black" pitchFamily="2" charset="0"/>
                </a:rPr>
                <a:t> </a:t>
              </a:r>
              <a:r>
                <a:rPr lang="en-US" sz="2000" dirty="0" err="1">
                  <a:latin typeface="Nunito Black" pitchFamily="2" charset="0"/>
                </a:rPr>
                <a:t>nguồn</a:t>
              </a:r>
              <a:endParaRPr lang="en-US" sz="2000" dirty="0">
                <a:latin typeface="Nunito Black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1953" y="4119724"/>
            <a:ext cx="2472152" cy="615636"/>
            <a:chOff x="254315" y="3132499"/>
            <a:chExt cx="2472152" cy="615636"/>
          </a:xfrm>
        </p:grpSpPr>
        <p:sp>
          <p:nvSpPr>
            <p:cNvPr id="33" name="Rounded Rectangle 32"/>
            <p:cNvSpPr/>
            <p:nvPr/>
          </p:nvSpPr>
          <p:spPr>
            <a:xfrm>
              <a:off x="263563" y="3132499"/>
              <a:ext cx="2453657" cy="61563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Nunito Black" pitchFamily="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4315" y="3224428"/>
              <a:ext cx="24721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err="1">
                  <a:latin typeface="Nunito Black" pitchFamily="2" charset="0"/>
                </a:rPr>
                <a:t>Các</a:t>
              </a:r>
              <a:r>
                <a:rPr lang="en-US" sz="2000" dirty="0">
                  <a:latin typeface="Nunito Black" pitchFamily="2" charset="0"/>
                </a:rPr>
                <a:t> </a:t>
              </a:r>
              <a:r>
                <a:rPr lang="en-US" sz="2000" dirty="0" err="1">
                  <a:latin typeface="Nunito Black" pitchFamily="2" charset="0"/>
                </a:rPr>
                <a:t>nút</a:t>
              </a:r>
              <a:r>
                <a:rPr lang="en-US" sz="2000" dirty="0">
                  <a:latin typeface="Nunito Black" pitchFamily="2" charset="0"/>
                </a:rPr>
                <a:t> </a:t>
              </a:r>
              <a:r>
                <a:rPr lang="en-US" sz="2000" dirty="0" err="1">
                  <a:latin typeface="Nunito Black" pitchFamily="2" charset="0"/>
                </a:rPr>
                <a:t>điều</a:t>
              </a:r>
              <a:r>
                <a:rPr lang="en-US" sz="2000" dirty="0">
                  <a:latin typeface="Nunito Black" pitchFamily="2" charset="0"/>
                </a:rPr>
                <a:t> </a:t>
              </a:r>
              <a:r>
                <a:rPr lang="en-US" sz="2000" dirty="0" err="1">
                  <a:latin typeface="Nunito Black" pitchFamily="2" charset="0"/>
                </a:rPr>
                <a:t>khiển</a:t>
              </a:r>
              <a:endParaRPr lang="en-US" sz="2000" dirty="0">
                <a:latin typeface="Nunito Black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198663" y="1444957"/>
            <a:ext cx="1471878" cy="615636"/>
            <a:chOff x="807680" y="3132499"/>
            <a:chExt cx="1471878" cy="615636"/>
          </a:xfrm>
        </p:grpSpPr>
        <p:sp>
          <p:nvSpPr>
            <p:cNvPr id="36" name="Rounded Rectangle 35"/>
            <p:cNvSpPr/>
            <p:nvPr/>
          </p:nvSpPr>
          <p:spPr>
            <a:xfrm>
              <a:off x="814812" y="3132499"/>
              <a:ext cx="1457608" cy="61563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Nunito Black" pitchFamily="2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07680" y="3219437"/>
              <a:ext cx="14718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err="1">
                  <a:latin typeface="Nunito Black" pitchFamily="2" charset="0"/>
                </a:rPr>
                <a:t>Tuốc</a:t>
              </a:r>
              <a:r>
                <a:rPr lang="en-US" sz="2000" dirty="0">
                  <a:latin typeface="Nunito Black" pitchFamily="2" charset="0"/>
                </a:rPr>
                <a:t> </a:t>
              </a:r>
              <a:r>
                <a:rPr lang="en-US" sz="2000" dirty="0" err="1">
                  <a:latin typeface="Nunito Black" pitchFamily="2" charset="0"/>
                </a:rPr>
                <a:t>năng</a:t>
              </a:r>
              <a:endParaRPr lang="en-US" sz="2000" dirty="0">
                <a:latin typeface="Nunito Black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198663" y="2830972"/>
            <a:ext cx="2393606" cy="615636"/>
            <a:chOff x="346817" y="3132499"/>
            <a:chExt cx="2393606" cy="615636"/>
          </a:xfrm>
        </p:grpSpPr>
        <p:sp>
          <p:nvSpPr>
            <p:cNvPr id="39" name="Rounded Rectangle 38"/>
            <p:cNvSpPr/>
            <p:nvPr/>
          </p:nvSpPr>
          <p:spPr>
            <a:xfrm>
              <a:off x="346817" y="3132499"/>
              <a:ext cx="2366255" cy="61563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Nunito Black" pitchFamily="2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6818" y="3219437"/>
              <a:ext cx="2393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err="1">
                  <a:latin typeface="Nunito Black" pitchFamily="2" charset="0"/>
                </a:rPr>
                <a:t>Hộp</a:t>
              </a:r>
              <a:r>
                <a:rPr lang="en-US" sz="2000" dirty="0">
                  <a:latin typeface="Nunito Black" pitchFamily="2" charset="0"/>
                </a:rPr>
                <a:t> </a:t>
              </a:r>
              <a:r>
                <a:rPr lang="en-US" sz="2000" dirty="0" err="1">
                  <a:latin typeface="Nunito Black" pitchFamily="2" charset="0"/>
                </a:rPr>
                <a:t>động</a:t>
              </a:r>
              <a:r>
                <a:rPr lang="en-US" sz="2000" dirty="0">
                  <a:latin typeface="Nunito Black" pitchFamily="2" charset="0"/>
                </a:rPr>
                <a:t> </a:t>
              </a:r>
              <a:r>
                <a:rPr lang="en-US" sz="2000" dirty="0" err="1">
                  <a:latin typeface="Nunito Black" pitchFamily="2" charset="0"/>
                </a:rPr>
                <a:t>cơ</a:t>
              </a:r>
              <a:r>
                <a:rPr lang="en-US" sz="2000" dirty="0">
                  <a:latin typeface="Nunito Black" pitchFamily="2" charset="0"/>
                </a:rPr>
                <a:t> </a:t>
              </a:r>
              <a:r>
                <a:rPr lang="en-US" sz="2000" dirty="0" err="1">
                  <a:latin typeface="Nunito Black" pitchFamily="2" charset="0"/>
                </a:rPr>
                <a:t>quạt</a:t>
              </a:r>
              <a:endParaRPr lang="en-US" sz="2000" dirty="0">
                <a:latin typeface="Nunito Blac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59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3939" y="5601908"/>
            <a:ext cx="1107550" cy="11662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481" y="5655426"/>
            <a:ext cx="811459" cy="11756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89165" y="725316"/>
            <a:ext cx="9954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-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 Những mô tả về tác dụng sau đây tương ứng với bộ phận nào của quạt điện?</a:t>
            </a:r>
            <a:endParaRPr lang="en-US" sz="2000" dirty="0">
              <a:solidFill>
                <a:srgbClr val="0070C0"/>
              </a:solidFill>
              <a:latin typeface="Nunito Black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162" y="196595"/>
            <a:ext cx="964110" cy="125824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44811" y="1515095"/>
            <a:ext cx="4957402" cy="919401"/>
            <a:chOff x="764129" y="1703353"/>
            <a:chExt cx="4957402" cy="91940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B2DD22-29B2-C4C4-DD77-80D26F326D35}"/>
                </a:ext>
              </a:extLst>
            </p:cNvPr>
            <p:cNvSpPr txBox="1"/>
            <p:nvPr/>
          </p:nvSpPr>
          <p:spPr>
            <a:xfrm>
              <a:off x="764129" y="1703353"/>
              <a:ext cx="4957402" cy="919401"/>
            </a:xfrm>
            <a:prstGeom prst="roundRect">
              <a:avLst/>
            </a:prstGeom>
            <a:solidFill>
              <a:srgbClr val="8CD7F7"/>
            </a:solidFill>
            <a:ln w="381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OpenSans"/>
                </a:rPr>
                <a:t>       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Bật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,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tắt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và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điều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chỉnh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tốc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độ</a:t>
              </a:r>
              <a:r>
                <a:rPr lang="en-US" sz="2400" dirty="0">
                  <a:solidFill>
                    <a:srgbClr val="FF0000"/>
                  </a:solidFill>
                  <a:latin typeface="OpenSans"/>
                </a:rPr>
                <a:t>                                                </a:t>
              </a:r>
              <a:r>
                <a:rPr lang="en-US" sz="2400" dirty="0" err="1">
                  <a:solidFill>
                    <a:srgbClr val="8CD7F7"/>
                  </a:solidFill>
                  <a:latin typeface="OpenSans"/>
                </a:rPr>
                <a:t>jjjjjjjjjj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quay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của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cánh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quạt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.</a:t>
              </a:r>
              <a:endPara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908815" y="1920240"/>
              <a:ext cx="488910" cy="4355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79642" y="1894113"/>
              <a:ext cx="28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53518" y="2621088"/>
            <a:ext cx="4957402" cy="919401"/>
            <a:chOff x="707521" y="2809346"/>
            <a:chExt cx="4957402" cy="91940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B2DD22-29B2-C4C4-DD77-80D26F326D35}"/>
                </a:ext>
              </a:extLst>
            </p:cNvPr>
            <p:cNvSpPr txBox="1"/>
            <p:nvPr/>
          </p:nvSpPr>
          <p:spPr>
            <a:xfrm>
              <a:off x="707521" y="2809346"/>
              <a:ext cx="4957402" cy="919401"/>
            </a:xfrm>
            <a:prstGeom prst="roundRect">
              <a:avLst/>
            </a:prstGeom>
            <a:solidFill>
              <a:srgbClr val="F4BCD7"/>
            </a:solidFill>
            <a:ln w="381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Chứa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động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cơ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của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quạt</a:t>
              </a:r>
              <a:endParaRPr lang="en-US" sz="2400" dirty="0">
                <a:solidFill>
                  <a:schemeClr val="tx1"/>
                </a:solidFill>
                <a:latin typeface="OpenSans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34940" y="2917909"/>
              <a:ext cx="488910" cy="461665"/>
              <a:chOff x="934940" y="2970161"/>
              <a:chExt cx="488910" cy="461665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934940" y="2996288"/>
                <a:ext cx="488910" cy="4355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05767" y="2970161"/>
                <a:ext cx="2874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853518" y="3762116"/>
            <a:ext cx="4957402" cy="919401"/>
            <a:chOff x="707521" y="2809346"/>
            <a:chExt cx="4957402" cy="91940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B2DD22-29B2-C4C4-DD77-80D26F326D35}"/>
                </a:ext>
              </a:extLst>
            </p:cNvPr>
            <p:cNvSpPr txBox="1"/>
            <p:nvPr/>
          </p:nvSpPr>
          <p:spPr>
            <a:xfrm>
              <a:off x="707521" y="2809346"/>
              <a:ext cx="4957402" cy="919401"/>
            </a:xfrm>
            <a:prstGeom prst="roundRect">
              <a:avLst/>
            </a:prstGeom>
            <a:solidFill>
              <a:srgbClr val="D3B5D7"/>
            </a:solidFill>
            <a:ln w="381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Nối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với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nguồn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điện</a:t>
              </a:r>
              <a:endParaRPr lang="en-US" sz="2400" dirty="0">
                <a:solidFill>
                  <a:schemeClr val="tx1"/>
                </a:solidFill>
                <a:latin typeface="OpenSans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934940" y="2917909"/>
              <a:ext cx="488910" cy="461665"/>
              <a:chOff x="934940" y="2970161"/>
              <a:chExt cx="488910" cy="461665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934940" y="2996288"/>
                <a:ext cx="488910" cy="4355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005767" y="2970161"/>
                <a:ext cx="2874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853518" y="4904535"/>
            <a:ext cx="4957402" cy="919401"/>
            <a:chOff x="707521" y="2809346"/>
            <a:chExt cx="4957402" cy="91940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DB2DD22-29B2-C4C4-DD77-80D26F326D35}"/>
                </a:ext>
              </a:extLst>
            </p:cNvPr>
            <p:cNvSpPr txBox="1"/>
            <p:nvPr/>
          </p:nvSpPr>
          <p:spPr>
            <a:xfrm>
              <a:off x="707521" y="2809346"/>
              <a:ext cx="4957402" cy="919401"/>
            </a:xfrm>
            <a:prstGeom prst="roundRect">
              <a:avLst/>
            </a:prstGeom>
            <a:solidFill>
              <a:srgbClr val="BDDA8A"/>
            </a:solidFill>
            <a:ln w="381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Thay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đổi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hướng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gió</a:t>
              </a:r>
              <a:endParaRPr lang="en-US" sz="2400" dirty="0">
                <a:solidFill>
                  <a:schemeClr val="tx1"/>
                </a:solidFill>
                <a:latin typeface="OpenSans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934940" y="2917909"/>
              <a:ext cx="488910" cy="461665"/>
              <a:chOff x="934940" y="2970161"/>
              <a:chExt cx="488910" cy="46166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934940" y="2996288"/>
                <a:ext cx="488910" cy="4355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005767" y="2970161"/>
                <a:ext cx="2874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6208512" y="1507299"/>
            <a:ext cx="4957402" cy="919401"/>
            <a:chOff x="764129" y="1703353"/>
            <a:chExt cx="4957402" cy="91940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B2DD22-29B2-C4C4-DD77-80D26F326D35}"/>
                </a:ext>
              </a:extLst>
            </p:cNvPr>
            <p:cNvSpPr txBox="1"/>
            <p:nvPr/>
          </p:nvSpPr>
          <p:spPr>
            <a:xfrm>
              <a:off x="764129" y="1703353"/>
              <a:ext cx="4957402" cy="919401"/>
            </a:xfrm>
            <a:prstGeom prst="roundRect">
              <a:avLst/>
            </a:prstGeom>
            <a:solidFill>
              <a:srgbClr val="BDDA8A"/>
            </a:solidFill>
            <a:ln w="381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OpenSans"/>
                </a:rPr>
                <a:t>       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Bảo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vệ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cánh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quạt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và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an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toàn</a:t>
              </a:r>
              <a:r>
                <a:rPr lang="en-US" sz="2400" dirty="0">
                  <a:solidFill>
                    <a:srgbClr val="FF0000"/>
                  </a:solidFill>
                  <a:latin typeface="OpenSans"/>
                </a:rPr>
                <a:t>                                                </a:t>
              </a:r>
              <a:r>
                <a:rPr lang="en-US" sz="2400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OpenSans"/>
                </a:rPr>
                <a:t>jjjjjjjjjj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cho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người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sử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dụng</a:t>
              </a:r>
              <a:endPara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908815" y="1920240"/>
              <a:ext cx="488910" cy="4355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79642" y="1894113"/>
              <a:ext cx="28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217219" y="2613292"/>
            <a:ext cx="4957402" cy="919401"/>
            <a:chOff x="707521" y="2809346"/>
            <a:chExt cx="4957402" cy="919401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DB2DD22-29B2-C4C4-DD77-80D26F326D35}"/>
                </a:ext>
              </a:extLst>
            </p:cNvPr>
            <p:cNvSpPr txBox="1"/>
            <p:nvPr/>
          </p:nvSpPr>
          <p:spPr>
            <a:xfrm>
              <a:off x="707521" y="2809346"/>
              <a:ext cx="4957402" cy="919401"/>
            </a:xfrm>
            <a:prstGeom prst="roundRect">
              <a:avLst/>
            </a:prstGeom>
            <a:solidFill>
              <a:srgbClr val="FFC000"/>
            </a:solidFill>
            <a:ln w="381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      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Tạo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ra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gió</a:t>
              </a:r>
              <a:endParaRPr lang="en-US" sz="2400" dirty="0">
                <a:solidFill>
                  <a:schemeClr val="tx1"/>
                </a:solidFill>
                <a:latin typeface="OpenSans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934940" y="2917909"/>
              <a:ext cx="488910" cy="461665"/>
              <a:chOff x="934940" y="2970161"/>
              <a:chExt cx="488910" cy="461665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934940" y="2996288"/>
                <a:ext cx="488910" cy="4355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005767" y="2970161"/>
                <a:ext cx="2874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</a:t>
                </a: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6217219" y="3754320"/>
            <a:ext cx="4957402" cy="919401"/>
            <a:chOff x="707521" y="2809346"/>
            <a:chExt cx="4957402" cy="919401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DB2DD22-29B2-C4C4-DD77-80D26F326D35}"/>
                </a:ext>
              </a:extLst>
            </p:cNvPr>
            <p:cNvSpPr txBox="1"/>
            <p:nvPr/>
          </p:nvSpPr>
          <p:spPr>
            <a:xfrm>
              <a:off x="707521" y="2809346"/>
              <a:ext cx="4957402" cy="91940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Giữ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cho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quạt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đứng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vững</a:t>
              </a:r>
              <a:endParaRPr lang="en-US" sz="2400" dirty="0">
                <a:solidFill>
                  <a:schemeClr val="tx1"/>
                </a:solidFill>
                <a:latin typeface="OpenSans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934940" y="2917909"/>
              <a:ext cx="488910" cy="461665"/>
              <a:chOff x="934940" y="2970161"/>
              <a:chExt cx="488910" cy="461665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934940" y="2996288"/>
                <a:ext cx="488910" cy="4355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005767" y="2970161"/>
                <a:ext cx="2874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</a:t>
                </a: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6217218" y="4873267"/>
            <a:ext cx="4957403" cy="1328023"/>
            <a:chOff x="764129" y="1703353"/>
            <a:chExt cx="4801234" cy="132802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DB2DD22-29B2-C4C4-DD77-80D26F326D35}"/>
                </a:ext>
              </a:extLst>
            </p:cNvPr>
            <p:cNvSpPr txBox="1"/>
            <p:nvPr/>
          </p:nvSpPr>
          <p:spPr>
            <a:xfrm>
              <a:off x="764129" y="1703353"/>
              <a:ext cx="4801234" cy="1328023"/>
            </a:xfrm>
            <a:prstGeom prst="roundRect">
              <a:avLst/>
            </a:prstGeom>
            <a:solidFill>
              <a:srgbClr val="F7BBD5"/>
            </a:solidFill>
            <a:ln w="381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OpenSans"/>
                </a:rPr>
                <a:t>       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Đỡ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động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cơ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và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cánh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quạt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,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có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rgbClr val="F4BCD7"/>
                  </a:solidFill>
                  <a:latin typeface="OpenSans"/>
                </a:rPr>
                <a:t>jjjjjjjjjj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thể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điều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chỉnh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độ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cao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của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rgbClr val="F4BCD7"/>
                  </a:solidFill>
                  <a:latin typeface="OpenSans"/>
                </a:rPr>
                <a:t>jjjjjjjjjj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quạt</a:t>
              </a:r>
              <a:r>
                <a:rPr lang="en-US" sz="2400" dirty="0">
                  <a:solidFill>
                    <a:srgbClr val="8CD7F7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cho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người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sử</a:t>
              </a:r>
              <a:r>
                <a:rPr lang="en-US" sz="2400" dirty="0">
                  <a:solidFill>
                    <a:schemeClr val="tx1"/>
                  </a:solidFill>
                  <a:latin typeface="OpenSans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OpenSans"/>
                </a:rPr>
                <a:t>dụng</a:t>
              </a:r>
              <a:endPara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908815" y="1920240"/>
              <a:ext cx="488910" cy="4355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79642" y="1894113"/>
              <a:ext cx="28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</a:t>
              </a:r>
              <a:endPara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1446663" y="190153"/>
            <a:ext cx="6756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2.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Một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số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bộ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phận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chính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của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quạt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điện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3939" y="5601908"/>
            <a:ext cx="1107550" cy="11662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481" y="5655426"/>
            <a:ext cx="811459" cy="1175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162" y="196595"/>
            <a:ext cx="964110" cy="125824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875134"/>
              </p:ext>
            </p:extLst>
          </p:nvPr>
        </p:nvGraphicFramePr>
        <p:xfrm>
          <a:off x="2311804" y="1440955"/>
          <a:ext cx="7854172" cy="482537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540528">
                  <a:extLst>
                    <a:ext uri="{9D8B030D-6E8A-4147-A177-3AD203B41FA5}">
                      <a16:colId xmlns:a16="http://schemas.microsoft.com/office/drawing/2014/main" val="1579416127"/>
                    </a:ext>
                  </a:extLst>
                </a:gridCol>
                <a:gridCol w="3927086">
                  <a:extLst>
                    <a:ext uri="{9D8B030D-6E8A-4147-A177-3AD203B41FA5}">
                      <a16:colId xmlns:a16="http://schemas.microsoft.com/office/drawing/2014/main" val="787793578"/>
                    </a:ext>
                  </a:extLst>
                </a:gridCol>
                <a:gridCol w="2386558">
                  <a:extLst>
                    <a:ext uri="{9D8B030D-6E8A-4147-A177-3AD203B41FA5}">
                      <a16:colId xmlns:a16="http://schemas.microsoft.com/office/drawing/2014/main" val="170979644"/>
                    </a:ext>
                  </a:extLst>
                </a:gridCol>
              </a:tblGrid>
              <a:tr h="4331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Hình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1301" marR="61301" marT="61301" marB="6130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Chức</a:t>
                      </a: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năng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1301" marR="61301" marT="61301" marB="6130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Tên</a:t>
                      </a: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bộ</a:t>
                      </a: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phận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1301" marR="61301" marT="61301" marB="61301"/>
                </a:tc>
                <a:extLst>
                  <a:ext uri="{0D108BD9-81ED-4DB2-BD59-A6C34878D82A}">
                    <a16:rowId xmlns:a16="http://schemas.microsoft.com/office/drawing/2014/main" val="4209546607"/>
                  </a:ext>
                </a:extLst>
              </a:tr>
              <a:tr h="7420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1301" marR="61301" marT="61301" marB="6130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Bật</a:t>
                      </a: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tắt</a:t>
                      </a: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điều</a:t>
                      </a: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chỉnh</a:t>
                      </a: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tốc</a:t>
                      </a: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quay </a:t>
                      </a:r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cánh</a:t>
                      </a: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quạt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1301" marR="61301" marT="61301" marB="6130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nút</a:t>
                      </a: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điều</a:t>
                      </a: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khiển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1301" marR="61301" marT="61301" marB="61301"/>
                </a:tc>
                <a:extLst>
                  <a:ext uri="{0D108BD9-81ED-4DB2-BD59-A6C34878D82A}">
                    <a16:rowId xmlns:a16="http://schemas.microsoft.com/office/drawing/2014/main" val="2614920627"/>
                  </a:ext>
                </a:extLst>
              </a:tr>
              <a:tr h="7420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1301" marR="61301" marT="61301" marB="6130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Bảo vệ cánh quạt an toàn cho người sử dụng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1301" marR="61301" marT="61301" marB="6130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Lồng quạt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1301" marR="61301" marT="61301" marB="61301"/>
                </a:tc>
                <a:extLst>
                  <a:ext uri="{0D108BD9-81ED-4DB2-BD59-A6C34878D82A}">
                    <a16:rowId xmlns:a16="http://schemas.microsoft.com/office/drawing/2014/main" val="3321805680"/>
                  </a:ext>
                </a:extLst>
              </a:tr>
              <a:tr h="4331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1301" marR="61301" marT="61301" marB="6130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Chứa động cơ của quạt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1301" marR="61301" marT="61301" marB="6130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2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Hộp động cơ quạt</a:t>
                      </a:r>
                      <a:endParaRPr lang="vi-VN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1301" marR="61301" marT="61301" marB="61301"/>
                </a:tc>
                <a:extLst>
                  <a:ext uri="{0D108BD9-81ED-4DB2-BD59-A6C34878D82A}">
                    <a16:rowId xmlns:a16="http://schemas.microsoft.com/office/drawing/2014/main" val="3916687207"/>
                  </a:ext>
                </a:extLst>
              </a:tr>
              <a:tr h="4331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1301" marR="61301" marT="61301" marB="6130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Tạo</a:t>
                      </a: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</a:t>
                      </a: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gió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1301" marR="61301" marT="61301" marB="6130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Cánh</a:t>
                      </a: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quạt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1301" marR="61301" marT="61301" marB="61301"/>
                </a:tc>
                <a:extLst>
                  <a:ext uri="{0D108BD9-81ED-4DB2-BD59-A6C34878D82A}">
                    <a16:rowId xmlns:a16="http://schemas.microsoft.com/office/drawing/2014/main" val="814106407"/>
                  </a:ext>
                </a:extLst>
              </a:tr>
              <a:tr h="4331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1301" marR="61301" marT="61301" marB="6130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Nối</a:t>
                      </a: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quạt</a:t>
                      </a: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nguồn</a:t>
                      </a: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điện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1301" marR="61301" marT="61301" marB="6130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Dây</a:t>
                      </a: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nguồn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1301" marR="61301" marT="61301" marB="61301"/>
                </a:tc>
                <a:extLst>
                  <a:ext uri="{0D108BD9-81ED-4DB2-BD59-A6C34878D82A}">
                    <a16:rowId xmlns:a16="http://schemas.microsoft.com/office/drawing/2014/main" val="457097774"/>
                  </a:ext>
                </a:extLst>
              </a:tr>
              <a:tr h="4331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1301" marR="61301" marT="61301" marB="6130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Giữ cho quạt đứng vững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1301" marR="61301" marT="61301" marB="6130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Đế</a:t>
                      </a: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quạt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1301" marR="61301" marT="61301" marB="61301"/>
                </a:tc>
                <a:extLst>
                  <a:ext uri="{0D108BD9-81ED-4DB2-BD59-A6C34878D82A}">
                    <a16:rowId xmlns:a16="http://schemas.microsoft.com/office/drawing/2014/main" val="1320125173"/>
                  </a:ext>
                </a:extLst>
              </a:tr>
              <a:tr h="4331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1301" marR="61301" marT="61301" marB="6130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Giúp thay đổi hướng gió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1301" marR="61301" marT="61301" marB="6130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Tuốc</a:t>
                      </a: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năng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1301" marR="61301" marT="61301" marB="61301"/>
                </a:tc>
                <a:extLst>
                  <a:ext uri="{0D108BD9-81ED-4DB2-BD59-A6C34878D82A}">
                    <a16:rowId xmlns:a16="http://schemas.microsoft.com/office/drawing/2014/main" val="2237378773"/>
                  </a:ext>
                </a:extLst>
              </a:tr>
              <a:tr h="7420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1301" marR="61301" marT="61301" marB="6130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2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Đỡ động cơ và cánh quạt, có thể điều chỉnh độ cao của quạt</a:t>
                      </a:r>
                      <a:endParaRPr lang="vi-VN" sz="20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1301" marR="61301" marT="61301" marB="6130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Thân</a:t>
                      </a: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quạt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1301" marR="61301" marT="61301" marB="61301"/>
                </a:tc>
                <a:extLst>
                  <a:ext uri="{0D108BD9-81ED-4DB2-BD59-A6C34878D82A}">
                    <a16:rowId xmlns:a16="http://schemas.microsoft.com/office/drawing/2014/main" val="2175864252"/>
                  </a:ext>
                </a:extLst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1489165" y="725316"/>
            <a:ext cx="9954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-</a:t>
            </a:r>
            <a:r>
              <a:rPr lang="vi-VN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 Những mô tả về tác dụng sau đây tương ứng với bộ phận nào của quạt điện?</a:t>
            </a:r>
            <a:endParaRPr lang="en-US" sz="2000" dirty="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46663" y="190153"/>
            <a:ext cx="6756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2.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Một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số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bộ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phận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chính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của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quạt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điện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"/>
            <a:ext cx="12192000" cy="6893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7839" y="4396293"/>
            <a:ext cx="1662979" cy="2409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34" y="224138"/>
            <a:ext cx="1029889" cy="1168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98495" y="807154"/>
            <a:ext cx="9856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Em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cùng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bạn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quan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sát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và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gọi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tên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những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bộ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phận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chính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của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một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chiếc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quạt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điện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.</a:t>
            </a:r>
            <a:endParaRPr lang="en-US" sz="2000" dirty="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46663" y="190153"/>
            <a:ext cx="6756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2.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Một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số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bộ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phận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chính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của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quạt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điện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9" b="98295" l="909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4577" y="4101150"/>
            <a:ext cx="1895446" cy="2637143"/>
          </a:xfrm>
          <a:prstGeom prst="rect">
            <a:avLst/>
          </a:prstGeom>
        </p:spPr>
      </p:pic>
      <p:pic>
        <p:nvPicPr>
          <p:cNvPr id="3074" name="Picture 2" descr="Hình ảnh Dùng Kính Lúp để Quan Sát Mọi Thứ Cô Gái PNG , Kính Lúp, Cô Gái,  Nghiêm Túc đấy Cô Gái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89375" l="26563" r="8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51" t="6591" r="10660" b="10967"/>
          <a:stretch/>
        </p:blipFill>
        <p:spPr bwMode="auto">
          <a:xfrm>
            <a:off x="8930241" y="4266618"/>
            <a:ext cx="1845049" cy="236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1621267" y="2492110"/>
            <a:ext cx="1537147" cy="442674"/>
          </a:xfrm>
          <a:prstGeom prst="roundRect">
            <a:avLst/>
          </a:prstGeom>
          <a:solidFill>
            <a:srgbClr val="F4BCD7"/>
          </a:solidFill>
          <a:ln w="38100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Cánh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quạt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1621267" y="1703326"/>
            <a:ext cx="1537148" cy="442674"/>
          </a:xfrm>
          <a:prstGeom prst="roundRect">
            <a:avLst/>
          </a:prstGeom>
          <a:solidFill>
            <a:srgbClr val="8CD7F7"/>
          </a:solidFill>
          <a:ln w="38100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Lồng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quạt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7066636" y="2521232"/>
            <a:ext cx="2418345" cy="442674"/>
          </a:xfrm>
          <a:prstGeom prst="roundRect">
            <a:avLst/>
          </a:prstGeom>
          <a:solidFill>
            <a:srgbClr val="8CD7F7"/>
          </a:solidFill>
          <a:ln w="38100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Các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nút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điều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khiển</a:t>
            </a:r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1621267" y="3202281"/>
            <a:ext cx="1537147" cy="442674"/>
          </a:xfrm>
          <a:prstGeom prst="roundRect">
            <a:avLst/>
          </a:prstGeom>
          <a:solidFill>
            <a:srgbClr val="FFFF00"/>
          </a:solidFill>
          <a:ln w="38100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Đế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quạt</a:t>
            </a:r>
            <a:endParaRPr lang="en-US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4253813" y="3268829"/>
            <a:ext cx="1537147" cy="442674"/>
          </a:xfrm>
          <a:prstGeom prst="roundRect">
            <a:avLst/>
          </a:prstGeom>
          <a:solidFill>
            <a:srgbClr val="92D050"/>
          </a:solidFill>
          <a:ln w="38100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Tuốc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năng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7066636" y="1679131"/>
            <a:ext cx="2426298" cy="4426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Hộp động cơ quạt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4253813" y="2422594"/>
            <a:ext cx="1717425" cy="4426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Thân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quạt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4253813" y="1648552"/>
            <a:ext cx="1717425" cy="442674"/>
          </a:xfrm>
          <a:prstGeom prst="roundRect">
            <a:avLst/>
          </a:prstGeom>
          <a:solidFill>
            <a:srgbClr val="F4BCD7"/>
          </a:solidFill>
          <a:ln w="38100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Dây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nguồn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057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C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355599" y="358648"/>
            <a:ext cx="11549019" cy="6238096"/>
            <a:chOff x="0" y="0"/>
            <a:chExt cx="3899707" cy="2214804"/>
          </a:xfrm>
          <a:solidFill>
            <a:schemeClr val="bg1"/>
          </a:solidFill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903920" cy="2214804"/>
            </a:xfrm>
            <a:custGeom>
              <a:avLst/>
              <a:gdLst/>
              <a:ahLst/>
              <a:cxnLst/>
              <a:rect l="l" t="t" r="r" b="b"/>
              <a:pathLst>
                <a:path w="3903920" h="2214804">
                  <a:moveTo>
                    <a:pt x="278431" y="16918"/>
                  </a:moveTo>
                  <a:cubicBezTo>
                    <a:pt x="278431" y="16918"/>
                    <a:pt x="604014" y="12258"/>
                    <a:pt x="939603" y="12454"/>
                  </a:cubicBezTo>
                  <a:cubicBezTo>
                    <a:pt x="2771746" y="12671"/>
                    <a:pt x="3629851" y="0"/>
                    <a:pt x="3629851" y="0"/>
                  </a:cubicBezTo>
                  <a:cubicBezTo>
                    <a:pt x="3697315" y="0"/>
                    <a:pt x="3773252" y="0"/>
                    <a:pt x="3852025" y="85073"/>
                  </a:cubicBezTo>
                  <a:cubicBezTo>
                    <a:pt x="3895003" y="131488"/>
                    <a:pt x="3896071" y="240224"/>
                    <a:pt x="3896476" y="320281"/>
                  </a:cubicBezTo>
                  <a:cubicBezTo>
                    <a:pt x="3896476" y="320281"/>
                    <a:pt x="3894772" y="1210032"/>
                    <a:pt x="3894772" y="1452220"/>
                  </a:cubicBezTo>
                  <a:cubicBezTo>
                    <a:pt x="3894772" y="1666379"/>
                    <a:pt x="3903920" y="1965558"/>
                    <a:pt x="3903920" y="1965558"/>
                  </a:cubicBezTo>
                  <a:cubicBezTo>
                    <a:pt x="3903920" y="2094227"/>
                    <a:pt x="3899750" y="2214804"/>
                    <a:pt x="3646912" y="2206670"/>
                  </a:cubicBezTo>
                  <a:cubicBezTo>
                    <a:pt x="3646912" y="2206670"/>
                    <a:pt x="3270440" y="2186372"/>
                    <a:pt x="2837360" y="2193970"/>
                  </a:cubicBezTo>
                  <a:cubicBezTo>
                    <a:pt x="1290440" y="2202104"/>
                    <a:pt x="304023" y="2214804"/>
                    <a:pt x="304023" y="2214804"/>
                  </a:cubicBezTo>
                  <a:cubicBezTo>
                    <a:pt x="132548" y="2214804"/>
                    <a:pt x="4213" y="2113735"/>
                    <a:pt x="8532" y="1911188"/>
                  </a:cubicBezTo>
                  <a:cubicBezTo>
                    <a:pt x="8532" y="1911188"/>
                    <a:pt x="9630" y="1412647"/>
                    <a:pt x="4815" y="97984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0231">
            <a:off x="383199" y="1687731"/>
            <a:ext cx="554555" cy="55455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0231">
            <a:off x="1836399" y="500436"/>
            <a:ext cx="574944" cy="58776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82344">
            <a:off x="157071" y="704987"/>
            <a:ext cx="1565616" cy="51238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625037" y="245550"/>
            <a:ext cx="740398" cy="8260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365435" y="1141838"/>
            <a:ext cx="554555" cy="5545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394" y="5444951"/>
            <a:ext cx="1093789" cy="11517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991" y="5388754"/>
            <a:ext cx="803848" cy="11646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0829" y="5501148"/>
            <a:ext cx="1093789" cy="11517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7426" y="5444951"/>
            <a:ext cx="803848" cy="116463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3172439" y="1813683"/>
            <a:ext cx="8192996" cy="15323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    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Quạt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điện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thường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bộ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phận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hộp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cơ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cánh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quạt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thân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quạt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đế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quạt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bộ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phận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điều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khiển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dây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nguồn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67" b="96000" l="6164" r="96575">
                        <a14:foregroundMark x1="68493" y1="68000" x2="68493" y2="68000"/>
                        <a14:foregroundMark x1="68493" y1="68000" x2="68493" y2="6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661" y="1224018"/>
            <a:ext cx="2227499" cy="2288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19699" y="2852579"/>
            <a:ext cx="4422157" cy="466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7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51" y="280617"/>
            <a:ext cx="1034898" cy="11991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774" y="3787438"/>
            <a:ext cx="1931222" cy="2655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3288" y="3848508"/>
            <a:ext cx="2107918" cy="2594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1457609" y="587051"/>
            <a:ext cx="5167024" cy="30306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OpenSans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2009,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kĩ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sư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Giêm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Đai-sơn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james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Dyson)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nghiên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cứu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chế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“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quạt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cánh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cánh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quạt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thiết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kế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rất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nằm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quạt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Quạt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kiểu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dáng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đẹp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dễ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vệ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toàn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trẻ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7123797" y="1479784"/>
            <a:ext cx="4046899" cy="17366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quạt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điện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đại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thêm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bộ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phận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khiển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xa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bật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tắt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thay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đổi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tốc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hướng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gió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xa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D2BF21FF-F40E-20C9-9A3E-948335DAFB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3088" y="5785598"/>
            <a:ext cx="1675541" cy="87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2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5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Freeform: Shape 27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ight Triangle 2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381C55F-8E9F-B550-DCE4-AC458AEE2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29485" y="1327916"/>
            <a:ext cx="4979334" cy="48127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5947235" y="1955800"/>
            <a:ext cx="5145039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indent="-152408"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 dirty="0" err="1">
                <a:solidFill>
                  <a:srgbClr val="F92D93"/>
                </a:solidFill>
                <a:latin typeface="Sigmar One" panose="00000500000000000000" pitchFamily="2" charset="0"/>
              </a:rPr>
              <a:t>Khởi</a:t>
            </a:r>
            <a:r>
              <a:rPr lang="en-US" sz="6400" dirty="0">
                <a:solidFill>
                  <a:srgbClr val="F92D93"/>
                </a:solidFill>
                <a:latin typeface="Sigmar One" panose="00000500000000000000" pitchFamily="2" charset="0"/>
              </a:rPr>
              <a:t> </a:t>
            </a:r>
            <a:r>
              <a:rPr lang="en-US" sz="6400" dirty="0" err="1">
                <a:solidFill>
                  <a:srgbClr val="F92D93"/>
                </a:solidFill>
                <a:latin typeface="Sigmar One" panose="00000500000000000000" pitchFamily="2" charset="0"/>
              </a:rPr>
              <a:t>động</a:t>
            </a:r>
            <a:endParaRPr lang="en-US" sz="6400" dirty="0">
              <a:solidFill>
                <a:srgbClr val="F92D93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17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>
            <a:extLst>
              <a:ext uri="{FF2B5EF4-FFF2-40B4-BE49-F238E27FC236}">
                <a16:creationId xmlns:a16="http://schemas.microsoft.com/office/drawing/2014/main" id="{D2BF21FF-F40E-20C9-9A3E-948335DAF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7246" y="3656687"/>
            <a:ext cx="3987625" cy="2075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F78383-08B4-8072-A611-E22385B21675}"/>
              </a:ext>
            </a:extLst>
          </p:cNvPr>
          <p:cNvSpPr txBox="1"/>
          <p:nvPr/>
        </p:nvSpPr>
        <p:spPr>
          <a:xfrm>
            <a:off x="6056207" y="1295973"/>
            <a:ext cx="5655380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F92D93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Hoạt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F92D93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F92D93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động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F92D93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3</a:t>
            </a:r>
          </a:p>
          <a:p>
            <a:pPr marL="0" marR="0" lvl="0" indent="-152408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0AFB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4417" y="2455817"/>
            <a:ext cx="5401790" cy="29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11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62" y="196595"/>
            <a:ext cx="964110" cy="12582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3295" y="493771"/>
            <a:ext cx="7547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3.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Sử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dụng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quạt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điện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đúng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cách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và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an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toàn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3753" y="1016991"/>
            <a:ext cx="10018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Em hãy sắp xếp các bước trong Hình 4 theo thứ tự hợp lí khi sử dụng quạt điện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648" y="1906801"/>
            <a:ext cx="4905459" cy="4699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000" r="98286">
                        <a14:foregroundMark x1="28000" y1="78571" x2="28000" y2="78571"/>
                        <a14:foregroundMark x1="18857" y1="37143" x2="18857" y2="37143"/>
                        <a14:foregroundMark x1="37714" y1="41429" x2="37714" y2="4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3881" y="4800813"/>
            <a:ext cx="2186890" cy="1817000"/>
          </a:xfrm>
          <a:prstGeom prst="rect">
            <a:avLst/>
          </a:prstGeom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9983C60C-E901-DAA5-AC1C-ABD9B76BCFAC}"/>
              </a:ext>
            </a:extLst>
          </p:cNvPr>
          <p:cNvSpPr/>
          <p:nvPr/>
        </p:nvSpPr>
        <p:spPr>
          <a:xfrm>
            <a:off x="9202846" y="3446986"/>
            <a:ext cx="2480360" cy="948980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</a:rPr>
              <a:t>Thảo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</a:rPr>
              <a:t>luận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</a:rPr>
              <a:t>nhóm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9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81" y="0"/>
            <a:ext cx="12192000" cy="689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62" y="196595"/>
            <a:ext cx="964110" cy="12582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87689" y="451648"/>
            <a:ext cx="7547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3.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Sử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dụng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quạt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điện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đúng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cách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và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an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toàn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6435" y="1111855"/>
            <a:ext cx="108738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Em hãy sắp xếp các bước trong Hình 4 theo thứ tự hợp lí khi sử dụng quạt điện</a:t>
            </a:r>
            <a:endParaRPr lang="en-US" sz="2200" dirty="0">
              <a:solidFill>
                <a:srgbClr val="0070C0"/>
              </a:solidFill>
              <a:latin typeface="Nunito Black" pitchFamily="2" charset="0"/>
            </a:endParaRPr>
          </a:p>
        </p:txBody>
      </p:sp>
      <p:pic>
        <p:nvPicPr>
          <p:cNvPr id="18" name="Picture 1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000" r="98286">
                        <a14:foregroundMark x1="28000" y1="78571" x2="28000" y2="78571"/>
                        <a14:foregroundMark x1="18857" y1="37143" x2="18857" y2="37143"/>
                        <a14:foregroundMark x1="37714" y1="41429" x2="37714" y2="4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21753" y="4893448"/>
            <a:ext cx="2186890" cy="1817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856" y="1993921"/>
            <a:ext cx="4441558" cy="4254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5321539" y="1858424"/>
            <a:ext cx="6826818" cy="9194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Bước 1: Đặt quạt điện trên bề mặt bằng phẳng, chắc chắn (Hình a)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5321539" y="2905006"/>
            <a:ext cx="6331895" cy="919401"/>
          </a:xfrm>
          <a:prstGeom prst="roundRect">
            <a:avLst/>
          </a:prstGeom>
          <a:solidFill>
            <a:srgbClr val="F7A9F1"/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Bước 2: Bật quạt và chọn tốc độ quay của cánh quạt (Hình c)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5321539" y="3951588"/>
            <a:ext cx="4894923" cy="919401"/>
          </a:xfrm>
          <a:prstGeom prst="roundRect">
            <a:avLst/>
          </a:prstGeom>
          <a:solidFill>
            <a:srgbClr val="92D050"/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Bước 3: Điều chỉnh hướng gió </a:t>
            </a:r>
            <a:endParaRPr lang="en-US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(Hình d)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5321539" y="4998170"/>
            <a:ext cx="5364920" cy="919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Bước 4: Tắt quạt khi không sử dụng</a:t>
            </a:r>
            <a:endParaRPr lang="en-US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(Hình b)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93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" y="-35975"/>
            <a:ext cx="12192000" cy="6893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34" y="224138"/>
            <a:ext cx="1029889" cy="11686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2570" y="623806"/>
            <a:ext cx="9137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Em cùng bạn thực hành các bước sử dụng quạt điện.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0842" y="3151130"/>
            <a:ext cx="2170779" cy="31450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9" b="98295" l="9091" r="100000">
                        <a14:backgroundMark x1="89723" y1="43466" x2="89723" y2="43466"/>
                        <a14:backgroundMark x1="79447" y1="46591" x2="79447" y2="46591"/>
                        <a14:backgroundMark x1="82213" y1="59943" x2="82213" y2="59943"/>
                        <a14:backgroundMark x1="81818" y1="55398" x2="81818" y2="553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7342" y="3126924"/>
            <a:ext cx="2474230" cy="3442409"/>
          </a:xfrm>
          <a:prstGeom prst="rect">
            <a:avLst/>
          </a:prstGeom>
        </p:spPr>
      </p:pic>
      <p:pic>
        <p:nvPicPr>
          <p:cNvPr id="18" name="Picture 2" descr="Hình ảnh Dùng Kính Lúp để Quan Sát Mọi Thứ Cô Gái PNG , Kính Lúp, Cô Gái,  Nghiêm Túc đấy Cô Gái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89375" l="26563" r="88594">
                        <a14:backgroundMark x1="70781" y1="15625" x2="70781" y2="15625"/>
                        <a14:backgroundMark x1="82969" y1="22813" x2="82969" y2="2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51" t="6591" r="10660" b="10967"/>
          <a:stretch/>
        </p:blipFill>
        <p:spPr bwMode="auto">
          <a:xfrm>
            <a:off x="7366676" y="3179424"/>
            <a:ext cx="2408445" cy="308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55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C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355599" y="358648"/>
            <a:ext cx="11549019" cy="6238096"/>
            <a:chOff x="0" y="0"/>
            <a:chExt cx="3899707" cy="2214804"/>
          </a:xfrm>
          <a:solidFill>
            <a:schemeClr val="bg1"/>
          </a:solidFill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903920" cy="2214804"/>
            </a:xfrm>
            <a:custGeom>
              <a:avLst/>
              <a:gdLst/>
              <a:ahLst/>
              <a:cxnLst/>
              <a:rect l="l" t="t" r="r" b="b"/>
              <a:pathLst>
                <a:path w="3903920" h="2214804">
                  <a:moveTo>
                    <a:pt x="278431" y="16918"/>
                  </a:moveTo>
                  <a:cubicBezTo>
                    <a:pt x="278431" y="16918"/>
                    <a:pt x="604014" y="12258"/>
                    <a:pt x="939603" y="12454"/>
                  </a:cubicBezTo>
                  <a:cubicBezTo>
                    <a:pt x="2771746" y="12671"/>
                    <a:pt x="3629851" y="0"/>
                    <a:pt x="3629851" y="0"/>
                  </a:cubicBezTo>
                  <a:cubicBezTo>
                    <a:pt x="3697315" y="0"/>
                    <a:pt x="3773252" y="0"/>
                    <a:pt x="3852025" y="85073"/>
                  </a:cubicBezTo>
                  <a:cubicBezTo>
                    <a:pt x="3895003" y="131488"/>
                    <a:pt x="3896071" y="240224"/>
                    <a:pt x="3896476" y="320281"/>
                  </a:cubicBezTo>
                  <a:cubicBezTo>
                    <a:pt x="3896476" y="320281"/>
                    <a:pt x="3894772" y="1210032"/>
                    <a:pt x="3894772" y="1452220"/>
                  </a:cubicBezTo>
                  <a:cubicBezTo>
                    <a:pt x="3894772" y="1666379"/>
                    <a:pt x="3903920" y="1965558"/>
                    <a:pt x="3903920" y="1965558"/>
                  </a:cubicBezTo>
                  <a:cubicBezTo>
                    <a:pt x="3903920" y="2094227"/>
                    <a:pt x="3899750" y="2214804"/>
                    <a:pt x="3646912" y="2206670"/>
                  </a:cubicBezTo>
                  <a:cubicBezTo>
                    <a:pt x="3646912" y="2206670"/>
                    <a:pt x="3270440" y="2186372"/>
                    <a:pt x="2837360" y="2193970"/>
                  </a:cubicBezTo>
                  <a:cubicBezTo>
                    <a:pt x="1290440" y="2202104"/>
                    <a:pt x="304023" y="2214804"/>
                    <a:pt x="304023" y="2214804"/>
                  </a:cubicBezTo>
                  <a:cubicBezTo>
                    <a:pt x="132548" y="2214804"/>
                    <a:pt x="4213" y="2113735"/>
                    <a:pt x="8532" y="1911188"/>
                  </a:cubicBezTo>
                  <a:cubicBezTo>
                    <a:pt x="8532" y="1911188"/>
                    <a:pt x="9630" y="1412647"/>
                    <a:pt x="4815" y="97984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0231">
            <a:off x="383199" y="1687731"/>
            <a:ext cx="554555" cy="55455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0231">
            <a:off x="1836399" y="500436"/>
            <a:ext cx="574944" cy="58776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82344">
            <a:off x="157071" y="704987"/>
            <a:ext cx="1565616" cy="51238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625037" y="245550"/>
            <a:ext cx="740398" cy="8260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365435" y="1141838"/>
            <a:ext cx="554555" cy="5545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394" y="5444951"/>
            <a:ext cx="1093789" cy="11517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991" y="5388754"/>
            <a:ext cx="803848" cy="11646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0829" y="5501148"/>
            <a:ext cx="1093789" cy="11517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7426" y="5444951"/>
            <a:ext cx="803848" cy="11646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1790699" y="1237692"/>
            <a:ext cx="8610600" cy="43926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	      </a:t>
            </a:r>
            <a:r>
              <a:rPr lang="vi-VN" sz="2800" b="1" dirty="0">
                <a:solidFill>
                  <a:srgbClr val="FF0000"/>
                </a:solidFill>
                <a:latin typeface="Nunito Black" pitchFamily="2" charset="0"/>
              </a:rPr>
              <a:t>Các bước sử dụng quạt điện là:</a:t>
            </a:r>
            <a:endParaRPr lang="en-US" sz="2800" b="1" dirty="0">
              <a:solidFill>
                <a:srgbClr val="FF0000"/>
              </a:solidFill>
              <a:latin typeface="Nunito Black" pitchFamily="2" charset="0"/>
            </a:endParaRPr>
          </a:p>
          <a:p>
            <a:pPr lvl="0">
              <a:defRPr/>
            </a:pPr>
            <a:endParaRPr lang="en-US" sz="2800" b="1" dirty="0">
              <a:solidFill>
                <a:srgbClr val="FF0000"/>
              </a:solidFill>
              <a:latin typeface="Open Sans" panose="020B0606030504020204" pitchFamily="34" charset="0"/>
            </a:endParaRPr>
          </a:p>
          <a:p>
            <a:pPr lvl="0">
              <a:defRPr/>
            </a:pPr>
            <a:endParaRPr lang="en-US" sz="2800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lvl="0">
              <a:defRPr/>
            </a:pPr>
            <a:endParaRPr lang="en-US" sz="2800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lvl="0">
              <a:defRPr/>
            </a:pPr>
            <a:endParaRPr lang="en-US" sz="2800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lvl="0">
              <a:defRPr/>
            </a:pPr>
            <a:endParaRPr lang="en-US" sz="2800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lvl="0">
              <a:defRPr/>
            </a:pPr>
            <a:endParaRPr lang="en-US" sz="2800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   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4756" y="2217562"/>
            <a:ext cx="6409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Open Sans" panose="020B0606030504020204" pitchFamily="34" charset="0"/>
              </a:rPr>
              <a:t>*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</a:rPr>
              <a:t>Bước 1: Đặt quạt điện trên bề mặt bằng phẳng, chắc chắn.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9787" y="3100645"/>
            <a:ext cx="6649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984807"/>
                </a:solidFill>
                <a:latin typeface="Nunito Black" pitchFamily="2" charset="0"/>
              </a:rPr>
              <a:t>*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</a:rPr>
              <a:t> Bước 2: Bật quạt và chọn tốc độ quay của cánh quạt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30165" y="4095333"/>
            <a:ext cx="4735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*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</a:rPr>
              <a:t> Bước 3: Điều chỉnh hướng gió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30165" y="4736018"/>
            <a:ext cx="5689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</a:rPr>
              <a:t>*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</a:rPr>
              <a:t>Bước 4: Tắt quạt khi không sử dụng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unito Black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67" b="96000" l="6164" r="96575">
                        <a14:foregroundMark x1="68493" y1="68000" x2="68493" y2="68000"/>
                        <a14:foregroundMark x1="68493" y1="68000" x2="68493" y2="6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917" y="1967264"/>
            <a:ext cx="2454248" cy="25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2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62" y="196595"/>
            <a:ext cx="964110" cy="12582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33753" y="414880"/>
            <a:ext cx="9778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Em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hãy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cho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biết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tại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sao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các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tình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huống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sử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dụng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quạt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điện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trong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Hình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5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là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mất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an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toàn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?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20" y="1656686"/>
            <a:ext cx="5277393" cy="4585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000" r="98286">
                        <a14:foregroundMark x1="28000" y1="78571" x2="28000" y2="78571"/>
                        <a14:foregroundMark x1="18857" y1="37143" x2="18857" y2="37143"/>
                        <a14:foregroundMark x1="37714" y1="41429" x2="37714" y2="4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3881" y="4800813"/>
            <a:ext cx="2186890" cy="1817000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9983C60C-E901-DAA5-AC1C-ABD9B76BCFAC}"/>
              </a:ext>
            </a:extLst>
          </p:cNvPr>
          <p:cNvSpPr/>
          <p:nvPr/>
        </p:nvSpPr>
        <p:spPr>
          <a:xfrm>
            <a:off x="9202846" y="3446986"/>
            <a:ext cx="2480360" cy="948980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</a:rPr>
              <a:t>Thảo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</a:rPr>
              <a:t>luận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</a:rPr>
              <a:t>nhóm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0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62" y="196595"/>
            <a:ext cx="964110" cy="1258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199" y="1563463"/>
            <a:ext cx="3895899" cy="3545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3277699" y="5558575"/>
            <a:ext cx="5946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Hình a: Đặt quạt chênh vênh trên ghế rất dễ đổ quạt vào người.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8187" y="414880"/>
            <a:ext cx="9112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Các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tình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huống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sử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dụng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quạt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điện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trong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Hình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5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là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mất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an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toàn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vì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: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sp>
        <p:nvSpPr>
          <p:cNvPr id="15" name="Arrow: Right 19">
            <a:extLst>
              <a:ext uri="{FF2B5EF4-FFF2-40B4-BE49-F238E27FC236}">
                <a16:creationId xmlns:a16="http://schemas.microsoft.com/office/drawing/2014/main" id="{81AB20EB-3D76-7640-164A-71D8752BB450}"/>
              </a:ext>
            </a:extLst>
          </p:cNvPr>
          <p:cNvSpPr/>
          <p:nvPr/>
        </p:nvSpPr>
        <p:spPr>
          <a:xfrm>
            <a:off x="2603365" y="5773080"/>
            <a:ext cx="533400" cy="3286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9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62" y="196595"/>
            <a:ext cx="964110" cy="1258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318" y="1807095"/>
            <a:ext cx="3518871" cy="3114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1758187" y="414880"/>
            <a:ext cx="9112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Các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tình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huống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sử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dụng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quạt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điện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trong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Hình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5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là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mất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an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toàn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vì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: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7699" y="5558575"/>
            <a:ext cx="5946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Hình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b: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Ngồi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sát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vào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quạt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khiến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tóc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bị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cánh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quạt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cuốn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vào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,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rất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nguy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hiểm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5" name="Arrow: Right 19">
            <a:extLst>
              <a:ext uri="{FF2B5EF4-FFF2-40B4-BE49-F238E27FC236}">
                <a16:creationId xmlns:a16="http://schemas.microsoft.com/office/drawing/2014/main" id="{81AB20EB-3D76-7640-164A-71D8752BB450}"/>
              </a:ext>
            </a:extLst>
          </p:cNvPr>
          <p:cNvSpPr/>
          <p:nvPr/>
        </p:nvSpPr>
        <p:spPr>
          <a:xfrm>
            <a:off x="2603365" y="5773080"/>
            <a:ext cx="533400" cy="3286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48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62" y="196595"/>
            <a:ext cx="964110" cy="12582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58187" y="414880"/>
            <a:ext cx="9112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quạt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03644" y="5558575"/>
            <a:ext cx="8044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Hình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c: Cho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ngón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tay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vào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lồng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quạt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khi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quạt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đang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hoạt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động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sẽ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khiến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cánh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quạt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kẹp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tay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,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rất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nguy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hiểm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.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5" name="Arrow: Right 19">
            <a:extLst>
              <a:ext uri="{FF2B5EF4-FFF2-40B4-BE49-F238E27FC236}">
                <a16:creationId xmlns:a16="http://schemas.microsoft.com/office/drawing/2014/main" id="{81AB20EB-3D76-7640-164A-71D8752BB450}"/>
              </a:ext>
            </a:extLst>
          </p:cNvPr>
          <p:cNvSpPr/>
          <p:nvPr/>
        </p:nvSpPr>
        <p:spPr>
          <a:xfrm>
            <a:off x="1729310" y="5773080"/>
            <a:ext cx="533400" cy="3286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651" y="1748798"/>
            <a:ext cx="3998737" cy="328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58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62" y="196595"/>
            <a:ext cx="964110" cy="12582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58187" y="414880"/>
            <a:ext cx="9112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quạt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14631" y="5531681"/>
            <a:ext cx="7049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Hình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d: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Tắt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quạt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bằng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cách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giật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dây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nguồn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vi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phạm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an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toàn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khi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sử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dụng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thiết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bị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điện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.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5" name="Arrow: Right 19">
            <a:extLst>
              <a:ext uri="{FF2B5EF4-FFF2-40B4-BE49-F238E27FC236}">
                <a16:creationId xmlns:a16="http://schemas.microsoft.com/office/drawing/2014/main" id="{81AB20EB-3D76-7640-164A-71D8752BB450}"/>
              </a:ext>
            </a:extLst>
          </p:cNvPr>
          <p:cNvSpPr/>
          <p:nvPr/>
        </p:nvSpPr>
        <p:spPr>
          <a:xfrm>
            <a:off x="2240296" y="5746186"/>
            <a:ext cx="533400" cy="3286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738" y="1656686"/>
            <a:ext cx="4371291" cy="3425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213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10963" y="196595"/>
            <a:ext cx="888142" cy="8881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92" y="1745991"/>
            <a:ext cx="9286208" cy="3651196"/>
          </a:xfrm>
          <a:prstGeom prst="rect">
            <a:avLst/>
          </a:prstGeom>
        </p:spPr>
      </p:pic>
      <p:pic>
        <p:nvPicPr>
          <p:cNvPr id="9222" name="Picture 6" descr="Stt về nắng nóng bá đạo nhất - QuanTriMang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1" y="5043573"/>
            <a:ext cx="1875391" cy="16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11 Cách Chống Nóng Mùa Hè Vô Cùng Hiệu Quả Mà Không Cần Máy Lạnh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53" b="89904" l="2821" r="100000">
                        <a14:foregroundMark x1="16154" y1="54487" x2="16154" y2="54487"/>
                        <a14:foregroundMark x1="16154" y1="54487" x2="16154" y2="54487"/>
                        <a14:foregroundMark x1="16154" y1="54487" x2="16154" y2="54487"/>
                        <a14:foregroundMark x1="23974" y1="54487" x2="23974" y2="54487"/>
                        <a14:foregroundMark x1="23974" y1="54487" x2="23974" y2="54487"/>
                        <a14:foregroundMark x1="29615" y1="53686" x2="29615" y2="53686"/>
                        <a14:foregroundMark x1="29615" y1="53686" x2="29615" y2="53686"/>
                        <a14:foregroundMark x1="35256" y1="52724" x2="35256" y2="52724"/>
                        <a14:foregroundMark x1="38718" y1="46635" x2="38718" y2="46635"/>
                        <a14:foregroundMark x1="19744" y1="70353" x2="19744" y2="70353"/>
                        <a14:foregroundMark x1="42949" y1="47436" x2="42949" y2="47436"/>
                        <a14:foregroundMark x1="44359" y1="43109" x2="44359" y2="43109"/>
                        <a14:foregroundMark x1="23974" y1="47436" x2="23974" y2="47436"/>
                        <a14:foregroundMark x1="29359" y1="49519" x2="29359" y2="49519"/>
                        <a14:foregroundMark x1="36282" y1="47756" x2="36282" y2="47276"/>
                        <a14:foregroundMark x1="39487" y1="51763" x2="39487" y2="51763"/>
                        <a14:foregroundMark x1="39487" y1="51282" x2="39487" y2="51282"/>
                        <a14:foregroundMark x1="39872" y1="50160" x2="39872" y2="50160"/>
                        <a14:foregroundMark x1="33974" y1="58654" x2="33974" y2="58654"/>
                        <a14:foregroundMark x1="34487" y1="58654" x2="34487" y2="58654"/>
                        <a14:foregroundMark x1="32564" y1="51282" x2="32564" y2="51282"/>
                        <a14:foregroundMark x1="32564" y1="49519" x2="32564" y2="49519"/>
                        <a14:foregroundMark x1="18077" y1="68269" x2="18077" y2="68269"/>
                        <a14:foregroundMark x1="35769" y1="54647" x2="35769" y2="54647"/>
                        <a14:foregroundMark x1="35769" y1="54647" x2="35769" y2="54647"/>
                        <a14:foregroundMark x1="35769" y1="54647" x2="35769" y2="54647"/>
                        <a14:foregroundMark x1="35769" y1="54647" x2="35769" y2="54647"/>
                        <a14:foregroundMark x1="35769" y1="54647" x2="35769" y2="54647"/>
                        <a14:foregroundMark x1="35769" y1="54647" x2="35769" y2="54647"/>
                        <a14:foregroundMark x1="38077" y1="45513" x2="38077" y2="45513"/>
                        <a14:foregroundMark x1="38077" y1="45513" x2="38077" y2="45513"/>
                        <a14:foregroundMark x1="38077" y1="45513" x2="38077" y2="45513"/>
                        <a14:foregroundMark x1="38077" y1="45513" x2="38077" y2="45513"/>
                        <a14:foregroundMark x1="38077" y1="45513" x2="38077" y2="45513"/>
                        <a14:foregroundMark x1="38077" y1="45513" x2="38077" y2="45513"/>
                        <a14:foregroundMark x1="38077" y1="45513" x2="38077" y2="45513"/>
                        <a14:foregroundMark x1="35769" y1="45032" x2="35769" y2="45032"/>
                        <a14:foregroundMark x1="31667" y1="45032" x2="31667" y2="45032"/>
                        <a14:foregroundMark x1="31667" y1="45032" x2="31667" y2="45032"/>
                        <a14:foregroundMark x1="31667" y1="45032" x2="31667" y2="45032"/>
                        <a14:foregroundMark x1="17564" y1="52404" x2="17564" y2="52404"/>
                        <a14:foregroundMark x1="27564" y1="50641" x2="27564" y2="5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019" b="16698"/>
          <a:stretch/>
        </p:blipFill>
        <p:spPr bwMode="auto">
          <a:xfrm>
            <a:off x="9757726" y="4802768"/>
            <a:ext cx="2351543" cy="19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0381C55F-8E9F-B550-DCE4-AC458AEE27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73273" y="219262"/>
            <a:ext cx="1354667" cy="130933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1505274" y="516128"/>
            <a:ext cx="2399931" cy="52546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 fontScale="40000" lnSpcReduction="20000"/>
          </a:bodyPr>
          <a:lstStyle/>
          <a:p>
            <a:pPr indent="-152408"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 dirty="0" err="1">
                <a:solidFill>
                  <a:srgbClr val="F92D93"/>
                </a:solidFill>
                <a:latin typeface="Sigmar One" panose="00000500000000000000" pitchFamily="2" charset="0"/>
              </a:rPr>
              <a:t>Khởi</a:t>
            </a:r>
            <a:r>
              <a:rPr lang="en-US" sz="6400" dirty="0">
                <a:solidFill>
                  <a:srgbClr val="F92D93"/>
                </a:solidFill>
                <a:latin typeface="Sigmar One" panose="00000500000000000000" pitchFamily="2" charset="0"/>
              </a:rPr>
              <a:t> </a:t>
            </a:r>
            <a:r>
              <a:rPr lang="en-US" sz="6400" dirty="0" err="1">
                <a:solidFill>
                  <a:srgbClr val="F92D93"/>
                </a:solidFill>
                <a:latin typeface="Sigmar One" panose="00000500000000000000" pitchFamily="2" charset="0"/>
              </a:rPr>
              <a:t>động</a:t>
            </a:r>
            <a:endParaRPr lang="en-US" sz="6400" dirty="0">
              <a:solidFill>
                <a:srgbClr val="F92D93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3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C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355599" y="358648"/>
            <a:ext cx="11549019" cy="6238096"/>
            <a:chOff x="0" y="0"/>
            <a:chExt cx="3899707" cy="2214804"/>
          </a:xfrm>
          <a:solidFill>
            <a:schemeClr val="bg1"/>
          </a:solidFill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903920" cy="2214804"/>
            </a:xfrm>
            <a:custGeom>
              <a:avLst/>
              <a:gdLst/>
              <a:ahLst/>
              <a:cxnLst/>
              <a:rect l="l" t="t" r="r" b="b"/>
              <a:pathLst>
                <a:path w="3903920" h="2214804">
                  <a:moveTo>
                    <a:pt x="278431" y="16918"/>
                  </a:moveTo>
                  <a:cubicBezTo>
                    <a:pt x="278431" y="16918"/>
                    <a:pt x="604014" y="12258"/>
                    <a:pt x="939603" y="12454"/>
                  </a:cubicBezTo>
                  <a:cubicBezTo>
                    <a:pt x="2771746" y="12671"/>
                    <a:pt x="3629851" y="0"/>
                    <a:pt x="3629851" y="0"/>
                  </a:cubicBezTo>
                  <a:cubicBezTo>
                    <a:pt x="3697315" y="0"/>
                    <a:pt x="3773252" y="0"/>
                    <a:pt x="3852025" y="85073"/>
                  </a:cubicBezTo>
                  <a:cubicBezTo>
                    <a:pt x="3895003" y="131488"/>
                    <a:pt x="3896071" y="240224"/>
                    <a:pt x="3896476" y="320281"/>
                  </a:cubicBezTo>
                  <a:cubicBezTo>
                    <a:pt x="3896476" y="320281"/>
                    <a:pt x="3894772" y="1210032"/>
                    <a:pt x="3894772" y="1452220"/>
                  </a:cubicBezTo>
                  <a:cubicBezTo>
                    <a:pt x="3894772" y="1666379"/>
                    <a:pt x="3903920" y="1965558"/>
                    <a:pt x="3903920" y="1965558"/>
                  </a:cubicBezTo>
                  <a:cubicBezTo>
                    <a:pt x="3903920" y="2094227"/>
                    <a:pt x="3899750" y="2214804"/>
                    <a:pt x="3646912" y="2206670"/>
                  </a:cubicBezTo>
                  <a:cubicBezTo>
                    <a:pt x="3646912" y="2206670"/>
                    <a:pt x="3270440" y="2186372"/>
                    <a:pt x="2837360" y="2193970"/>
                  </a:cubicBezTo>
                  <a:cubicBezTo>
                    <a:pt x="1290440" y="2202104"/>
                    <a:pt x="304023" y="2214804"/>
                    <a:pt x="304023" y="2214804"/>
                  </a:cubicBezTo>
                  <a:cubicBezTo>
                    <a:pt x="132548" y="2214804"/>
                    <a:pt x="4213" y="2113735"/>
                    <a:pt x="8532" y="1911188"/>
                  </a:cubicBezTo>
                  <a:cubicBezTo>
                    <a:pt x="8532" y="1911188"/>
                    <a:pt x="9630" y="1412647"/>
                    <a:pt x="4815" y="97984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25037" y="245550"/>
            <a:ext cx="740398" cy="8260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365435" y="1141838"/>
            <a:ext cx="554555" cy="5545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394" y="5444951"/>
            <a:ext cx="1093789" cy="11517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991" y="5388754"/>
            <a:ext cx="803848" cy="11646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0829" y="5501148"/>
            <a:ext cx="1093789" cy="11517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7426" y="5444951"/>
            <a:ext cx="803848" cy="11646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1307096" y="2425358"/>
            <a:ext cx="9317941" cy="24857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				      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sử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nếu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quạt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điện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phát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				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kêu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khác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thường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bị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rung 				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lắc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cần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nhanh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chóng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tắt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quạt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báo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				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lớn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đảm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bảo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 an </a:t>
            </a:r>
            <a:r>
              <a:rPr lang="en-US" sz="2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toàn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</a:p>
          <a:p>
            <a:pPr lvl="0">
              <a:defRPr/>
            </a:pPr>
            <a:endParaRPr lang="en-US" sz="2800" b="1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4978" y="2498350"/>
            <a:ext cx="3448873" cy="218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7" b="96000" l="6164" r="96575">
                        <a14:foregroundMark x1="68493" y1="68000" x2="68493" y2="68000"/>
                        <a14:foregroundMark x1="68493" y1="68000" x2="68493" y2="6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034" y="158371"/>
            <a:ext cx="2454248" cy="25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:a16="http://schemas.microsoft.com/office/drawing/2014/main" id="{C6258C25-9AC4-F6CB-0E86-31EDD3BE5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9" r="4870" b="1"/>
          <a:stretch/>
        </p:blipFill>
        <p:spPr>
          <a:xfrm>
            <a:off x="-67324" y="-39887"/>
            <a:ext cx="12196243" cy="685799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20" y="753377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839EB8-8201-63F3-BBB7-AFBB0E77BB6D}"/>
              </a:ext>
            </a:extLst>
          </p:cNvPr>
          <p:cNvSpPr txBox="1"/>
          <p:nvPr/>
        </p:nvSpPr>
        <p:spPr>
          <a:xfrm>
            <a:off x="975736" y="1770051"/>
            <a:ext cx="4248318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F92D93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Vận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F92D93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F92D93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dụng</a:t>
            </a:r>
            <a:endParaRPr kumimoji="0" lang="en-US" sz="5867" b="0" i="0" u="none" strike="noStrike" kern="1200" cap="none" spc="0" normalizeH="0" baseline="0" noProof="0" dirty="0">
              <a:ln>
                <a:noFill/>
              </a:ln>
              <a:solidFill>
                <a:srgbClr val="F92D93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  <a:p>
            <a:pPr marL="0" marR="0" lvl="0" indent="-152408" algn="ctr" defTabSz="60963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0AFB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1ECBAC9-8FF8-4D44-BD49-6B81C381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951583" y="-621194"/>
            <a:ext cx="2495927" cy="1767670"/>
          </a:xfrm>
          <a:custGeom>
            <a:avLst/>
            <a:gdLst>
              <a:gd name="connsiteX0" fmla="*/ 0 w 2495927"/>
              <a:gd name="connsiteY0" fmla="*/ 1767670 h 1767670"/>
              <a:gd name="connsiteX1" fmla="*/ 1767670 w 2495927"/>
              <a:gd name="connsiteY1" fmla="*/ 0 h 1767670"/>
              <a:gd name="connsiteX2" fmla="*/ 2495927 w 2495927"/>
              <a:gd name="connsiteY2" fmla="*/ 728256 h 1767670"/>
              <a:gd name="connsiteX3" fmla="*/ 2495927 w 2495927"/>
              <a:gd name="connsiteY3" fmla="*/ 1767670 h 176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927" h="1767670">
                <a:moveTo>
                  <a:pt x="0" y="1767670"/>
                </a:moveTo>
                <a:lnTo>
                  <a:pt x="1767670" y="0"/>
                </a:lnTo>
                <a:lnTo>
                  <a:pt x="2495927" y="728256"/>
                </a:lnTo>
                <a:lnTo>
                  <a:pt x="2495927" y="176767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0F234A-713C-4B90-B43E-8F10C8B67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36578" y="419910"/>
            <a:ext cx="1130961" cy="113096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2C8816B-132C-4433-807D-BE8737D4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4" y="5609070"/>
            <a:ext cx="780053" cy="747280"/>
            <a:chOff x="7011922" y="4095164"/>
            <a:chExt cx="1203067" cy="115252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D9E8922-1B3D-4020-A05C-C539C0C55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135024" y="4167722"/>
              <a:ext cx="1079965" cy="1079965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8064EBB-920B-4259-AC3A-6F286FAF2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011922" y="4095164"/>
              <a:ext cx="485578" cy="485578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FE43375-339B-4A67-BEC7-44D202CA1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62597" y="5490560"/>
            <a:ext cx="803394" cy="855268"/>
            <a:chOff x="10246841" y="5975889"/>
            <a:chExt cx="1378553" cy="146756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2329D9A-3D48-4B69-939D-2A480F14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0246842" y="5975888"/>
              <a:ext cx="1316404" cy="131640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D5CC4CB-7B78-480A-A0AE-A8A35C08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38860" y="6856918"/>
              <a:ext cx="586534" cy="58653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9DECC1B-0AAB-435F-81AE-4C770DACC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85868" y="6047146"/>
            <a:ext cx="1636826" cy="818413"/>
            <a:chOff x="8085870" y="5837885"/>
            <a:chExt cx="2055357" cy="102767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C580C66-5435-4F00-873E-679D3D50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9241090" y="5965012"/>
              <a:ext cx="696678" cy="69667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B4AFD177-1A38-4FAE-87D4-840AE22C8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85870" y="5837885"/>
              <a:ext cx="2055357" cy="1027679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5">
            <a:extLst>
              <a:ext uri="{FF2B5EF4-FFF2-40B4-BE49-F238E27FC236}">
                <a16:creationId xmlns:a16="http://schemas.microsoft.com/office/drawing/2014/main" id="{FB1CDD8E-A095-9B0A-25AF-6330DA73F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3429000"/>
            <a:ext cx="2149149" cy="23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22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3939" y="5601908"/>
            <a:ext cx="1107550" cy="11662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481" y="5655426"/>
            <a:ext cx="811459" cy="11756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5404" y="422752"/>
            <a:ext cx="4184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 hãy chia sẻ với bạn: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613" y="293611"/>
            <a:ext cx="1368653" cy="12089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5404" y="1139786"/>
            <a:ext cx="868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Trong gia đình em có những loại quạt điện nào? Mỗi loại quạt được dùng ở đâu và trong trường hợp nào?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5404" y="2170735"/>
            <a:ext cx="7205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quạt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4131" y="3657211"/>
            <a:ext cx="4196813" cy="232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7846"/>
            <a:ext cx="12192000" cy="6893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481" y="5655426"/>
            <a:ext cx="811459" cy="11756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5404" y="422752"/>
            <a:ext cx="4184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Em hãy chia sẻ với bạn: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613" y="293611"/>
            <a:ext cx="1368653" cy="12089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9266" y="902403"/>
            <a:ext cx="86881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- Trong gia đình em có những loại quạt điện nào? Mỗi loại quạt được dùng ở đâu và trong trường hợp nào?</a:t>
            </a:r>
            <a:endParaRPr lang="en-US" sz="2000" dirty="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9266" y="1711270"/>
            <a:ext cx="60404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b="0" i="0" dirty="0">
                <a:solidFill>
                  <a:srgbClr val="984807"/>
                </a:solidFill>
                <a:effectLst/>
                <a:latin typeface="Nunito Black" pitchFamily="2" charset="0"/>
              </a:rPr>
              <a:t>- </a:t>
            </a:r>
            <a:r>
              <a:rPr lang="en-US" sz="2000" b="0" i="0" dirty="0" err="1">
                <a:solidFill>
                  <a:srgbClr val="984807"/>
                </a:solidFill>
                <a:effectLst/>
                <a:latin typeface="Nunito Black" pitchFamily="2" charset="0"/>
              </a:rPr>
              <a:t>Cách</a:t>
            </a:r>
            <a:r>
              <a:rPr lang="en-US" sz="2000" b="0" i="0" dirty="0">
                <a:solidFill>
                  <a:srgbClr val="984807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984807"/>
                </a:solidFill>
                <a:effectLst/>
                <a:latin typeface="Nunito Black" pitchFamily="2" charset="0"/>
              </a:rPr>
              <a:t>sử</a:t>
            </a:r>
            <a:r>
              <a:rPr lang="en-US" sz="2000" b="0" i="0" dirty="0">
                <a:solidFill>
                  <a:srgbClr val="984807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984807"/>
                </a:solidFill>
                <a:effectLst/>
                <a:latin typeface="Nunito Black" pitchFamily="2" charset="0"/>
              </a:rPr>
              <a:t>dụng</a:t>
            </a:r>
            <a:r>
              <a:rPr lang="en-US" sz="2000" b="0" i="0" dirty="0">
                <a:solidFill>
                  <a:srgbClr val="984807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984807"/>
                </a:solidFill>
                <a:effectLst/>
                <a:latin typeface="Nunito Black" pitchFamily="2" charset="0"/>
              </a:rPr>
              <a:t>quạt</a:t>
            </a:r>
            <a:r>
              <a:rPr lang="en-US" sz="2000" b="0" i="0" dirty="0">
                <a:solidFill>
                  <a:srgbClr val="984807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984807"/>
                </a:solidFill>
                <a:effectLst/>
                <a:latin typeface="Nunito Black" pitchFamily="2" charset="0"/>
              </a:rPr>
              <a:t>điện</a:t>
            </a:r>
            <a:r>
              <a:rPr lang="en-US" sz="2000" b="0" i="0" dirty="0">
                <a:solidFill>
                  <a:srgbClr val="984807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984807"/>
                </a:solidFill>
                <a:effectLst/>
                <a:latin typeface="Nunito Black" pitchFamily="2" charset="0"/>
              </a:rPr>
              <a:t>đúng</a:t>
            </a:r>
            <a:r>
              <a:rPr lang="en-US" sz="2000" b="0" i="0" dirty="0">
                <a:solidFill>
                  <a:srgbClr val="984807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984807"/>
                </a:solidFill>
                <a:effectLst/>
                <a:latin typeface="Nunito Black" pitchFamily="2" charset="0"/>
              </a:rPr>
              <a:t>cách</a:t>
            </a:r>
            <a:r>
              <a:rPr lang="en-US" sz="2000" b="0" i="0" dirty="0">
                <a:solidFill>
                  <a:srgbClr val="984807"/>
                </a:solidFill>
                <a:effectLst/>
                <a:latin typeface="Nunito Black" pitchFamily="2" charset="0"/>
              </a:rPr>
              <a:t> </a:t>
            </a:r>
            <a:r>
              <a:rPr lang="en-US" sz="2000" b="0" i="0" dirty="0" err="1">
                <a:solidFill>
                  <a:srgbClr val="984807"/>
                </a:solidFill>
                <a:effectLst/>
                <a:latin typeface="Nunito Black" pitchFamily="2" charset="0"/>
              </a:rPr>
              <a:t>và</a:t>
            </a:r>
            <a:r>
              <a:rPr lang="en-US" sz="2000" b="0" i="0" dirty="0">
                <a:solidFill>
                  <a:srgbClr val="984807"/>
                </a:solidFill>
                <a:effectLst/>
                <a:latin typeface="Nunito Black" pitchFamily="2" charset="0"/>
              </a:rPr>
              <a:t> an </a:t>
            </a:r>
            <a:r>
              <a:rPr lang="en-US" sz="2000" b="0" i="0" dirty="0" err="1">
                <a:solidFill>
                  <a:srgbClr val="984807"/>
                </a:solidFill>
                <a:effectLst/>
                <a:latin typeface="Nunito Black" pitchFamily="2" charset="0"/>
              </a:rPr>
              <a:t>toàn</a:t>
            </a:r>
            <a:r>
              <a:rPr lang="en-US" sz="2000" b="0" i="0" dirty="0">
                <a:solidFill>
                  <a:srgbClr val="984807"/>
                </a:solidFill>
                <a:effectLst/>
                <a:latin typeface="Nunito Black" pitchFamily="2" charset="0"/>
              </a:rPr>
              <a:t>.</a:t>
            </a:r>
            <a:endParaRPr lang="en-US" sz="2000" dirty="0">
              <a:solidFill>
                <a:srgbClr val="984807"/>
              </a:solidFill>
              <a:latin typeface="Nunito Black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4979" y="3696479"/>
            <a:ext cx="6452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>
                <a:solidFill>
                  <a:srgbClr val="7030A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Gia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đình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em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có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quạt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để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bàn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và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quạt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trần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.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9861" y="4485414"/>
            <a:ext cx="873960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984807"/>
                </a:solidFill>
                <a:effectLst/>
                <a:latin typeface="Nunito Black" pitchFamily="2" charset="0"/>
              </a:rPr>
              <a:t>+ Quạt để bàn được đặt ở bàn học, dùng khi em học bài.</a:t>
            </a:r>
            <a:endParaRPr lang="en-US" sz="2400" dirty="0">
              <a:solidFill>
                <a:srgbClr val="984807"/>
              </a:solidFill>
              <a:latin typeface="Nunito Black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9497" y="5148260"/>
            <a:ext cx="847513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984807"/>
                </a:solidFill>
                <a:effectLst/>
                <a:latin typeface="Nunito Black" pitchFamily="2" charset="0"/>
              </a:rPr>
              <a:t>+ Quạt trần được treo ở phòng khách, dùng khi cả nhà ngồi xem ti vi hoặc chơi cùng nhau.</a:t>
            </a:r>
            <a:endParaRPr lang="en-US" sz="2400" dirty="0">
              <a:solidFill>
                <a:srgbClr val="984807"/>
              </a:solidFill>
              <a:latin typeface="Nunito Black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8119" y="5655426"/>
            <a:ext cx="1940399" cy="107576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528412" y="3165322"/>
            <a:ext cx="1093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Ví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dụ</a:t>
            </a:r>
            <a:endParaRPr lang="en-US" sz="2800" dirty="0">
              <a:solidFill>
                <a:srgbClr val="FF0000"/>
              </a:solidFill>
              <a:latin typeface="Nunito Black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8021" y="655671"/>
            <a:ext cx="3912238" cy="370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4" grpId="0" animBg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9D0624C8-4D79-C60F-5081-CC78422FE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0138"/>
          <a:stretch/>
        </p:blipFill>
        <p:spPr>
          <a:xfrm>
            <a:off x="3523488" y="7"/>
            <a:ext cx="8668512" cy="685799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CDA5A-B024-D5B3-4D0B-010F074979C9}"/>
              </a:ext>
            </a:extLst>
          </p:cNvPr>
          <p:cNvSpPr txBox="1"/>
          <p:nvPr/>
        </p:nvSpPr>
        <p:spPr>
          <a:xfrm>
            <a:off x="152400" y="1651000"/>
            <a:ext cx="7366000" cy="3204134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>
                <a:solidFill>
                  <a:srgbClr val="57C7D4"/>
                </a:solidFill>
                <a:latin typeface="Sigmar One" panose="00000500000000000000" pitchFamily="2" charset="0"/>
              </a:rPr>
              <a:t>Củng cố</a:t>
            </a:r>
          </a:p>
          <a:p>
            <a:pPr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>
                <a:solidFill>
                  <a:srgbClr val="57C7D4"/>
                </a:solidFill>
                <a:latin typeface="Sigmar One" panose="00000500000000000000" pitchFamily="2" charset="0"/>
              </a:rPr>
              <a:t>            Dặn dò</a:t>
            </a:r>
          </a:p>
          <a:p>
            <a:pPr indent="-152408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6400">
              <a:solidFill>
                <a:prstClr val="black"/>
              </a:solidFill>
              <a:latin typeface="Sigmar One" panose="000005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8A3EEF3-C730-EF72-8C57-2EF76FDA0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81029" y="3284375"/>
            <a:ext cx="2029968" cy="19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3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10963" y="196595"/>
            <a:ext cx="888142" cy="8881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0819" y="4191791"/>
            <a:ext cx="9255305" cy="46166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92D93"/>
                </a:solidFill>
                <a:effectLst/>
                <a:uLnTx/>
                <a:uFillTx/>
                <a:latin typeface="Nunito Black" pitchFamily="2" charset="0"/>
              </a:rPr>
              <a:t>- Bước 1: Đặt quạt điện trên bề mặt bằng phẳng, chắc chắn.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2D93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0819" y="4824572"/>
            <a:ext cx="8079456" cy="461665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</a:rPr>
              <a:t>- Bước 2: Bật quạt và chọn tốc độ quay của cánh quạt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44255" y="5477457"/>
            <a:ext cx="5062731" cy="46166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</a:rPr>
              <a:t>- Bước 3: Điều chỉnh hướng gió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44255" y="6110238"/>
            <a:ext cx="6090471" cy="46166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unito Black" pitchFamily="2" charset="0"/>
              </a:rPr>
              <a:t>- Bước 4: Tắt quạt khi không sử dụng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unito Black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134" y="589787"/>
            <a:ext cx="7619414" cy="2995838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0381C55F-8E9F-B550-DCE4-AC458AEE27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73273" y="219262"/>
            <a:ext cx="1354667" cy="13093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1505274" y="215679"/>
            <a:ext cx="2399931" cy="52546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 fontScale="40000" lnSpcReduction="20000"/>
          </a:bodyPr>
          <a:lstStyle/>
          <a:p>
            <a:pPr indent="-152408"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 dirty="0" err="1">
                <a:solidFill>
                  <a:srgbClr val="F92D93"/>
                </a:solidFill>
                <a:latin typeface="Sigmar One" panose="00000500000000000000" pitchFamily="2" charset="0"/>
              </a:rPr>
              <a:t>Khởi</a:t>
            </a:r>
            <a:r>
              <a:rPr lang="en-US" sz="6400" dirty="0">
                <a:solidFill>
                  <a:srgbClr val="F92D93"/>
                </a:solidFill>
                <a:latin typeface="Sigmar One" panose="00000500000000000000" pitchFamily="2" charset="0"/>
              </a:rPr>
              <a:t> </a:t>
            </a:r>
            <a:r>
              <a:rPr lang="en-US" sz="6400" dirty="0" err="1">
                <a:solidFill>
                  <a:srgbClr val="F92D93"/>
                </a:solidFill>
                <a:latin typeface="Sigmar One" panose="00000500000000000000" pitchFamily="2" charset="0"/>
              </a:rPr>
              <a:t>động</a:t>
            </a:r>
            <a:endParaRPr lang="en-US" sz="6400" dirty="0">
              <a:solidFill>
                <a:srgbClr val="F92D93"/>
              </a:solidFill>
              <a:latin typeface="Sigmar One" panose="00000500000000000000" pitchFamily="2" charset="0"/>
            </a:endParaRPr>
          </a:p>
        </p:txBody>
      </p:sp>
      <p:pic>
        <p:nvPicPr>
          <p:cNvPr id="20" name="Picture 10" descr="11 Cách Chống Nóng Mùa Hè Vô Cùng Hiệu Quả Mà Không Cần Máy Lạnh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53" b="89904" l="2821" r="100000">
                        <a14:foregroundMark x1="16154" y1="54487" x2="16154" y2="54487"/>
                        <a14:foregroundMark x1="16154" y1="54487" x2="16154" y2="54487"/>
                        <a14:foregroundMark x1="16154" y1="54487" x2="16154" y2="54487"/>
                        <a14:foregroundMark x1="23974" y1="54487" x2="23974" y2="54487"/>
                        <a14:foregroundMark x1="23974" y1="54487" x2="23974" y2="54487"/>
                        <a14:foregroundMark x1="29615" y1="53686" x2="29615" y2="53686"/>
                        <a14:foregroundMark x1="29615" y1="53686" x2="29615" y2="53686"/>
                        <a14:foregroundMark x1="35256" y1="52724" x2="35256" y2="52724"/>
                        <a14:foregroundMark x1="38718" y1="46635" x2="38718" y2="46635"/>
                        <a14:foregroundMark x1="19744" y1="70353" x2="19744" y2="70353"/>
                        <a14:foregroundMark x1="42949" y1="47436" x2="42949" y2="47436"/>
                        <a14:foregroundMark x1="44359" y1="43109" x2="44359" y2="43109"/>
                        <a14:foregroundMark x1="23974" y1="47436" x2="23974" y2="47436"/>
                        <a14:foregroundMark x1="29359" y1="49519" x2="29359" y2="49519"/>
                        <a14:foregroundMark x1="36282" y1="47756" x2="36282" y2="47276"/>
                        <a14:foregroundMark x1="39487" y1="51763" x2="39487" y2="51763"/>
                        <a14:foregroundMark x1="39487" y1="51282" x2="39487" y2="51282"/>
                        <a14:foregroundMark x1="39872" y1="50160" x2="39872" y2="50160"/>
                        <a14:foregroundMark x1="33974" y1="58654" x2="33974" y2="58654"/>
                        <a14:foregroundMark x1="34487" y1="58654" x2="34487" y2="58654"/>
                        <a14:foregroundMark x1="32564" y1="51282" x2="32564" y2="51282"/>
                        <a14:foregroundMark x1="32564" y1="49519" x2="32564" y2="49519"/>
                        <a14:foregroundMark x1="18077" y1="68269" x2="18077" y2="68269"/>
                        <a14:foregroundMark x1="35769" y1="54647" x2="35769" y2="54647"/>
                        <a14:foregroundMark x1="35769" y1="54647" x2="35769" y2="54647"/>
                        <a14:foregroundMark x1="35769" y1="54647" x2="35769" y2="54647"/>
                        <a14:foregroundMark x1="35769" y1="54647" x2="35769" y2="54647"/>
                        <a14:foregroundMark x1="35769" y1="54647" x2="35769" y2="54647"/>
                        <a14:foregroundMark x1="35769" y1="54647" x2="35769" y2="54647"/>
                        <a14:foregroundMark x1="38077" y1="45513" x2="38077" y2="45513"/>
                        <a14:foregroundMark x1="38077" y1="45513" x2="38077" y2="45513"/>
                        <a14:foregroundMark x1="38077" y1="45513" x2="38077" y2="45513"/>
                        <a14:foregroundMark x1="38077" y1="45513" x2="38077" y2="45513"/>
                        <a14:foregroundMark x1="38077" y1="45513" x2="38077" y2="45513"/>
                        <a14:foregroundMark x1="38077" y1="45513" x2="38077" y2="45513"/>
                        <a14:foregroundMark x1="38077" y1="45513" x2="38077" y2="45513"/>
                        <a14:foregroundMark x1="35769" y1="45032" x2="35769" y2="45032"/>
                        <a14:foregroundMark x1="31667" y1="45032" x2="31667" y2="45032"/>
                        <a14:foregroundMark x1="31667" y1="45032" x2="31667" y2="45032"/>
                        <a14:foregroundMark x1="31667" y1="45032" x2="31667" y2="45032"/>
                        <a14:foregroundMark x1="17564" y1="52404" x2="17564" y2="52404"/>
                        <a14:foregroundMark x1="27564" y1="50641" x2="27564" y2="5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019" b="16698"/>
          <a:stretch/>
        </p:blipFill>
        <p:spPr bwMode="auto">
          <a:xfrm>
            <a:off x="9961299" y="5110868"/>
            <a:ext cx="2037806" cy="165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976369" y="3579330"/>
            <a:ext cx="6279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H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ướng dẫn cách sử dụng quạt điện.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481" y="5000057"/>
            <a:ext cx="1169469" cy="16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5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3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:a16="http://schemas.microsoft.com/office/drawing/2014/main" id="{C6258C25-9AC4-F6CB-0E86-31EDD3BE5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9" r="4870" b="1"/>
          <a:stretch/>
        </p:blipFill>
        <p:spPr>
          <a:xfrm>
            <a:off x="-67324" y="-39887"/>
            <a:ext cx="12196243" cy="685799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0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20" y="753377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839EB8-8201-63F3-BBB7-AFBB0E77BB6D}"/>
              </a:ext>
            </a:extLst>
          </p:cNvPr>
          <p:cNvSpPr txBox="1"/>
          <p:nvPr/>
        </p:nvSpPr>
        <p:spPr>
          <a:xfrm>
            <a:off x="975736" y="1770051"/>
            <a:ext cx="4248318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5867" dirty="0" err="1">
                <a:solidFill>
                  <a:srgbClr val="F92D93"/>
                </a:solidFill>
                <a:latin typeface="Sigmar One" panose="00000500000000000000" pitchFamily="2" charset="0"/>
              </a:rPr>
              <a:t>Khám</a:t>
            </a:r>
            <a:r>
              <a:rPr lang="en-US" sz="5867" dirty="0">
                <a:solidFill>
                  <a:srgbClr val="F92D93"/>
                </a:solidFill>
                <a:latin typeface="Sigmar One" panose="00000500000000000000" pitchFamily="2" charset="0"/>
              </a:rPr>
              <a:t> </a:t>
            </a:r>
            <a:r>
              <a:rPr lang="en-US" sz="5867" dirty="0" err="1">
                <a:solidFill>
                  <a:srgbClr val="F92D93"/>
                </a:solidFill>
                <a:latin typeface="Sigmar One" panose="00000500000000000000" pitchFamily="2" charset="0"/>
              </a:rPr>
              <a:t>phá</a:t>
            </a:r>
            <a:endParaRPr lang="en-US" sz="5867" dirty="0">
              <a:solidFill>
                <a:srgbClr val="F92D93"/>
              </a:solidFill>
              <a:latin typeface="Sigmar One" panose="00000500000000000000" pitchFamily="2" charset="0"/>
            </a:endParaRPr>
          </a:p>
          <a:p>
            <a:pPr indent="-152408" algn="ctr"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3600" dirty="0">
              <a:solidFill>
                <a:srgbClr val="40AFB9"/>
              </a:solidFill>
              <a:latin typeface="Calibri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1ECBAC9-8FF8-4D44-BD49-6B81C381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951583" y="-621194"/>
            <a:ext cx="2495927" cy="1767670"/>
          </a:xfrm>
          <a:custGeom>
            <a:avLst/>
            <a:gdLst>
              <a:gd name="connsiteX0" fmla="*/ 0 w 2495927"/>
              <a:gd name="connsiteY0" fmla="*/ 1767670 h 1767670"/>
              <a:gd name="connsiteX1" fmla="*/ 1767670 w 2495927"/>
              <a:gd name="connsiteY1" fmla="*/ 0 h 1767670"/>
              <a:gd name="connsiteX2" fmla="*/ 2495927 w 2495927"/>
              <a:gd name="connsiteY2" fmla="*/ 728256 h 1767670"/>
              <a:gd name="connsiteX3" fmla="*/ 2495927 w 2495927"/>
              <a:gd name="connsiteY3" fmla="*/ 1767670 h 176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927" h="1767670">
                <a:moveTo>
                  <a:pt x="0" y="1767670"/>
                </a:moveTo>
                <a:lnTo>
                  <a:pt x="1767670" y="0"/>
                </a:lnTo>
                <a:lnTo>
                  <a:pt x="2495927" y="728256"/>
                </a:lnTo>
                <a:lnTo>
                  <a:pt x="2495927" y="176767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0F234A-713C-4B90-B43E-8F10C8B67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36578" y="419910"/>
            <a:ext cx="1130961" cy="113096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2C8816B-132C-4433-807D-BE8737D4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4" y="5609070"/>
            <a:ext cx="780053" cy="747280"/>
            <a:chOff x="7011922" y="4095164"/>
            <a:chExt cx="1203067" cy="115252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D9E8922-1B3D-4020-A05C-C539C0C55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135024" y="4167722"/>
              <a:ext cx="1079965" cy="1079965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8064EBB-920B-4259-AC3A-6F286FAF2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011922" y="4095164"/>
              <a:ext cx="485578" cy="485578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FE43375-339B-4A67-BEC7-44D202CA1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62597" y="5490560"/>
            <a:ext cx="803394" cy="855268"/>
            <a:chOff x="10246841" y="5975889"/>
            <a:chExt cx="1378553" cy="146756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2329D9A-3D48-4B69-939D-2A480F14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0246842" y="5975888"/>
              <a:ext cx="1316404" cy="131640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D5CC4CB-7B78-480A-A0AE-A8A35C08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38860" y="6856918"/>
              <a:ext cx="586534" cy="58653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9DECC1B-0AAB-435F-81AE-4C770DACC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85868" y="6047146"/>
            <a:ext cx="1636826" cy="818413"/>
            <a:chOff x="8085870" y="5837885"/>
            <a:chExt cx="2055357" cy="102767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C580C66-5435-4F00-873E-679D3D50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9241090" y="5965012"/>
              <a:ext cx="696678" cy="69667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B4AFD177-1A38-4FAE-87D4-840AE22C8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85870" y="5837885"/>
              <a:ext cx="2055357" cy="1027679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7" name="Picture 5">
            <a:extLst>
              <a:ext uri="{FF2B5EF4-FFF2-40B4-BE49-F238E27FC236}">
                <a16:creationId xmlns:a16="http://schemas.microsoft.com/office/drawing/2014/main" id="{FB1CDD8E-A095-9B0A-25AF-6330DA73F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3429000"/>
            <a:ext cx="2149149" cy="23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7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>
            <a:extLst>
              <a:ext uri="{FF2B5EF4-FFF2-40B4-BE49-F238E27FC236}">
                <a16:creationId xmlns:a16="http://schemas.microsoft.com/office/drawing/2014/main" id="{D2BF21FF-F40E-20C9-9A3E-948335DAF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7246" y="3656687"/>
            <a:ext cx="3987625" cy="2075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F78383-08B4-8072-A611-E22385B21675}"/>
              </a:ext>
            </a:extLst>
          </p:cNvPr>
          <p:cNvSpPr txBox="1"/>
          <p:nvPr/>
        </p:nvSpPr>
        <p:spPr>
          <a:xfrm>
            <a:off x="6186553" y="1585684"/>
            <a:ext cx="4248318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F92D93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Hoạt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F92D93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F92D93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động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F92D93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1</a:t>
            </a:r>
          </a:p>
          <a:p>
            <a:pPr marL="0" marR="0" lvl="0" indent="-152408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0AFB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4417" y="2455817"/>
            <a:ext cx="5401790" cy="29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10963" y="196595"/>
            <a:ext cx="888142" cy="888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215" y="5540188"/>
            <a:ext cx="1157294" cy="12186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482" y="5535945"/>
            <a:ext cx="850518" cy="12322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6862" y="424767"/>
            <a:ext cx="4628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1.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Tác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dụng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của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quạt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1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điện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72" y="974755"/>
            <a:ext cx="10076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70C0"/>
                </a:solidFill>
                <a:effectLst/>
                <a:latin typeface="Nunito Black" pitchFamily="2" charset="0"/>
              </a:rPr>
              <a:t>-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 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Em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hãy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quan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sát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Hình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1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và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cho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biết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bạn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nhỏ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đang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sử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dụng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quạt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điện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để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làm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Nunito Black" pitchFamily="2" charset="0"/>
              </a:rPr>
              <a:t>gì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Nunito Black" pitchFamily="2" charset="0"/>
              </a:rPr>
              <a:t>?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2026" y="5776595"/>
            <a:ext cx="8026956" cy="52322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Bạn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nhỏ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đang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sử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dụng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quạt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điện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để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làm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Nunito Black" pitchFamily="2" charset="0"/>
              </a:rPr>
              <a:t>mát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Nunito Black" pitchFamily="2" charset="0"/>
              </a:rPr>
              <a:t>.</a:t>
            </a:r>
            <a:endParaRPr lang="en-US" sz="2800" dirty="0">
              <a:solidFill>
                <a:srgbClr val="FF0000"/>
              </a:solidFill>
              <a:latin typeface="Nunito Black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162" y="196595"/>
            <a:ext cx="964110" cy="12582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2787" y="1857663"/>
            <a:ext cx="4363488" cy="3708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407548" y="5829208"/>
            <a:ext cx="1591558" cy="86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172" y="2299960"/>
            <a:ext cx="1738827" cy="2638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143" y="2478949"/>
            <a:ext cx="1974082" cy="2505566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23481" y="127181"/>
            <a:ext cx="11945037" cy="6641011"/>
          </a:xfrm>
          <a:custGeom>
            <a:avLst/>
            <a:gdLst/>
            <a:ahLst/>
            <a:cxnLst/>
            <a:rect l="l" t="t" r="r" b="b"/>
            <a:pathLst>
              <a:path w="22098868" h="12286175">
                <a:moveTo>
                  <a:pt x="21974409" y="59690"/>
                </a:moveTo>
                <a:cubicBezTo>
                  <a:pt x="22009968" y="59690"/>
                  <a:pt x="22039179" y="88900"/>
                  <a:pt x="22039179" y="124460"/>
                </a:cubicBezTo>
                <a:lnTo>
                  <a:pt x="22039179" y="12161715"/>
                </a:lnTo>
                <a:cubicBezTo>
                  <a:pt x="22039179" y="12197275"/>
                  <a:pt x="22009968" y="12226485"/>
                  <a:pt x="21974409" y="12226485"/>
                </a:cubicBezTo>
                <a:lnTo>
                  <a:pt x="124460" y="12226485"/>
                </a:lnTo>
                <a:cubicBezTo>
                  <a:pt x="88900" y="12226485"/>
                  <a:pt x="59690" y="12197275"/>
                  <a:pt x="59690" y="12161715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1974409" y="59690"/>
                </a:lnTo>
                <a:moveTo>
                  <a:pt x="2197440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2161715"/>
                </a:lnTo>
                <a:cubicBezTo>
                  <a:pt x="0" y="12230295"/>
                  <a:pt x="55880" y="12286175"/>
                  <a:pt x="124460" y="12286175"/>
                </a:cubicBezTo>
                <a:lnTo>
                  <a:pt x="21974409" y="12286175"/>
                </a:lnTo>
                <a:cubicBezTo>
                  <a:pt x="22042989" y="12286175"/>
                  <a:pt x="22098868" y="12230295"/>
                  <a:pt x="22098868" y="12161715"/>
                </a:cubicBezTo>
                <a:lnTo>
                  <a:pt x="22098868" y="124460"/>
                </a:lnTo>
                <a:cubicBezTo>
                  <a:pt x="22098868" y="55880"/>
                  <a:pt x="22042989" y="0"/>
                  <a:pt x="21974409" y="0"/>
                </a:cubicBezTo>
                <a:close/>
              </a:path>
            </a:pathLst>
          </a:custGeom>
          <a:solidFill>
            <a:srgbClr val="C7D0D8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10963" y="196595"/>
            <a:ext cx="888142" cy="888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407548" y="5829208"/>
            <a:ext cx="1591558" cy="8651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10272" y="988732"/>
            <a:ext cx="10089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 hãy sắp xếp các thẻ tên dưới đây tương ứng với mỗi loại quạt có trong Hình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162" y="196595"/>
            <a:ext cx="964110" cy="125824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11144" y="459036"/>
            <a:ext cx="4628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quạt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điện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111" y="5522769"/>
            <a:ext cx="1157294" cy="1218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378" y="5518526"/>
            <a:ext cx="850518" cy="1232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052" y="2349498"/>
            <a:ext cx="3348164" cy="263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34979" y="1889752"/>
            <a:ext cx="2055816" cy="6895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/>
          <a:srcRect b="695"/>
          <a:stretch/>
        </p:blipFill>
        <p:spPr>
          <a:xfrm>
            <a:off x="6653234" y="2508191"/>
            <a:ext cx="1955987" cy="24305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4346" y="1899791"/>
            <a:ext cx="2377804" cy="7085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34758" y="1843807"/>
            <a:ext cx="1986549" cy="708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73942" y="1828128"/>
            <a:ext cx="2062649" cy="75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6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66276 0.46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38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23034 0.449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3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-0.19206 0.4601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19297 0.462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55599" y="358648"/>
            <a:ext cx="11549019" cy="6238096"/>
            <a:chOff x="0" y="0"/>
            <a:chExt cx="3899707" cy="2214804"/>
          </a:xfrm>
          <a:solidFill>
            <a:schemeClr val="bg1"/>
          </a:solidFill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903920" cy="2214804"/>
            </a:xfrm>
            <a:custGeom>
              <a:avLst/>
              <a:gdLst/>
              <a:ahLst/>
              <a:cxnLst/>
              <a:rect l="l" t="t" r="r" b="b"/>
              <a:pathLst>
                <a:path w="3903920" h="2214804">
                  <a:moveTo>
                    <a:pt x="278431" y="16918"/>
                  </a:moveTo>
                  <a:cubicBezTo>
                    <a:pt x="278431" y="16918"/>
                    <a:pt x="604014" y="12258"/>
                    <a:pt x="939603" y="12454"/>
                  </a:cubicBezTo>
                  <a:cubicBezTo>
                    <a:pt x="2771746" y="12671"/>
                    <a:pt x="3629851" y="0"/>
                    <a:pt x="3629851" y="0"/>
                  </a:cubicBezTo>
                  <a:cubicBezTo>
                    <a:pt x="3697315" y="0"/>
                    <a:pt x="3773252" y="0"/>
                    <a:pt x="3852025" y="85073"/>
                  </a:cubicBezTo>
                  <a:cubicBezTo>
                    <a:pt x="3895003" y="131488"/>
                    <a:pt x="3896071" y="240224"/>
                    <a:pt x="3896476" y="320281"/>
                  </a:cubicBezTo>
                  <a:cubicBezTo>
                    <a:pt x="3896476" y="320281"/>
                    <a:pt x="3894772" y="1210032"/>
                    <a:pt x="3894772" y="1452220"/>
                  </a:cubicBezTo>
                  <a:cubicBezTo>
                    <a:pt x="3894772" y="1666379"/>
                    <a:pt x="3903920" y="1965558"/>
                    <a:pt x="3903920" y="1965558"/>
                  </a:cubicBezTo>
                  <a:cubicBezTo>
                    <a:pt x="3903920" y="2094227"/>
                    <a:pt x="3899750" y="2214804"/>
                    <a:pt x="3646912" y="2206670"/>
                  </a:cubicBezTo>
                  <a:cubicBezTo>
                    <a:pt x="3646912" y="2206670"/>
                    <a:pt x="3270440" y="2186372"/>
                    <a:pt x="2837360" y="2193970"/>
                  </a:cubicBezTo>
                  <a:cubicBezTo>
                    <a:pt x="1290440" y="2202104"/>
                    <a:pt x="304023" y="2214804"/>
                    <a:pt x="304023" y="2214804"/>
                  </a:cubicBezTo>
                  <a:cubicBezTo>
                    <a:pt x="132548" y="2214804"/>
                    <a:pt x="4213" y="2113735"/>
                    <a:pt x="8532" y="1911188"/>
                  </a:cubicBezTo>
                  <a:cubicBezTo>
                    <a:pt x="8532" y="1911188"/>
                    <a:pt x="9630" y="1412647"/>
                    <a:pt x="4815" y="97984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0231">
            <a:off x="383199" y="1687731"/>
            <a:ext cx="554555" cy="55455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0231">
            <a:off x="1836399" y="500436"/>
            <a:ext cx="574944" cy="58776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82344">
            <a:off x="157071" y="704987"/>
            <a:ext cx="1565616" cy="51238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625037" y="245550"/>
            <a:ext cx="740398" cy="8260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365435" y="1141838"/>
            <a:ext cx="554555" cy="5545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394" y="5444951"/>
            <a:ext cx="1093789" cy="11517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991" y="5388754"/>
            <a:ext cx="803848" cy="11646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281" l="6818" r="893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0829" y="5501148"/>
            <a:ext cx="1093789" cy="11517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457" l="1575" r="96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7426" y="5444951"/>
            <a:ext cx="803848" cy="116463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2782107" y="1567138"/>
            <a:ext cx="7917243" cy="1055608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accent5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OpenSans"/>
              </a:rPr>
              <a:t>     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Quạt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điện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gió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giúp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mát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Quạt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điện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nhiều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loại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kiểu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dáng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khác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67" b="96000" l="6164" r="96575">
                        <a14:foregroundMark x1="68493" y1="68000" x2="68493" y2="68000"/>
                        <a14:foregroundMark x1="68493" y1="68000" x2="68493" y2="6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9849" y="854234"/>
            <a:ext cx="1854792" cy="1905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47" b="87626" l="3188" r="98750">
                        <a14:foregroundMark x1="18250" y1="38899" x2="25625" y2="57667"/>
                        <a14:foregroundMark x1="22125" y1="35524" x2="28750" y2="40557"/>
                        <a14:foregroundMark x1="33188" y1="41326" x2="42438" y2="38070"/>
                        <a14:foregroundMark x1="34938" y1="46004" x2="46438" y2="45293"/>
                        <a14:foregroundMark x1="35813" y1="50622" x2="45875" y2="511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3669" y="2353021"/>
            <a:ext cx="4737066" cy="500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1235</Words>
  <Application>Microsoft Office PowerPoint</Application>
  <PresentationFormat>Widescreen</PresentationFormat>
  <Paragraphs>155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#9Slide03 AmpleSoft Bold</vt:lpstr>
      <vt:lpstr>Arial</vt:lpstr>
      <vt:lpstr>Calibri</vt:lpstr>
      <vt:lpstr>Gluten Black</vt:lpstr>
      <vt:lpstr>Nunito Black</vt:lpstr>
      <vt:lpstr>Open Sans</vt:lpstr>
      <vt:lpstr>OpenSans</vt:lpstr>
      <vt:lpstr>Sigmar One</vt:lpstr>
      <vt:lpstr>Sriracha</vt:lpstr>
      <vt:lpstr>Tahoma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Hong Diep</cp:lastModifiedBy>
  <cp:revision>59</cp:revision>
  <dcterms:created xsi:type="dcterms:W3CDTF">2022-07-17T22:20:46Z</dcterms:created>
  <dcterms:modified xsi:type="dcterms:W3CDTF">2024-10-05T08:31:40Z</dcterms:modified>
</cp:coreProperties>
</file>