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535" r:id="rId3"/>
    <p:sldId id="496" r:id="rId4"/>
    <p:sldId id="533" r:id="rId5"/>
    <p:sldId id="534" r:id="rId6"/>
    <p:sldId id="299" r:id="rId7"/>
    <p:sldId id="498" r:id="rId8"/>
    <p:sldId id="499" r:id="rId9"/>
    <p:sldId id="503" r:id="rId10"/>
    <p:sldId id="536" r:id="rId11"/>
    <p:sldId id="504" r:id="rId12"/>
    <p:sldId id="517" r:id="rId13"/>
    <p:sldId id="506" r:id="rId14"/>
    <p:sldId id="508" r:id="rId15"/>
    <p:sldId id="518" r:id="rId16"/>
    <p:sldId id="521" r:id="rId17"/>
    <p:sldId id="522" r:id="rId18"/>
    <p:sldId id="523" r:id="rId19"/>
    <p:sldId id="524" r:id="rId20"/>
    <p:sldId id="514" r:id="rId21"/>
    <p:sldId id="526" r:id="rId22"/>
    <p:sldId id="515" r:id="rId23"/>
    <p:sldId id="52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68A1F-9C89-448C-AD9B-F84853DCD3B2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E5B29-53DE-441E-8300-A4E89A72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9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5B29-53DE-441E-8300-A4E89A72FB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3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5B29-53DE-441E-8300-A4E89A72FB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9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700758"/>
      </p:ext>
    </p:extLst>
  </p:cSld>
  <p:clrMapOvr>
    <a:masterClrMapping/>
  </p:clrMapOvr>
  <p:transition spd="med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626607"/>
      </p:ext>
    </p:extLst>
  </p:cSld>
  <p:clrMapOvr>
    <a:masterClrMapping/>
  </p:clrMapOvr>
  <p:transition spd="med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874084"/>
      </p:ext>
    </p:extLst>
  </p:cSld>
  <p:clrMapOvr>
    <a:masterClrMapping/>
  </p:clrMapOvr>
  <p:transition spd="med" advClick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6038"/>
      </p:ext>
    </p:extLst>
  </p:cSld>
  <p:clrMapOvr>
    <a:masterClrMapping/>
  </p:clrMapOvr>
  <p:transition spd="med" advClick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67440"/>
      </p:ext>
    </p:extLst>
  </p:cSld>
  <p:clrMapOvr>
    <a:masterClrMapping/>
  </p:clrMapOvr>
  <p:transition spd="med" advClick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72548"/>
      </p:ext>
    </p:extLst>
  </p:cSld>
  <p:clrMapOvr>
    <a:masterClrMapping/>
  </p:clrMapOvr>
  <p:transition spd="med" advClick="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38466"/>
      </p:ext>
    </p:extLst>
  </p:cSld>
  <p:clrMapOvr>
    <a:masterClrMapping/>
  </p:clrMapOvr>
  <p:transition spd="med" advClick="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41903"/>
      </p:ext>
    </p:extLst>
  </p:cSld>
  <p:clrMapOvr>
    <a:masterClrMapping/>
  </p:clrMapOvr>
  <p:transition spd="med" advClick="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71054"/>
      </p:ext>
    </p:extLst>
  </p:cSld>
  <p:clrMapOvr>
    <a:masterClrMapping/>
  </p:clrMapOvr>
  <p:transition spd="med" advClick="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86488"/>
      </p:ext>
    </p:extLst>
  </p:cSld>
  <p:clrMapOvr>
    <a:masterClrMapping/>
  </p:clrMapOvr>
  <p:transition spd="med" advClick="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2555"/>
      </p:ext>
    </p:extLst>
  </p:cSld>
  <p:clrMapOvr>
    <a:masterClrMapping/>
  </p:clrMapOvr>
  <p:transition spd="med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881740"/>
      </p:ext>
    </p:extLst>
  </p:cSld>
  <p:clrMapOvr>
    <a:masterClrMapping/>
  </p:clrMapOvr>
  <p:transition spd="med" advClick="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56472"/>
      </p:ext>
    </p:extLst>
  </p:cSld>
  <p:clrMapOvr>
    <a:masterClrMapping/>
  </p:clrMapOvr>
  <p:transition spd="med" advClick="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83063"/>
      </p:ext>
    </p:extLst>
  </p:cSld>
  <p:clrMapOvr>
    <a:masterClrMapping/>
  </p:clrMapOvr>
  <p:transition spd="med" advClick="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56211"/>
      </p:ext>
    </p:extLst>
  </p:cSld>
  <p:clrMapOvr>
    <a:masterClrMapping/>
  </p:clrMapOvr>
  <p:transition spd="med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80384"/>
      </p:ext>
    </p:extLst>
  </p:cSld>
  <p:clrMapOvr>
    <a:masterClrMapping/>
  </p:clrMapOvr>
  <p:transition spd="med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879725"/>
      </p:ext>
    </p:extLst>
  </p:cSld>
  <p:clrMapOvr>
    <a:masterClrMapping/>
  </p:clrMapOvr>
  <p:transition spd="med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412838"/>
      </p:ext>
    </p:extLst>
  </p:cSld>
  <p:clrMapOvr>
    <a:masterClrMapping/>
  </p:clrMapOvr>
  <p:transition spd="med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462876"/>
      </p:ext>
    </p:extLst>
  </p:cSld>
  <p:clrMapOvr>
    <a:masterClrMapping/>
  </p:clrMapOvr>
  <p:transition spd="med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42204"/>
      </p:ext>
    </p:extLst>
  </p:cSld>
  <p:clrMapOvr>
    <a:masterClrMapping/>
  </p:clrMapOvr>
  <p:transition spd="med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309350"/>
      </p:ext>
    </p:extLst>
  </p:cSld>
  <p:clrMapOvr>
    <a:masterClrMapping/>
  </p:clrMapOvr>
  <p:transition spd="med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233498"/>
      </p:ext>
    </p:extLst>
  </p:cSld>
  <p:clrMapOvr>
    <a:masterClrMapping/>
  </p:clrMapOvr>
  <p:transition spd="med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5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91" y="159112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2767" y="2214501"/>
            <a:ext cx="9614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Chào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mừng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các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6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con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đến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với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6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giờ học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T</a:t>
            </a:r>
            <a:r>
              <a:rPr lang="vi-VN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iếng Việt!</a:t>
            </a:r>
            <a:endParaRPr lang="en-US" altLang="zh-CN" sz="6000" b="1" i="1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imes New Roman" pitchFamily="18" charset="0"/>
              <a:ea typeface="字魂17号-萌趣果冻体"/>
              <a:cs typeface="Times New Roman" pitchFamily="18" charset="0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26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982" cy="6858000"/>
          </a:xfrm>
        </p:spPr>
      </p:pic>
      <p:sp>
        <p:nvSpPr>
          <p:cNvPr id="6" name="Cloud 5"/>
          <p:cNvSpPr/>
          <p:nvPr/>
        </p:nvSpPr>
        <p:spPr>
          <a:xfrm>
            <a:off x="124690" y="0"/>
            <a:ext cx="3893130" cy="3713019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i="1">
                <a:solidFill>
                  <a:schemeClr val="tx1"/>
                </a:solidFill>
                <a:latin typeface="Times New Roman" panose="02020603050405020304" pitchFamily="18" charset="0"/>
              </a:rPr>
              <a:t>Em hãy quan sát và lắng nghe hướng dẫn viết chữ hoa </a:t>
            </a:r>
            <a:r>
              <a:rPr lang="en-US" altLang="en-US" sz="3200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>T </a:t>
            </a:r>
            <a:r>
              <a:rPr lang="en-US" altLang="en-US" sz="3200" i="1">
                <a:solidFill>
                  <a:schemeClr val="tx1"/>
                </a:solidFill>
                <a:latin typeface="Times New Roman" panose="02020603050405020304" pitchFamily="18" charset="0"/>
              </a:rPr>
              <a:t>cỡ vừa.</a:t>
            </a:r>
          </a:p>
        </p:txBody>
      </p:sp>
      <p:pic>
        <p:nvPicPr>
          <p:cNvPr id="5" name="y2mate.com - Hướng dẫn viết chữ T hoa Tập viết lớp 2  Tuần 23_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6083" y="1107137"/>
            <a:ext cx="7609608" cy="464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9239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3911" y="429491"/>
            <a:ext cx="11358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dừng màn hình, viết 2 dòng chữ hoa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cỡ vừa ( theo mẫu).</a:t>
            </a:r>
          </a:p>
          <a:p>
            <a:r>
              <a:rPr lang="en-US" sz="3200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(Em lưu ý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Viết ra nháp thành thạo rồi viết vào vở tập viết nhé.)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"/>
          <a:stretch/>
        </p:blipFill>
        <p:spPr>
          <a:xfrm>
            <a:off x="1004888" y="1828799"/>
            <a:ext cx="10466676" cy="36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1165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317673" y="65947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61285" y="3819723"/>
            <a:ext cx="847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2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 T 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 nhỏ cao mấy ô li? Rộng mấy ô li?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1285" y="4626170"/>
            <a:ext cx="1135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200" i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T cỡ </a:t>
            </a:r>
            <a:r>
              <a:rPr lang="en-US" sz="3200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cao 2,5 ô li,  </a:t>
            </a:r>
            <a:r>
              <a:rPr lang="en-US" sz="3200" i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 </a:t>
            </a:r>
            <a:r>
              <a:rPr lang="en-US" sz="3200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ô li.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612" y="122477"/>
            <a:ext cx="2606388" cy="3316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23018" r="11687" b="23509"/>
          <a:stretch/>
        </p:blipFill>
        <p:spPr>
          <a:xfrm>
            <a:off x="6399272" y="1749932"/>
            <a:ext cx="2079710" cy="1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5257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693"/>
          </a:xfr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562786" y="665117"/>
            <a:ext cx="9066428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575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Em hãy quan sát video hướng dẫn viết chữ hoa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cỡ nhỏ.</a:t>
            </a:r>
          </a:p>
        </p:txBody>
      </p:sp>
      <p:pic>
        <p:nvPicPr>
          <p:cNvPr id="5" name="y2mate.com - HƯỚNG DẪN VIẾT CHỮ HOA T  CỠ CHỮ 25 LY  KIẾN THỨC TIỂU HỌC_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781" y="1417637"/>
            <a:ext cx="9642764" cy="45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4434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220" y="1274619"/>
            <a:ext cx="11358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dừng màn hình, viết 2 dòng chữ hoa S cỡ nhỏ (theo mẫu).</a:t>
            </a:r>
          </a:p>
          <a:p>
            <a:r>
              <a:rPr lang="en-US" sz="3200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(Em lưu ý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Viết ra nháp thành thạo rồi viết vào vở tập viết nhé.)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9" y="2675592"/>
            <a:ext cx="10342420" cy="16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6447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011158" y="28783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601773" y="3346062"/>
            <a:ext cx="81597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vi-VN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 chữ nào cao 2,5 ô li?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c. Những chữ cái nào cao </a:t>
            </a:r>
            <a:r>
              <a:rPr lang="en-US" sz="280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1,5 </a:t>
            </a:r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 li ?</a:t>
            </a:r>
            <a:endParaRPr lang="vi-VN" sz="28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d. Những chữ cái nào cao 1 ô li ?</a:t>
            </a:r>
            <a:endParaRPr lang="vi-VN" sz="28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5973545" y="4681396"/>
            <a:ext cx="1664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 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A12120-69C0-4ED1-8941-E290F22F507E}"/>
              </a:ext>
            </a:extLst>
          </p:cNvPr>
          <p:cNvSpPr txBox="1"/>
          <p:nvPr/>
        </p:nvSpPr>
        <p:spPr>
          <a:xfrm>
            <a:off x="5973545" y="3412766"/>
            <a:ext cx="2685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CBE13-D5C9-4C68-A64A-97B98D96ED0B}"/>
              </a:ext>
            </a:extLst>
          </p:cNvPr>
          <p:cNvSpPr txBox="1"/>
          <p:nvPr/>
        </p:nvSpPr>
        <p:spPr>
          <a:xfrm>
            <a:off x="5973545" y="4000999"/>
            <a:ext cx="367689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l, h, y, g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5973545" y="5335524"/>
            <a:ext cx="58859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 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a, m, i, u, m, ê, r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031864"/>
              </p:ext>
            </p:extLst>
          </p:nvPr>
        </p:nvGraphicFramePr>
        <p:xfrm>
          <a:off x="1678637" y="1482380"/>
          <a:ext cx="9224894" cy="9235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8741">
                  <a:extLst>
                    <a:ext uri="{9D8B030D-6E8A-4147-A177-3AD203B41FA5}">
                      <a16:colId xmlns:a16="http://schemas.microsoft.com/office/drawing/2014/main" val="2286927830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402838645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611870102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913790501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112383938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596779116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109400071"/>
                    </a:ext>
                  </a:extLst>
                </a:gridCol>
                <a:gridCol w="800775">
                  <a:extLst>
                    <a:ext uri="{9D8B030D-6E8A-4147-A177-3AD203B41FA5}">
                      <a16:colId xmlns:a16="http://schemas.microsoft.com/office/drawing/2014/main" val="2803052759"/>
                    </a:ext>
                  </a:extLst>
                </a:gridCol>
                <a:gridCol w="736709">
                  <a:extLst>
                    <a:ext uri="{9D8B030D-6E8A-4147-A177-3AD203B41FA5}">
                      <a16:colId xmlns:a16="http://schemas.microsoft.com/office/drawing/2014/main" val="3574858044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788627206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271902894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019298611"/>
                    </a:ext>
                  </a:extLst>
                </a:gridCol>
              </a:tblGrid>
              <a:tr h="227155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641679"/>
                  </a:ext>
                </a:extLst>
              </a:tr>
              <a:tr h="227155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50255"/>
                  </a:ext>
                </a:extLst>
              </a:tr>
              <a:tr h="227155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370556"/>
                  </a:ext>
                </a:extLst>
              </a:tr>
              <a:tr h="242101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492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54948"/>
              </p:ext>
            </p:extLst>
          </p:nvPr>
        </p:nvGraphicFramePr>
        <p:xfrm>
          <a:off x="1678637" y="2405946"/>
          <a:ext cx="9224894" cy="9401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8741">
                  <a:extLst>
                    <a:ext uri="{9D8B030D-6E8A-4147-A177-3AD203B41FA5}">
                      <a16:colId xmlns:a16="http://schemas.microsoft.com/office/drawing/2014/main" val="2305900539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629840859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357052635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496617045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200038764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3032888867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3633073116"/>
                    </a:ext>
                  </a:extLst>
                </a:gridCol>
                <a:gridCol w="800775">
                  <a:extLst>
                    <a:ext uri="{9D8B030D-6E8A-4147-A177-3AD203B41FA5}">
                      <a16:colId xmlns:a16="http://schemas.microsoft.com/office/drawing/2014/main" val="71747160"/>
                    </a:ext>
                  </a:extLst>
                </a:gridCol>
                <a:gridCol w="736709">
                  <a:extLst>
                    <a:ext uri="{9D8B030D-6E8A-4147-A177-3AD203B41FA5}">
                      <a16:colId xmlns:a16="http://schemas.microsoft.com/office/drawing/2014/main" val="3389527867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691932261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211797768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373041619"/>
                    </a:ext>
                  </a:extLst>
                </a:gridCol>
              </a:tblGrid>
              <a:tr h="231226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398619"/>
                  </a:ext>
                </a:extLst>
              </a:tr>
              <a:tr h="231226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631434"/>
                  </a:ext>
                </a:extLst>
              </a:tr>
              <a:tr h="231226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33591"/>
                  </a:ext>
                </a:extLst>
              </a:tr>
              <a:tr h="246439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60972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724" y="1278253"/>
            <a:ext cx="10833971" cy="17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0298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/>
      <p:bldP spid="15" grpId="0"/>
      <p:bldP spid="16" grpId="0" uiExpand="1"/>
      <p:bldP spid="17" grpId="0" uiExpan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068307" y="207010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222691" y="5085293"/>
            <a:ext cx="6292195" cy="41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Khoảng cách giữa các chữ là bao nhiêu?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221797" y="5560753"/>
            <a:ext cx="92846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Khoảng cách giữa các chữ ghi tiếng là một chữ o.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238656" y="3510601"/>
            <a:ext cx="72007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Các dấu thanh đặt ở những vị trí nào?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222691" y="4255013"/>
            <a:ext cx="9969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Các dấu thanh đặt ở trên/ dưới âm chính của tiếng.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297"/>
          <a:stretch/>
        </p:blipFill>
        <p:spPr>
          <a:xfrm>
            <a:off x="1575330" y="1038007"/>
            <a:ext cx="9041340" cy="19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0441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082375" y="160368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89401" y="3631553"/>
            <a:ext cx="6499274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600" b="0" i="1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ứng dụng có ý nghĩa gì?</a:t>
            </a:r>
            <a:endParaRPr kumimoji="0" lang="en-US" altLang="en-US" sz="3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7297"/>
          <a:stretch/>
        </p:blipFill>
        <p:spPr>
          <a:xfrm>
            <a:off x="1464493" y="1227076"/>
            <a:ext cx="9041340" cy="190987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89401" y="4421262"/>
            <a:ext cx="9796016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kumimoji="0" lang="en-US" altLang="en-US" sz="4000" i="1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000" i="1" u="none" strike="noStrike" cap="none" normalizeH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ứng dụng có </a:t>
            </a:r>
            <a:r>
              <a:rPr lang="en-US" sz="4000" i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nói:</a:t>
            </a:r>
            <a:r>
              <a:rPr lang="vi-VN" sz="4000" i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i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</a:t>
            </a:r>
            <a:r>
              <a:rPr lang="en-GB" sz="4000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động chăm </a:t>
            </a:r>
            <a:r>
              <a:rPr lang="en-GB" sz="4000" i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thì mới có cái ăn.</a:t>
            </a:r>
            <a:endParaRPr lang="en-US" sz="4000" i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04224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641835" y="420811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FF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Tư thế ngồi viết</a:t>
            </a:r>
            <a:endParaRPr lang="en-US" sz="4800" dirty="0">
              <a:solidFill>
                <a:srgbClr val="FFFF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57" y="1741246"/>
            <a:ext cx="9644743" cy="440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6244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63236"/>
            <a:ext cx="12191999" cy="6608618"/>
            <a:chOff x="0" y="263236"/>
            <a:chExt cx="12191999" cy="6608618"/>
          </a:xfrm>
        </p:grpSpPr>
        <p:sp>
          <p:nvSpPr>
            <p:cNvPr id="6" name="Rectangle 5"/>
            <p:cNvSpPr/>
            <p:nvPr/>
          </p:nvSpPr>
          <p:spPr>
            <a:xfrm>
              <a:off x="0" y="4304500"/>
              <a:ext cx="12191999" cy="2567354"/>
            </a:xfrm>
            <a:custGeom>
              <a:avLst/>
              <a:gdLst>
                <a:gd name="connsiteX0" fmla="*/ 0 w 12191999"/>
                <a:gd name="connsiteY0" fmla="*/ 0 h 2202873"/>
                <a:gd name="connsiteX1" fmla="*/ 12191999 w 12191999"/>
                <a:gd name="connsiteY1" fmla="*/ 0 h 2202873"/>
                <a:gd name="connsiteX2" fmla="*/ 12191999 w 12191999"/>
                <a:gd name="connsiteY2" fmla="*/ 2202873 h 2202873"/>
                <a:gd name="connsiteX3" fmla="*/ 0 w 12191999"/>
                <a:gd name="connsiteY3" fmla="*/ 2202873 h 2202873"/>
                <a:gd name="connsiteX4" fmla="*/ 0 w 12191999"/>
                <a:gd name="connsiteY4" fmla="*/ 0 h 2202873"/>
                <a:gd name="connsiteX0" fmla="*/ 0 w 12191999"/>
                <a:gd name="connsiteY0" fmla="*/ 30373 h 2233246"/>
                <a:gd name="connsiteX1" fmla="*/ 4026877 w 12191999"/>
                <a:gd name="connsiteY1" fmla="*/ 0 h 2233246"/>
                <a:gd name="connsiteX2" fmla="*/ 12191999 w 12191999"/>
                <a:gd name="connsiteY2" fmla="*/ 30373 h 2233246"/>
                <a:gd name="connsiteX3" fmla="*/ 12191999 w 12191999"/>
                <a:gd name="connsiteY3" fmla="*/ 2233246 h 2233246"/>
                <a:gd name="connsiteX4" fmla="*/ 0 w 12191999"/>
                <a:gd name="connsiteY4" fmla="*/ 2233246 h 2233246"/>
                <a:gd name="connsiteX5" fmla="*/ 0 w 12191999"/>
                <a:gd name="connsiteY5" fmla="*/ 30373 h 2233246"/>
                <a:gd name="connsiteX0" fmla="*/ 0 w 12191999"/>
                <a:gd name="connsiteY0" fmla="*/ 364481 h 2567354"/>
                <a:gd name="connsiteX1" fmla="*/ 4079631 w 12191999"/>
                <a:gd name="connsiteY1" fmla="*/ 0 h 2567354"/>
                <a:gd name="connsiteX2" fmla="*/ 12191999 w 12191999"/>
                <a:gd name="connsiteY2" fmla="*/ 364481 h 2567354"/>
                <a:gd name="connsiteX3" fmla="*/ 12191999 w 12191999"/>
                <a:gd name="connsiteY3" fmla="*/ 2567354 h 2567354"/>
                <a:gd name="connsiteX4" fmla="*/ 0 w 12191999"/>
                <a:gd name="connsiteY4" fmla="*/ 2567354 h 2567354"/>
                <a:gd name="connsiteX5" fmla="*/ 0 w 12191999"/>
                <a:gd name="connsiteY5" fmla="*/ 364481 h 25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2567354">
                  <a:moveTo>
                    <a:pt x="0" y="364481"/>
                  </a:moveTo>
                  <a:lnTo>
                    <a:pt x="4079631" y="0"/>
                  </a:lnTo>
                  <a:lnTo>
                    <a:pt x="12191999" y="364481"/>
                  </a:lnTo>
                  <a:lnTo>
                    <a:pt x="12191999" y="2567354"/>
                  </a:lnTo>
                  <a:lnTo>
                    <a:pt x="0" y="2567354"/>
                  </a:lnTo>
                  <a:lnTo>
                    <a:pt x="0" y="364481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0" t="2232" r="3650" b="4665"/>
            <a:stretch>
              <a:fillRect/>
            </a:stretch>
          </p:blipFill>
          <p:spPr bwMode="auto">
            <a:xfrm>
              <a:off x="0" y="263236"/>
              <a:ext cx="4200450" cy="5727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4278923" y="1596746"/>
            <a:ext cx="5903626" cy="21190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33404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91953282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t="11111"/>
          <a:stretch/>
        </p:blipFill>
        <p:spPr>
          <a:xfrm>
            <a:off x="2147454" y="1027906"/>
            <a:ext cx="8326581" cy="426453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2221" r="4445" b="17776"/>
          <a:stretch>
            <a:fillRect/>
          </a:stretch>
        </p:blipFill>
        <p:spPr bwMode="auto">
          <a:xfrm>
            <a:off x="4527460" y="4613565"/>
            <a:ext cx="3209745" cy="242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2"/>
          <a:stretch>
            <a:fillRect/>
          </a:stretch>
        </p:blipFill>
        <p:spPr bwMode="auto">
          <a:xfrm>
            <a:off x="6208636" y="5015685"/>
            <a:ext cx="1387466" cy="14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49157" y="1816498"/>
            <a:ext cx="369368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b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6000" b="0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9673" y="173976"/>
            <a:ext cx="4465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49158" y="3046635"/>
            <a:ext cx="369368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Chữ hoa </a:t>
            </a:r>
            <a:r>
              <a:rPr lang="en-US" sz="6000" b="0" cap="none" spc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en-US" sz="6000" b="0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8015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E5CD76"/>
            </a:gs>
            <a:gs pos="50000">
              <a:srgbClr val="FFC000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162000" y="163261"/>
            <a:ext cx="10218056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Em luyện viết câu ứng dụng vào vở tập viết ( tập 2) và hoàn thành trang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8, 9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(theo mẫu) nhé.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5" y="910092"/>
            <a:ext cx="10990464" cy="582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2688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60618" y="0"/>
            <a:ext cx="4806986" cy="21190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33404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Vận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cap="none" spc="0" dirty="0" err="1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dụng</a:t>
            </a:r>
            <a:endParaRPr lang="en-US" sz="5400" b="1" cap="none" spc="0" dirty="0">
              <a:ln/>
              <a:solidFill>
                <a:schemeClr val="accent4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40" y="3678382"/>
            <a:ext cx="940894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Em hãy luyện viết chữ hoa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đẹp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và đúng mẫu nhé.</a:t>
            </a:r>
          </a:p>
        </p:txBody>
      </p:sp>
    </p:spTree>
    <p:extLst>
      <p:ext uri="{BB962C8B-B14F-4D97-AF65-F5344CB8AC3E}">
        <p14:creationId xmlns:p14="http://schemas.microsoft.com/office/powerpoint/2010/main" val="21953688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2E4E8-B5E7-4677-A96C-56C7E9EF7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2444158" y="1771311"/>
            <a:ext cx="7616508" cy="2045708"/>
          </a:xfrm>
          <a:prstGeom prst="rect">
            <a:avLst/>
          </a:prstGeom>
          <a:noFill/>
        </p:spPr>
        <p:txBody>
          <a:bodyPr wrap="none" lIns="68580" tIns="34291" rIns="68580" bIns="34291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685783"/>
            <a:r>
              <a:rPr lang="vi-VN" sz="495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CHÚC CÁC CON </a:t>
            </a:r>
          </a:p>
          <a:p>
            <a:pPr algn="ctr" defTabSz="685783"/>
            <a:r>
              <a:rPr lang="vi-VN" sz="495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CHĂM NGOAN HỌC GIỎI</a:t>
            </a:r>
            <a:endParaRPr lang="en-US" sz="495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04541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en-US" sz="360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Rèn</a:t>
            </a:r>
            <a:r>
              <a:rPr lang="en-US" altLang="en-US" sz="36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tính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kiên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cẩn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thận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69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66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66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262" y="271796"/>
            <a:ext cx="5773412" cy="1274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123" y="1726650"/>
            <a:ext cx="956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HP001 5H" panose="020B0603050302020204" pitchFamily="34" charset="0"/>
                <a:cs typeface="HP001 5H" panose="020B0603050302020204" pitchFamily="34" charset="0"/>
              </a:rPr>
              <a:t>- 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đúng mẫu chữ hoa 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 vừa và cỡ nhỏ.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1813" y="2973699"/>
            <a:ext cx="956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đúng mẫu câu ứng dụng: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280" y="3354806"/>
            <a:ext cx="10013566" cy="173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3615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5027" y="1969477"/>
            <a:ext cx="5588389" cy="24795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en-US" sz="7200" b="1" cap="none" spc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06059344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728" y="2595344"/>
            <a:ext cx="7572375" cy="166731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33649" y="0"/>
            <a:ext cx="1458351" cy="1659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9813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1739" y="842199"/>
            <a:ext cx="7403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li?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0240" y="2041131"/>
            <a:ext cx="20345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0240" y="2930296"/>
            <a:ext cx="2004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</a:p>
        </p:txBody>
      </p:sp>
      <p:sp>
        <p:nvSpPr>
          <p:cNvPr id="9" name="Rectangle 8"/>
          <p:cNvSpPr/>
          <p:nvPr/>
        </p:nvSpPr>
        <p:spPr>
          <a:xfrm>
            <a:off x="4160696" y="3850099"/>
            <a:ext cx="2004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</a:p>
        </p:txBody>
      </p:sp>
      <p:sp>
        <p:nvSpPr>
          <p:cNvPr id="10" name="Oval 9"/>
          <p:cNvSpPr/>
          <p:nvPr/>
        </p:nvSpPr>
        <p:spPr>
          <a:xfrm>
            <a:off x="4088270" y="2994741"/>
            <a:ext cx="704996" cy="7049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8445453" y="2371863"/>
            <a:ext cx="361074" cy="2728779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7568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201" y="3397225"/>
            <a:ext cx="1256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pic>
        <p:nvPicPr>
          <p:cNvPr id="18" name="Picture 8" descr="DEAB0D6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5410" r="18146" b="19965"/>
          <a:stretch>
            <a:fillRect/>
          </a:stretch>
        </p:blipFill>
        <p:spPr bwMode="auto">
          <a:xfrm>
            <a:off x="8763662" y="1743075"/>
            <a:ext cx="2779541" cy="341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8795904" y="1828802"/>
            <a:ext cx="25949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824480" y="2355273"/>
            <a:ext cx="25949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810192" y="2928066"/>
            <a:ext cx="25949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824480" y="3449119"/>
            <a:ext cx="25949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824480" y="4010028"/>
            <a:ext cx="25949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820815" y="4576676"/>
            <a:ext cx="25949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795904" y="5100642"/>
            <a:ext cx="25949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810191" y="1828803"/>
            <a:ext cx="1" cy="32718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9463092" y="1842011"/>
            <a:ext cx="1" cy="32718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115996" y="1828803"/>
            <a:ext cx="1" cy="32718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756293" y="1813197"/>
            <a:ext cx="1" cy="32718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1405091" y="1813197"/>
            <a:ext cx="1" cy="32718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5903" y="1770902"/>
            <a:ext cx="2580612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0292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9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82710" y="340847"/>
            <a:ext cx="76551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li?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0240" y="2041131"/>
            <a:ext cx="20345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</a:p>
        </p:txBody>
      </p:sp>
      <p:sp>
        <p:nvSpPr>
          <p:cNvPr id="8" name="Rectangle 7"/>
          <p:cNvSpPr/>
          <p:nvPr/>
        </p:nvSpPr>
        <p:spPr>
          <a:xfrm>
            <a:off x="4059707" y="4249075"/>
            <a:ext cx="21451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5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0240" y="3145103"/>
            <a:ext cx="21451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ô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</a:p>
        </p:txBody>
      </p:sp>
      <p:sp>
        <p:nvSpPr>
          <p:cNvPr id="10" name="Oval 9"/>
          <p:cNvSpPr/>
          <p:nvPr/>
        </p:nvSpPr>
        <p:spPr>
          <a:xfrm>
            <a:off x="4059707" y="3221596"/>
            <a:ext cx="704996" cy="7049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8484505" y="1399349"/>
            <a:ext cx="2460586" cy="352720"/>
            <a:chOff x="5440680" y="1322832"/>
            <a:chExt cx="3017520" cy="19507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2252" y="990934"/>
            <a:ext cx="14968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505" y="1813165"/>
            <a:ext cx="2580612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3438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68191" y="818093"/>
            <a:ext cx="59078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0240" y="2041131"/>
            <a:ext cx="1986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0240" y="3057854"/>
            <a:ext cx="20970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2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2213" y="4009018"/>
            <a:ext cx="19559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102213" y="2106133"/>
            <a:ext cx="704996" cy="7049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287" y="1721972"/>
            <a:ext cx="2580612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8823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9">
            <a:extLst>
              <a:ext uri="{FF2B5EF4-FFF2-40B4-BE49-F238E27FC236}">
                <a16:creationId xmlns:a16="http://schemas.microsoft.com/office/drawing/2014/main" id="{B36C0091-F4BA-4A27-8461-58E7160CA4F1}"/>
              </a:ext>
            </a:extLst>
          </p:cNvPr>
          <p:cNvSpPr/>
          <p:nvPr/>
        </p:nvSpPr>
        <p:spPr>
          <a:xfrm>
            <a:off x="5716172" y="1639580"/>
            <a:ext cx="61850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một nét viết liền được tạo bởi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nhỏ, nét lượn ngang và nét cong trái lớn nối liền nhau,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</a:t>
            </a:r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 lượn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12" y="1136252"/>
            <a:ext cx="3673187" cy="465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4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516</Words>
  <Application>Microsoft Office PowerPoint</Application>
  <PresentationFormat>Widescreen</PresentationFormat>
  <Paragraphs>61</Paragraphs>
  <Slides>22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微软雅黑</vt:lpstr>
      <vt:lpstr>SimSun</vt:lpstr>
      <vt:lpstr>Arial</vt:lpstr>
      <vt:lpstr>Arial-Rounded</vt:lpstr>
      <vt:lpstr>Calibri</vt:lpstr>
      <vt:lpstr>等线</vt:lpstr>
      <vt:lpstr>等线 Light</vt:lpstr>
      <vt:lpstr>Gadugi</vt:lpstr>
      <vt:lpstr>HP001</vt:lpstr>
      <vt:lpstr>HP001 5H</vt:lpstr>
      <vt:lpstr>Times New Roman</vt:lpstr>
      <vt:lpstr>UTM Avo</vt:lpstr>
      <vt:lpstr>Wingdings</vt:lpstr>
      <vt:lpstr>字魂17号-萌趣果冻体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152</cp:revision>
  <dcterms:created xsi:type="dcterms:W3CDTF">2021-06-19T03:09:12Z</dcterms:created>
  <dcterms:modified xsi:type="dcterms:W3CDTF">2024-02-21T05:01:46Z</dcterms:modified>
</cp:coreProperties>
</file>