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4" r:id="rId2"/>
    <p:sldMasterId id="2147483679" r:id="rId3"/>
  </p:sldMasterIdLst>
  <p:notesMasterIdLst>
    <p:notesMasterId r:id="rId11"/>
  </p:notesMasterIdLst>
  <p:sldIdLst>
    <p:sldId id="2721" r:id="rId4"/>
    <p:sldId id="518" r:id="rId5"/>
    <p:sldId id="2659" r:id="rId6"/>
    <p:sldId id="2731" r:id="rId7"/>
    <p:sldId id="2660" r:id="rId8"/>
    <p:sldId id="2709" r:id="rId9"/>
    <p:sldId id="29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D9F2A0-AB9D-4D6C-AAC2-39A6C90E21E9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262C4C-50A9-4472-96E4-2D801BC78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261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0E191392-46B3-4988-B725-C457EAD2BD85}" type="datetimeFigureOut">
              <a:rPr lang="en-US"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15DE37A7-131E-4749-AAF7-688385F4FE9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B4E1BB7-1AEA-4241-A1A4-B3E9CE44291D}" type="datetimeFigureOut">
              <a:rPr lang="en-US"/>
              <a:t>9/14/2024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F9FDBEA-6FCD-439E-9496-7EE16FD1029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2024/9/14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2024/9/14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44" y="198033"/>
            <a:ext cx="11823312" cy="646193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5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2024/9/14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11300685" y="6248767"/>
            <a:ext cx="334010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2135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‹#›</a:t>
            </a:fld>
            <a:endParaRPr lang="zh-CN" altLang="en-US" sz="2135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2024/9/14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2024/9/14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2024/9/14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</p:sldLayoutIdLst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74D81-BE9C-4C9D-8371-8BC208C7A872}" type="datetimeFigureOut">
              <a:rPr lang="zh-CN" altLang="en-US" smtClean="0"/>
              <a:t>2024/9/14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3.xml"/><Relationship Id="rId7" Type="http://schemas.openxmlformats.org/officeDocument/2006/relationships/image" Target="../media/image20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589" y="1583179"/>
            <a:ext cx="8809795" cy="19357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51419" y="3754623"/>
            <a:ext cx="646811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lvl="1" indent="0" algn="ctr" defTabSz="457200" fontAlgn="base">
              <a:buClrTx/>
              <a:buSzTx/>
              <a:buFontTx/>
              <a:buNone/>
              <a:defRPr/>
            </a:pPr>
            <a:r>
              <a:rPr lang="en-US" altLang="zh-CN" sz="4800" b="1" i="1" noProof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Chào mừng các em </a:t>
            </a:r>
          </a:p>
          <a:p>
            <a:pPr marL="457200" lvl="1" indent="0" algn="ctr" defTabSz="457200" fontAlgn="base">
              <a:buClrTx/>
              <a:buSzTx/>
              <a:buFontTx/>
              <a:buNone/>
              <a:defRPr/>
            </a:pPr>
            <a:r>
              <a:rPr lang="en-US" altLang="zh-CN" sz="4800" b="1" i="1" noProof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đến với tiết Toán</a:t>
            </a:r>
            <a:endParaRPr lang="en-US" altLang="zh-CN" sz="4800" b="1" i="1" noProof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uLnTx/>
              <a:uFillTx/>
              <a:latin typeface="+mj-lt"/>
              <a:ea typeface="字魂17号-萌趣果冻体"/>
              <a:cs typeface="+mj-lt"/>
              <a:sym typeface="+mn-ea"/>
            </a:endParaRPr>
          </a:p>
        </p:txBody>
      </p:sp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392767" y="4650317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401862" flipH="1">
            <a:off x="12496801" y="5925277"/>
            <a:ext cx="1322916" cy="13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3819717" y="3124200"/>
            <a:ext cx="71120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00603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35759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182727" y="555172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699748" y="221450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20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22" dur="4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8.33333E-7 -4.19753E-6 C 0.0191 -0.00092 0.03837 0.00154 0.05729 -0.0037 C 0.0599 -0.00432 0.06198 -0.00833 0.06459 -0.00926 C 0.07118 -0.01142 0.07778 -0.01173 0.08438 -0.01296 C 0.10538 -0.02222 0.1257 -0.03518 0.14688 -0.04259 C 0.15452 -0.04846 0.16163 -0.05185 0.16875 -0.05926 C 0.17222 -0.06296 0.17917 -0.07037 0.17917 -0.07037 C 0.18195 -0.10895 0.18941 -0.11636 0.20417 -0.14259 C 0.21702 -0.16543 0.23212 -0.18271 0.24584 -0.2037 C 0.25278 -0.21451 0.26163 -0.22099 0.26875 -0.23148 C 0.27934 -0.24722 0.29358 -0.26204 0.30729 -0.26667 C 0.32031 -0.28055 0.33386 -0.29413 0.34792 -0.3037 C 0.35382 -0.30802 0.35643 -0.31265 0.3625 -0.31512 C 0.38212 -0.33858 0.40886 -0.35988 0.43229 -0.36667 C 0.4382 -0.37222 0.4434 -0.37438 0.45 -0.37623 C 0.46788 -0.38796 0.4875 -0.3963 0.50625 -0.40185 C 0.51997 -0.4142 0.53594 -0.41759 0.55104 -0.42253 C 0.56077 -0.43086 0.57205 -0.43333 0.58229 -0.44074 C 0.59254 -0.44784 0.60174 -0.46111 0.6125 -0.46481 C 0.62327 -0.47623 0.6408 -0.49815 0.64896 -0.51667 C 0.65399 -0.52809 0.65886 -0.53981 0.66459 -0.55 C 0.66684 -0.56234 0.66389 -0.54907 0.66875 -0.56111 C 0.67379 -0.57376 0.67899 -0.6037 0.68542 -0.61111 C 0.6875 -0.62037 0.6882 -0.62438 0.69271 -0.62963 C 0.69757 -0.65586 0.71511 -0.68518 0.72604 -0.70185 C 0.73195 -0.7108 0.73403 -0.71883 0.74167 -0.72407 C 0.75104 -0.74599 0.73872 -0.72037 0.74896 -0.73333 C 0.75035 -0.73518 0.7507 -0.73858 0.75209 -0.74074 C 0.75486 -0.74537 0.75868 -0.74784 0.76146 -0.75185 C 0.76771 -0.76142 0.77344 -0.77284 0.78021 -0.78148 C 0.78715 -0.79012 0.79011 -0.78951 0.79688 -0.7963 C 0.80278 -0.80216 0.80834 -0.80926 0.81459 -0.81481 C 0.81684 -0.82099 0.82292 -0.83148 0.82292 -0.83148 C 0.82639 -0.85 0.8316 -0.84753 0.83542 -0.86111 " pathEditMode="relative" ptsTypes="fffffffffffffffffffffffffffffffffA">
                                      <p:cBhvr>
                                        <p:cTn id="31" dur="5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38" dur="4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40" dur="4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6" y="4216123"/>
            <a:ext cx="3188719" cy="267117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" y="1239"/>
            <a:ext cx="2100922" cy="22689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101" y="1496717"/>
            <a:ext cx="1694696" cy="21619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8694" y="1698765"/>
            <a:ext cx="11378129" cy="2122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 tập các số </a:t>
            </a:r>
            <a:r>
              <a:rPr kumimoji="0" lang="en-US" sz="6600" b="1" i="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66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100 ( </a:t>
            </a:r>
            <a:r>
              <a:rPr kumimoji="0" lang="en-US" sz="6600" b="1" i="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6600" b="1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1)</a:t>
            </a:r>
            <a:endParaRPr kumimoji="0" lang="en-US" sz="6600" b="1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456180" y="179070"/>
            <a:ext cx="6261735" cy="9779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1. Hoàn thành bảng sau (Theo mẫu)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8430"/>
            <a:ext cx="2354580" cy="10591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740" y="1509395"/>
            <a:ext cx="9532620" cy="44196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5743575" y="3010535"/>
            <a:ext cx="721360" cy="79756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5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718935" y="3030220"/>
            <a:ext cx="721360" cy="79756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1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694930" y="3010535"/>
            <a:ext cx="721360" cy="79756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51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735320" y="3957955"/>
            <a:ext cx="721360" cy="79756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4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718935" y="3967480"/>
            <a:ext cx="721360" cy="79756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6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792210" y="3957955"/>
            <a:ext cx="2043430" cy="79756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bốn mươi sáu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743575" y="4970780"/>
            <a:ext cx="721360" cy="79756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5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718935" y="4979670"/>
            <a:ext cx="721360" cy="79756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5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694930" y="4970780"/>
            <a:ext cx="721360" cy="79756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55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717915" y="4970780"/>
            <a:ext cx="2136140" cy="79756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năm mươi lăm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  <p:bldP spid="8" grpId="0" animBg="1"/>
      <p:bldP spid="8" grpId="1" animBg="1"/>
      <p:bldP spid="9" grpId="0" bldLvl="0" animBg="1"/>
      <p:bldP spid="9" grpId="1" animBg="1"/>
      <p:bldP spid="10" grpId="0" bldLvl="0" animBg="1"/>
      <p:bldP spid="10" grpId="1" animBg="1"/>
      <p:bldP spid="11" grpId="0" bldLvl="0" animBg="1"/>
      <p:bldP spid="11" grpId="1" animBg="1"/>
      <p:bldP spid="12" grpId="0" bldLvl="0" animBg="1"/>
      <p:bldP spid="12" grpId="1" animBg="1"/>
      <p:bldP spid="13" grpId="0" bldLvl="0" animBg="1"/>
      <p:bldP spid="13" grpId="1" animBg="1"/>
      <p:bldP spid="14" grpId="0" bldLvl="0" animBg="1"/>
      <p:bldP spid="14" grpId="1" animBg="1"/>
      <p:bldP spid="15" grpId="0" bldLvl="0" animBg="1"/>
      <p:bldP spid="15" grpId="1" animBg="1"/>
      <p:bldP spid="16" grpId="0" bldLvl="0" animBg="1"/>
      <p:bldP spid="16" grpId="1" animBg="1"/>
      <p:bldP spid="17" grpId="0" bldLvl="0" animBg="1"/>
      <p:bldP spid="1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3"/>
          <p:cNvSpPr/>
          <p:nvPr/>
        </p:nvSpPr>
        <p:spPr>
          <a:xfrm>
            <a:off x="241935" y="1270"/>
            <a:ext cx="3935730" cy="977900"/>
          </a:xfrm>
          <a:prstGeom prst="roundRect">
            <a:avLst/>
          </a:prstGeom>
          <a:solidFill>
            <a:srgbClr val="C65885"/>
          </a:solidFill>
          <a:ln w="25400" cap="flat" cmpd="sng" algn="ctr">
            <a:solidFill>
              <a:srgbClr val="C65885">
                <a:shade val="50000"/>
              </a:srgbClr>
            </a:solidFill>
            <a:prstDash val="solid"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2. Tìm cà rốt cho thỏ</a:t>
            </a:r>
          </a:p>
        </p:txBody>
      </p:sp>
      <p:pic>
        <p:nvPicPr>
          <p:cNvPr id="7" name="Content Placeholder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880" y="1691005"/>
            <a:ext cx="9942830" cy="401510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5119370" y="4340860"/>
            <a:ext cx="572135" cy="797560"/>
          </a:xfrm>
          <a:prstGeom prst="straightConnector1">
            <a:avLst/>
          </a:prstGeom>
          <a:noFill/>
          <a:ln w="38100" cap="flat" cmpd="sng" algn="ctr">
            <a:solidFill>
              <a:srgbClr val="77448C"/>
            </a:solidFill>
            <a:prstDash val="solid"/>
            <a:tailEnd type="arrow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545580" y="3252470"/>
            <a:ext cx="984885" cy="1548130"/>
          </a:xfrm>
          <a:prstGeom prst="straightConnector1">
            <a:avLst/>
          </a:prstGeom>
          <a:noFill/>
          <a:ln w="38100" cap="flat" cmpd="sng" algn="ctr">
            <a:solidFill>
              <a:srgbClr val="F17475"/>
            </a:solidFill>
            <a:prstDash val="solid"/>
            <a:tailEnd type="arrow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6622415" y="3582670"/>
            <a:ext cx="1198880" cy="1663065"/>
          </a:xfrm>
          <a:prstGeom prst="straightConnector1">
            <a:avLst/>
          </a:prstGeom>
          <a:noFill/>
          <a:ln w="38100" cap="flat" cmpd="sng" algn="ctr">
            <a:solidFill>
              <a:srgbClr val="00AF92"/>
            </a:solidFill>
            <a:prstDash val="solid"/>
            <a:tailEnd type="arrow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Rectangle 3"/>
          <p:cNvSpPr/>
          <p:nvPr/>
        </p:nvSpPr>
        <p:spPr>
          <a:xfrm>
            <a:off x="193675" y="75565"/>
            <a:ext cx="6261735" cy="9779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3. Hoàn thành bảng sau (Theo mẫu)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6735" y="1537335"/>
            <a:ext cx="8764270" cy="467042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054090" y="3836035"/>
            <a:ext cx="1075055" cy="58928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75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022975" y="4600575"/>
            <a:ext cx="1075055" cy="58928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64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345680" y="4600575"/>
            <a:ext cx="2903855" cy="58928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sáu mươi tư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232025" y="5437505"/>
            <a:ext cx="485140" cy="50673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9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081145" y="5437505"/>
            <a:ext cx="320675" cy="50673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1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345680" y="5354955"/>
            <a:ext cx="3067685" cy="58928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chín mươi mốt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2550" y="116840"/>
            <a:ext cx="1022350" cy="58864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/>
              <a:t>4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8249920" y="704850"/>
            <a:ext cx="3942715" cy="4431030"/>
          </a:xfrm>
          <a:prstGeom prst="rect">
            <a:avLst/>
          </a:prstGeom>
        </p:spPr>
      </p:pic>
      <p:sp>
        <p:nvSpPr>
          <p:cNvPr id="8" name="Text Box 7"/>
          <p:cNvSpPr txBox="1"/>
          <p:nvPr>
            <p:custDataLst>
              <p:tags r:id="rId1"/>
            </p:custDataLst>
          </p:nvPr>
        </p:nvSpPr>
        <p:spPr>
          <a:xfrm>
            <a:off x="1631950" y="385445"/>
            <a:ext cx="75628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1. Tìm những bông hoa ghi số lớn hơn 60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3258" y="2432050"/>
            <a:ext cx="963295" cy="10477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20390" y="2348760"/>
            <a:ext cx="863065" cy="894528"/>
          </a:xfrm>
          <a:prstGeom prst="rect">
            <a:avLst/>
          </a:prstGeom>
        </p:spPr>
      </p:pic>
      <p:sp>
        <p:nvSpPr>
          <p:cNvPr id="13" name="Text Box 12"/>
          <p:cNvSpPr txBox="1"/>
          <p:nvPr>
            <p:custDataLst>
              <p:tags r:id="rId2"/>
            </p:custDataLst>
          </p:nvPr>
        </p:nvSpPr>
        <p:spPr>
          <a:xfrm>
            <a:off x="1174750" y="2432050"/>
            <a:ext cx="75628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2. Tìm những bông hoa ghi số bé hơn 50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38838" y="1662229"/>
            <a:ext cx="917575" cy="9207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42993" y="2655171"/>
            <a:ext cx="1025525" cy="920750"/>
          </a:xfrm>
          <a:prstGeom prst="rect">
            <a:avLst/>
          </a:prstGeom>
        </p:spPr>
      </p:pic>
      <p:sp>
        <p:nvSpPr>
          <p:cNvPr id="20" name="Text Box 19"/>
          <p:cNvSpPr txBox="1"/>
          <p:nvPr>
            <p:custDataLst>
              <p:tags r:id="rId3"/>
            </p:custDataLst>
          </p:nvPr>
        </p:nvSpPr>
        <p:spPr>
          <a:xfrm>
            <a:off x="285750" y="4394835"/>
            <a:ext cx="920496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31241" y="1544389"/>
            <a:ext cx="1059815" cy="95631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21086" y="610669"/>
            <a:ext cx="986155" cy="10515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35965E-7 1.48148E-6 L -0.4929 -0.1930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45" y="-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8634E-6 1.11111E-6 L -0.48704 -0.1701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58" y="-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3285E-7 1.85185E-6 L -0.6005 0.1122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25" y="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4136E-6 -7.40741E-7 L -0.35652 0.2437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32" y="1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2218E-7 2.59259E-6 L -0.44444 0.5333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22" y="2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5828E-6 1.48148E-6 L -0.3319 0.6525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95" y="3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3" grpId="0"/>
      <p:bldP spid="13" grpId="1"/>
      <p:bldP spid="20" grpId="0"/>
      <p:bldP spid="2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0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619515352704_1_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619515352704_1_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619515352704_1_1"/>
</p:tagLst>
</file>

<file path=ppt/theme/theme1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四色华丽色系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FC6E5B"/>
      </a:accent1>
      <a:accent2>
        <a:srgbClr val="FBC75D"/>
      </a:accent2>
      <a:accent3>
        <a:srgbClr val="66BFBC"/>
      </a:accent3>
      <a:accent4>
        <a:srgbClr val="8CC066"/>
      </a:accent4>
      <a:accent5>
        <a:srgbClr val="3F3F3F"/>
      </a:accent5>
      <a:accent6>
        <a:srgbClr val="262626"/>
      </a:accent6>
      <a:hlink>
        <a:srgbClr val="00D5D5"/>
      </a:hlink>
      <a:folHlink>
        <a:srgbClr val="DD00D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115</Words>
  <Application>Microsoft Office PowerPoint</Application>
  <PresentationFormat>Widescreen</PresentationFormat>
  <Paragraphs>31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等线</vt:lpstr>
      <vt:lpstr>Arial</vt:lpstr>
      <vt:lpstr>Calibri</vt:lpstr>
      <vt:lpstr>Calibri Light</vt:lpstr>
      <vt:lpstr>ITC Avant Garde Std Bk</vt:lpstr>
      <vt:lpstr>Times New Roman</vt:lpstr>
      <vt:lpstr>方正卡通简体</vt:lpstr>
      <vt:lpstr>1_Office Theme</vt:lpstr>
      <vt:lpstr>4_Office 主题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ADMIN</cp:lastModifiedBy>
  <cp:revision>33</cp:revision>
  <dcterms:created xsi:type="dcterms:W3CDTF">2021-02-20T02:56:00Z</dcterms:created>
  <dcterms:modified xsi:type="dcterms:W3CDTF">2024-09-14T16:19:47Z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