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99" r:id="rId2"/>
    <p:sldId id="319" r:id="rId3"/>
    <p:sldId id="289" r:id="rId4"/>
    <p:sldId id="314" r:id="rId5"/>
    <p:sldId id="315" r:id="rId6"/>
    <p:sldId id="328" r:id="rId7"/>
    <p:sldId id="326" r:id="rId8"/>
    <p:sldId id="327" r:id="rId9"/>
    <p:sldId id="316" r:id="rId10"/>
    <p:sldId id="329" r:id="rId11"/>
    <p:sldId id="330" r:id="rId12"/>
    <p:sldId id="324" r:id="rId13"/>
    <p:sldId id="32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黑体" panose="020B0604020202020204" charset="-122"/>
      <p:regular r:id="rId20"/>
    </p:embeddedFont>
    <p:embeddedFont>
      <p:font typeface="Fira Sans ExtraBold" panose="020B0604020202020204" charset="0"/>
      <p:bold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宋体" panose="02010600030101010101" pitchFamily="2" charset="-122"/>
      <p:regular r:id="rId25"/>
    </p:embeddedFont>
    <p:embeddedFont>
      <p:font typeface="Coiny" panose="020B0604020202020204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99FEFF"/>
    <a:srgbClr val="66FF33"/>
    <a:srgbClr val="83E1FF"/>
    <a:srgbClr val="6EA33D"/>
    <a:srgbClr val="08FFC8"/>
    <a:srgbClr val="C299FC"/>
    <a:srgbClr val="176100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28C6D-2720-41A0-BFAF-23EC626350EA}" v="480" dt="2022-01-17T14:50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88819" autoAdjust="0"/>
  </p:normalViewPr>
  <p:slideViewPr>
    <p:cSldViewPr snapToGrid="0" showGuides="1">
      <p:cViewPr varScale="1">
        <p:scale>
          <a:sx n="65" d="100"/>
          <a:sy n="65" d="100"/>
        </p:scale>
        <p:origin x="4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5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3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9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3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1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5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8" r:id="rId3"/>
    <p:sldLayoutId id="2147483676" r:id="rId4"/>
    <p:sldLayoutId id="2147483674" r:id="rId5"/>
    <p:sldLayoutId id="2147483666" r:id="rId6"/>
    <p:sldLayoutId id="2147483663" r:id="rId7"/>
    <p:sldLayoutId id="214748365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5" r:id="rId39"/>
    <p:sldLayoutId id="2147483673" r:id="rId40"/>
    <p:sldLayoutId id="2147483672" r:id="rId41"/>
    <p:sldLayoutId id="2147483671" r:id="rId42"/>
    <p:sldLayoutId id="2147483670" r:id="rId43"/>
    <p:sldLayoutId id="2147483669" r:id="rId44"/>
    <p:sldLayoutId id="2147483668" r:id="rId45"/>
    <p:sldLayoutId id="2147483667" r:id="rId46"/>
    <p:sldLayoutId id="2147483665" r:id="rId47"/>
    <p:sldLayoutId id="2147483664" r:id="rId48"/>
    <p:sldLayoutId id="2147483661" r:id="rId49"/>
    <p:sldLayoutId id="2147483651" r:id="rId50"/>
    <p:sldLayoutId id="2147483652" r:id="rId51"/>
    <p:sldLayoutId id="2147483653" r:id="rId52"/>
    <p:sldLayoutId id="2147483654" r:id="rId53"/>
    <p:sldLayoutId id="2147483655" r:id="rId54"/>
    <p:sldLayoutId id="2147483656" r:id="rId55"/>
    <p:sldLayoutId id="2147483657" r:id="rId56"/>
    <p:sldLayoutId id="2147483658" r:id="rId57"/>
    <p:sldLayoutId id="2147483659" r:id="rId58"/>
    <p:sldLayoutId id="2147483660" r:id="rId59"/>
    <p:sldLayoutId id="2147483687" r:id="rId60"/>
    <p:sldLayoutId id="2147483662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9.emf"/><Relationship Id="rId7" Type="http://schemas.openxmlformats.org/officeDocument/2006/relationships/image" Target="../media/image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1480" r="6517" b="148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18"/>
          <p:cNvSpPr txBox="1"/>
          <p:nvPr/>
        </p:nvSpPr>
        <p:spPr>
          <a:xfrm>
            <a:off x="0" y="1894602"/>
            <a:ext cx="7257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Chào mừng các con đến với tiết học Tiếng Việt</a:t>
            </a:r>
            <a:endParaRPr lang="en-US" altLang="zh-CN" sz="5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smtClean="0"/>
              <a:t>        </a:t>
            </a:r>
            <a:r>
              <a:rPr lang="vi-VN" sz="3200" smtClean="0"/>
              <a:t>Cả </a:t>
            </a:r>
            <a:r>
              <a:rPr lang="vi-VN" sz="3200"/>
              <a:t>một thế giới sinh động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vi-VN" sz="3200"/>
              <a:t>rực rỡ đang chuyển động dưới đáy biển </a:t>
            </a:r>
            <a:r>
              <a:rPr lang="en-US" sz="3200" smtClean="0"/>
              <a:t>      </a:t>
            </a:r>
            <a:r>
              <a:rPr lang="vi-VN" sz="3200" smtClean="0"/>
              <a:t>Cá </a:t>
            </a:r>
            <a:r>
              <a:rPr lang="vi-VN" sz="3200"/>
              <a:t>hề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  </a:t>
            </a:r>
            <a:r>
              <a:rPr lang="vi-VN" sz="3200" smtClean="0"/>
              <a:t>cá </a:t>
            </a:r>
            <a:r>
              <a:rPr lang="vi-VN" sz="3200"/>
              <a:t>ngựa </a:t>
            </a:r>
            <a:r>
              <a:rPr lang="vi-VN" sz="3200" smtClean="0"/>
              <a:t> </a:t>
            </a:r>
            <a:r>
              <a:rPr lang="en-US" sz="3200" smtClean="0"/>
              <a:t>    </a:t>
            </a:r>
            <a:r>
              <a:rPr lang="vi-VN" sz="3200" smtClean="0"/>
              <a:t>mực </a:t>
            </a:r>
            <a:r>
              <a:rPr lang="vi-VN" sz="3200"/>
              <a:t>ống </a:t>
            </a:r>
            <a:r>
              <a:rPr lang="vi-VN" sz="3200" smtClean="0"/>
              <a:t> </a:t>
            </a:r>
            <a:r>
              <a:rPr lang="vi-VN" sz="3200"/>
              <a:t>sao biển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</a:t>
            </a:r>
            <a:r>
              <a:rPr lang="vi-VN" sz="3200" smtClean="0"/>
              <a:t>tôm  </a:t>
            </a:r>
            <a:r>
              <a:rPr lang="en-US" sz="3200" smtClean="0"/>
              <a:t>    </a:t>
            </a:r>
            <a:r>
              <a:rPr lang="vi-VN" sz="3200" smtClean="0"/>
              <a:t>cua </a:t>
            </a:r>
            <a:r>
              <a:rPr lang="vi-VN" sz="3200"/>
              <a:t>len lỏi giữa rừng san hô </a:t>
            </a:r>
            <a:r>
              <a:rPr lang="vi-VN" sz="3200" smtClean="0"/>
              <a:t> </a:t>
            </a:r>
            <a:r>
              <a:rPr lang="en-US" sz="3200" smtClean="0"/>
              <a:t>     </a:t>
            </a:r>
            <a:r>
              <a:rPr lang="vi-VN" sz="3200" smtClean="0"/>
              <a:t>Chú </a:t>
            </a:r>
            <a:r>
              <a:rPr lang="vi-VN" sz="3200"/>
              <a:t>rùa biển thân hình kềnh càng đang lững lờ bơi giữa đám sinh vật đủ màu </a:t>
            </a:r>
            <a:r>
              <a:rPr lang="en-US" sz="3200" smtClean="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534" y="432831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3897" y="282024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94607" y="1389738"/>
            <a:ext cx="75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9016" y="218301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2039" y="2189796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86575" y="2199292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35999" y="2852748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6710" y="2869531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5859" y="214569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0586"/>
            <a:ext cx="1321783" cy="116741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4" y="2120960"/>
            <a:ext cx="4764859" cy="317547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9" y="1344787"/>
            <a:ext cx="5707239" cy="38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10" y="2663249"/>
            <a:ext cx="559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36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 28</a:t>
            </a:r>
          </a:p>
          <a:p>
            <a:pPr algn="ctr"/>
            <a:r>
              <a:rPr lang="en-US" sz="36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VBT TV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9594" y="3340084"/>
            <a:ext cx="559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34" y="1533459"/>
            <a:ext cx="2586191" cy="2141447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2023943" y="457813"/>
            <a:ext cx="80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Dặn dò </a:t>
            </a:r>
            <a:endParaRPr lang="en-US" altLang="zh-CN" sz="72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76" y="5690586"/>
            <a:ext cx="1321783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41" y="690721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9" y="-68642"/>
            <a:ext cx="2719467" cy="7129677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2719467" y="1517049"/>
            <a:ext cx="5835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HẸN GẶP LẠI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99" y="862285"/>
            <a:ext cx="7914801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8852" cy="7129677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4491020" y="1666916"/>
            <a:ext cx="377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0A224"/>
                </a:solidFill>
                <a:latin typeface="Coiny" panose="02000903060500060000" pitchFamily="2" charset="0"/>
              </a:rPr>
              <a:t>Tiếng Việt </a:t>
            </a:r>
            <a:endParaRPr lang="en-US" sz="4800" dirty="0">
              <a:solidFill>
                <a:srgbClr val="F0A224"/>
              </a:solidFill>
              <a:latin typeface="Coiny" panose="0200090306050006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2373145" y="2493193"/>
            <a:ext cx="7445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Bài 28: Mở rộng vốn từ về các loài vật dưới biển;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 Dấu chấm, dấu phẩy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Trang 124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8086">
            <a:off x="7894933" y="188409"/>
            <a:ext cx="1319764" cy="1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6"/>
          <p:cNvGrpSpPr/>
          <p:nvPr/>
        </p:nvGrpSpPr>
        <p:grpSpPr>
          <a:xfrm>
            <a:off x="6510758" y="1162318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直接连接符 8"/>
          <p:cNvCxnSpPr/>
          <p:nvPr/>
        </p:nvCxnSpPr>
        <p:spPr>
          <a:xfrm flipV="1">
            <a:off x="6727720" y="873734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9"/>
          <p:cNvCxnSpPr/>
          <p:nvPr/>
        </p:nvCxnSpPr>
        <p:spPr>
          <a:xfrm flipH="1" flipV="1">
            <a:off x="9414786" y="897739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10"/>
          <p:cNvSpPr/>
          <p:nvPr/>
        </p:nvSpPr>
        <p:spPr>
          <a:xfrm>
            <a:off x="8974310" y="574766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Cloud Callout 37"/>
          <p:cNvSpPr/>
          <p:nvPr/>
        </p:nvSpPr>
        <p:spPr>
          <a:xfrm>
            <a:off x="7849276" y="3811312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1BCFA4-B7D3-4521-9B4D-B29EB61F31AE}"/>
              </a:ext>
            </a:extLst>
          </p:cNvPr>
          <p:cNvSpPr txBox="1"/>
          <p:nvPr/>
        </p:nvSpPr>
        <p:spPr>
          <a:xfrm>
            <a:off x="7657483" y="4165100"/>
            <a:ext cx="43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Coiny" panose="02000903060500060000" pitchFamily="2" charset="0"/>
              </a:rPr>
              <a:t>Thảo luận nhóm 3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4" y="5303044"/>
            <a:ext cx="4074481" cy="14755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82884" y="1636065"/>
            <a:ext cx="49299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</a:t>
            </a:r>
            <a:r>
              <a:rPr lang="en-US" sz="2800" b="1" smtClean="0">
                <a:solidFill>
                  <a:srgbClr val="FF0000"/>
                </a:solidFill>
              </a:rPr>
              <a:t>thảo luận </a:t>
            </a:r>
            <a:r>
              <a:rPr lang="en-US" sz="2800" b="1">
                <a:solidFill>
                  <a:srgbClr val="FF0000"/>
                </a:solidFill>
              </a:rPr>
              <a:t>nhóm:</a:t>
            </a:r>
          </a:p>
          <a:p>
            <a:pPr algn="ctr"/>
            <a:r>
              <a:rPr lang="en-US" sz="3600" b="1" smtClean="0"/>
              <a:t>Nói tên các loài vật </a:t>
            </a:r>
          </a:p>
          <a:p>
            <a:pPr algn="ctr"/>
            <a:r>
              <a:rPr lang="en-US" sz="3600" b="1" smtClean="0"/>
              <a:t> trong tranh </a:t>
            </a:r>
            <a:endParaRPr lang="en-US" sz="3600" b="1"/>
          </a:p>
          <a:p>
            <a:endParaRPr lang="en-US" sz="2800" b="1"/>
          </a:p>
        </p:txBody>
      </p:sp>
      <p:pic>
        <p:nvPicPr>
          <p:cNvPr id="42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28" y="4743324"/>
            <a:ext cx="1088128" cy="954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548" y="4804027"/>
            <a:ext cx="1272396" cy="630925"/>
          </a:xfrm>
          <a:prstGeom prst="rect">
            <a:avLst/>
          </a:prstGeom>
        </p:spPr>
      </p:pic>
      <p:pic>
        <p:nvPicPr>
          <p:cNvPr id="1028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" y="1197805"/>
            <a:ext cx="6447432" cy="5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3945"/>
          <a:stretch/>
        </p:blipFill>
        <p:spPr bwMode="auto">
          <a:xfrm>
            <a:off x="0" y="723825"/>
            <a:ext cx="11914239" cy="5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6691" y="3683327"/>
            <a:ext cx="2110032" cy="606192"/>
            <a:chOff x="4265792" y="3905795"/>
            <a:chExt cx="2110032" cy="606192"/>
          </a:xfrm>
        </p:grpSpPr>
        <p:sp>
          <p:nvSpPr>
            <p:cNvPr id="2" name="Rounded Rectangle 1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65792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bạch tuộc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47245" y="2774039"/>
            <a:ext cx="1700497" cy="592541"/>
            <a:chOff x="4265793" y="3905795"/>
            <a:chExt cx="2319126" cy="592541"/>
          </a:xfrm>
        </p:grpSpPr>
        <p:sp>
          <p:nvSpPr>
            <p:cNvPr id="29" name="Rounded Rectangle 28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4887" y="3913561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hề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6113" y="1371440"/>
            <a:ext cx="1886813" cy="606377"/>
            <a:chOff x="4265793" y="3887246"/>
            <a:chExt cx="1886813" cy="606377"/>
          </a:xfrm>
        </p:grpSpPr>
        <p:sp>
          <p:nvSpPr>
            <p:cNvPr id="32" name="Rounded Rectangle 31"/>
            <p:cNvSpPr/>
            <p:nvPr/>
          </p:nvSpPr>
          <p:spPr>
            <a:xfrm>
              <a:off x="4265793" y="3905795"/>
              <a:ext cx="1703933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1845" y="3887246"/>
              <a:ext cx="1790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heo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0719" y="1417047"/>
            <a:ext cx="1937128" cy="587828"/>
            <a:chOff x="4147774" y="3905795"/>
            <a:chExt cx="2270768" cy="587828"/>
          </a:xfrm>
        </p:grpSpPr>
        <p:sp>
          <p:nvSpPr>
            <p:cNvPr id="35" name="Rounded Rectangle 34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7774" y="3908848"/>
              <a:ext cx="227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 rùa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2925" y="5017074"/>
            <a:ext cx="2007229" cy="606192"/>
            <a:chOff x="4265793" y="3905795"/>
            <a:chExt cx="2173504" cy="606192"/>
          </a:xfrm>
        </p:grpSpPr>
        <p:sp>
          <p:nvSpPr>
            <p:cNvPr id="38" name="Rounded Rectangle 37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9265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ao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70080" y="3717660"/>
            <a:ext cx="2110033" cy="606192"/>
            <a:chOff x="4462352" y="3905795"/>
            <a:chExt cx="2110033" cy="606192"/>
          </a:xfrm>
        </p:grpSpPr>
        <p:sp>
          <p:nvSpPr>
            <p:cNvPr id="41" name="Rounded Rectangle 40"/>
            <p:cNvSpPr/>
            <p:nvPr/>
          </p:nvSpPr>
          <p:spPr>
            <a:xfrm>
              <a:off x="4462352" y="3905795"/>
              <a:ext cx="1642846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2353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an hô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897" y="-3320"/>
            <a:ext cx="11931445" cy="67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32735" y="0"/>
            <a:ext cx="12418445" cy="706005"/>
            <a:chOff x="2617562" y="238546"/>
            <a:chExt cx="12788879" cy="70600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con vật trong tranh dưới đây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1026" name="Picture 2" descr="Giới Thiệu 35+ Hình ảnh đẹp Về Tổ Yến - MISAKO %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61" r="9922" b="-1161"/>
          <a:stretch/>
        </p:blipFill>
        <p:spPr bwMode="auto">
          <a:xfrm>
            <a:off x="720716" y="1101234"/>
            <a:ext cx="4087257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òng gió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4983" r="8143" b="7955"/>
          <a:stretch/>
        </p:blipFill>
        <p:spPr bwMode="auto">
          <a:xfrm>
            <a:off x="6666272" y="1101234"/>
            <a:ext cx="4498258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83802" y="5040971"/>
            <a:ext cx="3263198" cy="902286"/>
            <a:chOff x="6245708" y="3900811"/>
            <a:chExt cx="5580670" cy="9022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3729" y="4090344"/>
              <a:ext cx="492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Con còng gió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2745" y="5040971"/>
            <a:ext cx="3011552" cy="902286"/>
            <a:chOff x="6245708" y="3900811"/>
            <a:chExt cx="5580670" cy="9022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0501" y="4090344"/>
              <a:ext cx="4157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Chim yến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303" y="766806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 smtClean="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</a:t>
              </a:r>
              <a:r>
                <a:rPr lang="en-US" sz="2800" b="1" smtClean="0">
                  <a:solidFill>
                    <a:srgbClr val="002060"/>
                  </a:solidFill>
                </a:rPr>
                <a:t>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</a:t>
              </a:r>
              <a:r>
                <a:rPr lang="en-US" sz="2800" b="1" smtClean="0">
                  <a:solidFill>
                    <a:srgbClr val="002060"/>
                  </a:solidFill>
                </a:rPr>
                <a:t>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94" y="6116327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446" y="794312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 smtClean="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</a:t>
              </a:r>
              <a:r>
                <a:rPr lang="en-US" sz="2800" b="1" smtClean="0">
                  <a:solidFill>
                    <a:srgbClr val="002060"/>
                  </a:solidFill>
                </a:rPr>
                <a:t>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</a:t>
              </a:r>
              <a:r>
                <a:rPr lang="en-US" sz="2800" b="1" smtClean="0">
                  <a:solidFill>
                    <a:srgbClr val="002060"/>
                  </a:solidFill>
                </a:rPr>
                <a:t>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6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4935 0.4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00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612 -0.213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0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5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smtClean="0"/>
              <a:t>        </a:t>
            </a:r>
            <a:r>
              <a:rPr lang="vi-VN" sz="3200" smtClean="0"/>
              <a:t>Cả </a:t>
            </a:r>
            <a:r>
              <a:rPr lang="vi-VN" sz="3200"/>
              <a:t>một thế giới sinh động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vi-VN" sz="3200"/>
              <a:t>rực rỡ đang chuyển động dưới đáy biển </a:t>
            </a:r>
            <a:r>
              <a:rPr lang="en-US" sz="3200" smtClean="0"/>
              <a:t>      </a:t>
            </a:r>
            <a:r>
              <a:rPr lang="vi-VN" sz="3200" smtClean="0"/>
              <a:t>Cá </a:t>
            </a:r>
            <a:r>
              <a:rPr lang="vi-VN" sz="3200"/>
              <a:t>hề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  </a:t>
            </a:r>
            <a:r>
              <a:rPr lang="vi-VN" sz="3200" smtClean="0"/>
              <a:t>cá </a:t>
            </a:r>
            <a:r>
              <a:rPr lang="vi-VN" sz="3200"/>
              <a:t>ngựa </a:t>
            </a:r>
            <a:r>
              <a:rPr lang="vi-VN" sz="3200" smtClean="0"/>
              <a:t> </a:t>
            </a:r>
            <a:r>
              <a:rPr lang="en-US" sz="3200" smtClean="0"/>
              <a:t>    </a:t>
            </a:r>
            <a:r>
              <a:rPr lang="vi-VN" sz="3200" smtClean="0"/>
              <a:t>mực </a:t>
            </a:r>
            <a:r>
              <a:rPr lang="vi-VN" sz="3200"/>
              <a:t>ống </a:t>
            </a:r>
            <a:r>
              <a:rPr lang="vi-VN" sz="3200" smtClean="0"/>
              <a:t> </a:t>
            </a:r>
            <a:r>
              <a:rPr lang="vi-VN" sz="3200"/>
              <a:t>sao biển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</a:t>
            </a:r>
            <a:r>
              <a:rPr lang="vi-VN" sz="3200" smtClean="0"/>
              <a:t>tôm  </a:t>
            </a:r>
            <a:r>
              <a:rPr lang="en-US" sz="3200" smtClean="0"/>
              <a:t>    </a:t>
            </a:r>
            <a:r>
              <a:rPr lang="vi-VN" sz="3200" smtClean="0"/>
              <a:t>cua </a:t>
            </a:r>
            <a:r>
              <a:rPr lang="vi-VN" sz="3200"/>
              <a:t>len lỏi giữa rừng san hô </a:t>
            </a:r>
            <a:r>
              <a:rPr lang="vi-VN" sz="3200" smtClean="0"/>
              <a:t> </a:t>
            </a:r>
            <a:r>
              <a:rPr lang="en-US" sz="3200" smtClean="0"/>
              <a:t>     </a:t>
            </a:r>
            <a:r>
              <a:rPr lang="vi-VN" sz="3200" smtClean="0"/>
              <a:t>Chú </a:t>
            </a:r>
            <a:r>
              <a:rPr lang="vi-VN" sz="3200"/>
              <a:t>rùa biển thân hình kềnh càng đang lững lờ bơi giữa đám sinh vật đủ màu </a:t>
            </a:r>
            <a:r>
              <a:rPr lang="en-US" sz="3200" smtClean="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9" y="6308974"/>
            <a:ext cx="2219546" cy="571500"/>
          </a:xfrm>
          <a:prstGeom prst="rect">
            <a:avLst/>
          </a:prstGeom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3774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433</Words>
  <Application>Microsoft Office PowerPoint</Application>
  <PresentationFormat>Widescreen</PresentationFormat>
  <Paragraphs>77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Calibri</vt:lpstr>
      <vt:lpstr>黑体</vt:lpstr>
      <vt:lpstr>Arial</vt:lpstr>
      <vt:lpstr>Times New Roman</vt:lpstr>
      <vt:lpstr>Fira Sans ExtraBold</vt:lpstr>
      <vt:lpstr>Tahoma</vt:lpstr>
      <vt:lpstr>宋体</vt:lpstr>
      <vt:lpstr>Arial-Rounded</vt:lpstr>
      <vt:lpstr>Aachen</vt:lpstr>
      <vt:lpstr>仓耳玄三M W05</vt:lpstr>
      <vt:lpstr>Coiny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Admin</cp:lastModifiedBy>
  <cp:revision>69</cp:revision>
  <dcterms:created xsi:type="dcterms:W3CDTF">2016-11-23T14:13:00Z</dcterms:created>
  <dcterms:modified xsi:type="dcterms:W3CDTF">2024-05-13T10:17:11Z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