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7" r:id="rId2"/>
    <p:sldMasterId id="2147483682" r:id="rId3"/>
  </p:sldMasterIdLst>
  <p:notesMasterIdLst>
    <p:notesMasterId r:id="rId17"/>
  </p:notesMasterIdLst>
  <p:sldIdLst>
    <p:sldId id="262" r:id="rId4"/>
    <p:sldId id="355" r:id="rId5"/>
    <p:sldId id="261" r:id="rId6"/>
    <p:sldId id="351" r:id="rId7"/>
    <p:sldId id="364" r:id="rId8"/>
    <p:sldId id="306" r:id="rId9"/>
    <p:sldId id="352" r:id="rId10"/>
    <p:sldId id="366" r:id="rId11"/>
    <p:sldId id="365" r:id="rId12"/>
    <p:sldId id="356" r:id="rId13"/>
    <p:sldId id="369" r:id="rId14"/>
    <p:sldId id="370" r:id="rId15"/>
    <p:sldId id="3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5" d="100"/>
          <a:sy n="65" d="100"/>
        </p:scale>
        <p:origin x="72" y="408"/>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91093-3EBA-465A-ABD7-62CFEAD147DC}" type="datetimeFigureOut">
              <a:rPr lang="en-US" smtClean="0"/>
              <a:t>4/19/2024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FACE0-DC64-4546-9992-979885E83427}" type="slidenum">
              <a:rPr lang="en-US" smtClean="0"/>
              <a:t>‹#›</a:t>
            </a:fld>
            <a:endParaRPr lang="en-US"/>
          </a:p>
        </p:txBody>
      </p:sp>
    </p:spTree>
    <p:extLst>
      <p:ext uri="{BB962C8B-B14F-4D97-AF65-F5344CB8AC3E}">
        <p14:creationId xmlns:p14="http://schemas.microsoft.com/office/powerpoint/2010/main" val="172270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2394085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88982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95698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381151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86775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61366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180791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3587597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7637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8201" y="366600"/>
            <a:ext cx="11335600"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0" name="Google Shape;290;p18"/>
          <p:cNvSpPr txBox="1">
            <a:spLocks noGrp="1"/>
          </p:cNvSpPr>
          <p:nvPr>
            <p:ph type="title"/>
          </p:nvPr>
        </p:nvSpPr>
        <p:spPr>
          <a:xfrm>
            <a:off x="960000" y="719200"/>
            <a:ext cx="10281200"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41368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grpSp>
    </p:spTree>
    <p:extLst>
      <p:ext uri="{BB962C8B-B14F-4D97-AF65-F5344CB8AC3E}">
        <p14:creationId xmlns:p14="http://schemas.microsoft.com/office/powerpoint/2010/main" val="1046612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086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160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808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2024/4/19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AA51F90C-6016-44EB-A808-D33C407AC92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rgbClr val="70AD47">
                    <a:lumMod val="75000"/>
                  </a:srgbClr>
                </a:solidFill>
                <a:latin typeface="Times New Roman" panose="02020603050405020304" pitchFamily="18" charset="0"/>
                <a:cs typeface="Times New Roman" panose="02020603050405020304" pitchFamily="18" charset="0"/>
              </a:rPr>
              <a:t>Design by: </a:t>
            </a:r>
            <a:r>
              <a:rPr lang="en-US" sz="1100" i="1" dirty="0" err="1">
                <a:solidFill>
                  <a:srgbClr val="70AD47">
                    <a:lumMod val="75000"/>
                  </a:srgbClr>
                </a:solidFill>
                <a:latin typeface="Times New Roman" panose="02020603050405020304" pitchFamily="18" charset="0"/>
                <a:cs typeface="Times New Roman" panose="02020603050405020304" pitchFamily="18" charset="0"/>
              </a:rPr>
              <a:t>Hương</a:t>
            </a:r>
            <a:r>
              <a:rPr lang="en-US" sz="1100" i="1" dirty="0">
                <a:solidFill>
                  <a:srgbClr val="70AD47">
                    <a:lumMod val="75000"/>
                  </a:srgbClr>
                </a:solidFill>
                <a:latin typeface="Times New Roman" panose="02020603050405020304" pitchFamily="18" charset="0"/>
                <a:cs typeface="Times New Roman" panose="02020603050405020304" pitchFamily="18" charset="0"/>
              </a:rPr>
              <a:t> </a:t>
            </a:r>
            <a:r>
              <a:rPr lang="en-US" sz="1100" i="1" dirty="0" err="1">
                <a:solidFill>
                  <a:srgbClr val="70AD47">
                    <a:lumMod val="75000"/>
                  </a:srgbClr>
                </a:solidFill>
                <a:latin typeface="Times New Roman" panose="02020603050405020304" pitchFamily="18" charset="0"/>
                <a:cs typeface="Times New Roman" panose="02020603050405020304" pitchFamily="18" charset="0"/>
              </a:rPr>
              <a:t>Thảo</a:t>
            </a:r>
            <a:r>
              <a:rPr lang="en-US" sz="1100" i="1" dirty="0">
                <a:solidFill>
                  <a:srgbClr val="70AD47">
                    <a:lumMod val="75000"/>
                  </a:srgb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7110169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xmlns:a14="http://schemas.microsoft.com/office/drawing/2010/main">
      <p:transition spd="slow" advClick="0"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1239620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2024/4/19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662832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2024/4/19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102150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2024/4/19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07831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2024/4/19</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221990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2024/4/19</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89094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2024/4/19</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932728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2024/4/19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031023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2024/4/19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089943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2024/4/19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095448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2024/4/19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298555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5377B2-CA8A-472A-8636-8D3357B9B751}"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112254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5377B2-CA8A-472A-8636-8D3357B9B751}"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418702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377B2-CA8A-472A-8636-8D3357B9B751}"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40171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5377B2-CA8A-472A-8636-8D3357B9B751}"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65913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377B2-CA8A-472A-8636-8D3357B9B751}"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04801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377B2-CA8A-472A-8636-8D3357B9B751}"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107273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377B2-CA8A-472A-8636-8D3357B9B751}"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64864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377B2-CA8A-472A-8636-8D3357B9B751}" type="datetimeFigureOut">
              <a:rPr lang="en-US" smtClean="0"/>
              <a:t>4/19/2024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5FC6-8892-4E8C-99EE-B02AC7AED790}" type="slidenum">
              <a:rPr lang="en-US" smtClean="0"/>
              <a:t>‹#›</a:t>
            </a:fld>
            <a:endParaRPr lang="en-US"/>
          </a:p>
        </p:txBody>
      </p:sp>
    </p:spTree>
    <p:extLst>
      <p:ext uri="{BB962C8B-B14F-4D97-AF65-F5344CB8AC3E}">
        <p14:creationId xmlns:p14="http://schemas.microsoft.com/office/powerpoint/2010/main" val="22651139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30806"/>
          </a:xfrm>
          <a:prstGeom prst="rect">
            <a:avLst/>
          </a:prstGeom>
          <a:noFill/>
        </p:spPr>
        <p:txBody>
          <a:bodyPr wrap="square" lIns="91413" tIns="45707" rIns="91413" bIns="45707" rtlCol="0">
            <a:spAutoFit/>
          </a:bodyPr>
          <a:lstStyle/>
          <a:p>
            <a:pPr defTabSz="914127"/>
            <a:r>
              <a:rPr lang="zh-CN" altLang="en-US" sz="300" dirty="0">
                <a:solidFill>
                  <a:srgbClr val="FFFFFF">
                    <a:alpha val="0"/>
                  </a:srgbClr>
                </a:solidFill>
                <a:latin typeface="微软雅黑" panose="020B0503020204020204" pitchFamily="34" charset="-122"/>
                <a:sym typeface="+mn-ea"/>
              </a:rPr>
              <a:t>感谢您下载包图网平台上提供的</a:t>
            </a:r>
            <a:r>
              <a:rPr lang="en-US" altLang="zh-CN" sz="300" dirty="0">
                <a:solidFill>
                  <a:srgbClr val="FFFFFF">
                    <a:alpha val="0"/>
                  </a:srgbClr>
                </a:solidFill>
                <a:latin typeface="微软雅黑" panose="020B0503020204020204" pitchFamily="34" charset="-122"/>
                <a:sym typeface="+mn-ea"/>
              </a:rPr>
              <a:t>PPT</a:t>
            </a:r>
            <a:r>
              <a:rPr lang="zh-CN" altLang="en-US" sz="300" dirty="0">
                <a:solidFill>
                  <a:srgbClr val="FFFFFF">
                    <a:alpha val="0"/>
                  </a:srgbClr>
                </a:solidFill>
                <a:latin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defTabSz="914127"/>
            <a:r>
              <a:rPr lang="en-US" altLang="zh-CN" sz="600" dirty="0">
                <a:solidFill>
                  <a:srgbClr val="FFFFFF">
                    <a:alpha val="0"/>
                  </a:srgbClr>
                </a:solidFill>
                <a:latin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7"/>
              <a:endParaRPr lang="zh-CN" altLang="en-US">
                <a:solidFill>
                  <a:srgbClr val="FFFFFF"/>
                </a:solidFill>
              </a:endParaRPr>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40"/>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27"/>
              <a:endParaRPr lang="zh-CN" altLang="en-US">
                <a:solidFill>
                  <a:srgbClr val="000000"/>
                </a:solidFill>
              </a:endParaRPr>
            </a:p>
          </p:txBody>
        </p:sp>
      </p:grpSp>
    </p:spTree>
    <p:extLst>
      <p:ext uri="{BB962C8B-B14F-4D97-AF65-F5344CB8AC3E}">
        <p14:creationId xmlns:p14="http://schemas.microsoft.com/office/powerpoint/2010/main" val="14132314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xStyles>
    <p:titleStyle>
      <a:lvl1pPr algn="l" defTabSz="91412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31" indent="-228531" algn="l" defTabSz="91412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5" indent="-228531" algn="l" defTabSz="91412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8" indent="-228531" algn="l" defTabSz="91412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2"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7"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5" indent="-228531" algn="l" defTabSz="9141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89" algn="l" defTabSz="914127" rtl="0" eaLnBrk="1" latinLnBrk="0" hangingPunct="1">
        <a:defRPr sz="1800" kern="1200">
          <a:solidFill>
            <a:schemeClr val="tx1"/>
          </a:solidFill>
          <a:latin typeface="+mn-lt"/>
          <a:ea typeface="+mn-ea"/>
          <a:cs typeface="+mn-cs"/>
        </a:defRPr>
      </a:lvl4pPr>
      <a:lvl5pPr marL="1828251" algn="l" defTabSz="914127" rtl="0" eaLnBrk="1" latinLnBrk="0" hangingPunct="1">
        <a:defRPr sz="1800" kern="1200">
          <a:solidFill>
            <a:schemeClr val="tx1"/>
          </a:solidFill>
          <a:latin typeface="+mn-lt"/>
          <a:ea typeface="+mn-ea"/>
          <a:cs typeface="+mn-cs"/>
        </a:defRPr>
      </a:lvl5pPr>
      <a:lvl6pPr marL="2285315"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2" algn="l" defTabSz="91412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solidFill>
                  <a:prstClr val="black">
                    <a:tint val="75000"/>
                  </a:prstClr>
                </a:solidFill>
              </a:rPr>
              <a:pPr/>
              <a:t>2024/4/19</a:t>
            </a:fld>
            <a:endParaRPr lang="zh-CN" altLang="en-US" dirty="0">
              <a:solidFill>
                <a:prstClr val="black">
                  <a:tint val="75000"/>
                </a:prstClr>
              </a:solidFill>
            </a:endParaRPr>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solidFill>
                <a:prstClr val="black">
                  <a:tint val="75000"/>
                </a:prstClr>
              </a:solidFill>
            </a:endParaRPr>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80779019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p:spPr>
      </p:pic>
      <p:sp>
        <p:nvSpPr>
          <p:cNvPr id="2" name="Title 1"/>
          <p:cNvSpPr>
            <a:spLocks noGrp="1"/>
          </p:cNvSpPr>
          <p:nvPr>
            <p:ph type="ctrTitle"/>
          </p:nvPr>
        </p:nvSpPr>
        <p:spPr>
          <a:xfrm>
            <a:off x="2405470" y="2251618"/>
            <a:ext cx="7381060" cy="1445623"/>
          </a:xfrm>
        </p:spPr>
        <p:txBody>
          <a:bodyPr>
            <a:normAutofit/>
          </a:bodyPr>
          <a:lstStyle/>
          <a:p>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Chào</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mừng</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các</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em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đến</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với</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tiết</a:t>
            </a:r>
            <a:r>
              <a:rPr lang="en-US" alt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Tiếng Việt - Lớp 2</a:t>
            </a:r>
          </a:p>
        </p:txBody>
      </p:sp>
      <p:sp>
        <p:nvSpPr>
          <p:cNvPr id="5" name="Rectangle 4"/>
          <p:cNvSpPr/>
          <p:nvPr/>
        </p:nvSpPr>
        <p:spPr>
          <a:xfrm>
            <a:off x="-957544" y="6699399"/>
            <a:ext cx="3918060" cy="369332"/>
          </a:xfrm>
          <a:prstGeom prst="rect">
            <a:avLst/>
          </a:prstGeom>
        </p:spPr>
        <p:txBody>
          <a:bodyPr wrap="none">
            <a:spAutoFit/>
          </a:bodyPr>
          <a:lstStyle/>
          <a:p>
            <a:r>
              <a:rPr lang="en-US" b="1" i="1" dirty="0" err="1">
                <a:latin typeface="Times New Roman" panose="02020603050405020304" pitchFamily="18" charset="0"/>
                <a:cs typeface="Times New Roman" panose="02020603050405020304" pitchFamily="18" charset="0"/>
                <a:sym typeface="+mn-ea"/>
              </a:rPr>
              <a:t>Bài</a:t>
            </a:r>
            <a:r>
              <a:rPr lang="en-US" b="1" i="1" dirty="0">
                <a:latin typeface="Times New Roman" panose="02020603050405020304" pitchFamily="18" charset="0"/>
                <a:cs typeface="Times New Roman" panose="02020603050405020304" pitchFamily="18" charset="0"/>
                <a:sym typeface="+mn-ea"/>
              </a:rPr>
              <a:t> </a:t>
            </a:r>
            <a:r>
              <a:rPr lang="en-US" b="1" i="1" dirty="0" err="1">
                <a:latin typeface="Times New Roman" panose="02020603050405020304" pitchFamily="18" charset="0"/>
                <a:cs typeface="Times New Roman" panose="02020603050405020304" pitchFamily="18" charset="0"/>
                <a:sym typeface="+mn-ea"/>
              </a:rPr>
              <a:t>giảng</a:t>
            </a:r>
            <a:r>
              <a:rPr lang="en-US" b="1" i="1" dirty="0">
                <a:latin typeface="Times New Roman" panose="02020603050405020304" pitchFamily="18" charset="0"/>
                <a:cs typeface="Times New Roman" panose="02020603050405020304" pitchFamily="18" charset="0"/>
                <a:sym typeface="+mn-ea"/>
              </a:rPr>
              <a:t> </a:t>
            </a:r>
            <a:r>
              <a:rPr lang="en-US" b="1" i="1" dirty="0" err="1">
                <a:latin typeface="Times New Roman" panose="02020603050405020304" pitchFamily="18" charset="0"/>
                <a:cs typeface="Times New Roman" panose="02020603050405020304" pitchFamily="18" charset="0"/>
                <a:sym typeface="+mn-ea"/>
              </a:rPr>
              <a:t>thiết</a:t>
            </a:r>
            <a:r>
              <a:rPr lang="en-US" b="1" i="1" dirty="0">
                <a:latin typeface="Times New Roman" panose="02020603050405020304" pitchFamily="18" charset="0"/>
                <a:cs typeface="Times New Roman" panose="02020603050405020304" pitchFamily="18" charset="0"/>
                <a:sym typeface="+mn-ea"/>
              </a:rPr>
              <a:t> </a:t>
            </a:r>
            <a:r>
              <a:rPr lang="en-US" b="1" i="1" dirty="0" err="1">
                <a:latin typeface="Times New Roman" panose="02020603050405020304" pitchFamily="18" charset="0"/>
                <a:cs typeface="Times New Roman" panose="02020603050405020304" pitchFamily="18" charset="0"/>
                <a:sym typeface="+mn-ea"/>
              </a:rPr>
              <a:t>kế</a:t>
            </a:r>
            <a:r>
              <a:rPr lang="en-US" b="1" i="1" dirty="0">
                <a:latin typeface="Times New Roman" panose="02020603050405020304" pitchFamily="18" charset="0"/>
                <a:cs typeface="Times New Roman" panose="02020603050405020304" pitchFamily="18" charset="0"/>
                <a:sym typeface="+mn-ea"/>
              </a:rPr>
              <a:t> </a:t>
            </a:r>
            <a:r>
              <a:rPr lang="en-US" b="1" i="1" dirty="0" err="1">
                <a:latin typeface="Times New Roman" panose="02020603050405020304" pitchFamily="18" charset="0"/>
                <a:cs typeface="Times New Roman" panose="02020603050405020304" pitchFamily="18" charset="0"/>
                <a:sym typeface="+mn-ea"/>
              </a:rPr>
              <a:t>bởi</a:t>
            </a:r>
            <a:r>
              <a:rPr lang="en-US" b="1" i="1" dirty="0">
                <a:latin typeface="Times New Roman" panose="02020603050405020304" pitchFamily="18" charset="0"/>
                <a:cs typeface="Times New Roman" panose="02020603050405020304" pitchFamily="18" charset="0"/>
                <a:sym typeface="+mn-ea"/>
              </a:rPr>
              <a:t>: </a:t>
            </a:r>
            <a:r>
              <a:rPr lang="en-US" b="1" i="1" dirty="0" err="1">
                <a:latin typeface="Times New Roman" panose="02020603050405020304" pitchFamily="18" charset="0"/>
                <a:cs typeface="Times New Roman" panose="02020603050405020304" pitchFamily="18" charset="0"/>
                <a:sym typeface="+mn-ea"/>
              </a:rPr>
              <a:t>Ngô</a:t>
            </a:r>
            <a:r>
              <a:rPr lang="en-US" b="1" i="1" dirty="0">
                <a:latin typeface="Times New Roman" panose="02020603050405020304" pitchFamily="18" charset="0"/>
                <a:cs typeface="Times New Roman" panose="02020603050405020304" pitchFamily="18" charset="0"/>
                <a:sym typeface="+mn-ea"/>
              </a:rPr>
              <a:t> Thu </a:t>
            </a:r>
            <a:r>
              <a:rPr lang="en-US" b="1" i="1" dirty="0" err="1">
                <a:latin typeface="Times New Roman" panose="02020603050405020304" pitchFamily="18" charset="0"/>
                <a:cs typeface="Times New Roman" panose="02020603050405020304" pitchFamily="18" charset="0"/>
                <a:sym typeface="+mn-ea"/>
              </a:rPr>
              <a:t>Huyền</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730136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17C045-E5BF-4237-86E5-69A18ABEAC01}"/>
              </a:ext>
            </a:extLst>
          </p:cNvPr>
          <p:cNvSpPr txBox="1"/>
          <p:nvPr/>
        </p:nvSpPr>
        <p:spPr>
          <a:xfrm>
            <a:off x="2518778" y="1745361"/>
            <a:ext cx="7154436" cy="708014"/>
          </a:xfrm>
          <a:prstGeom prst="rect">
            <a:avLst/>
          </a:prstGeom>
          <a:noFill/>
        </p:spPr>
        <p:txBody>
          <a:bodyPr wrap="square" rtlCol="0">
            <a:spAutoFit/>
          </a:bodyPr>
          <a:lstStyle/>
          <a:p>
            <a:pPr algn="ctr">
              <a:lnSpc>
                <a:spcPct val="150000"/>
              </a:lnSpc>
            </a:pPr>
            <a:r>
              <a:rPr lang="vi-VN" sz="2667" b="1" dirty="0">
                <a:solidFill>
                  <a:srgbClr val="0070C0"/>
                </a:solidFill>
                <a:latin typeface="UTM Avo" panose="02040603050506020204" pitchFamily="18" charset="0"/>
              </a:rPr>
              <a:t>Học sinh viết bài vào vở ô li</a:t>
            </a:r>
            <a:endParaRPr lang="en-US" sz="2667" b="1" dirty="0">
              <a:solidFill>
                <a:srgbClr val="0070C0"/>
              </a:solidFill>
              <a:latin typeface="UTM Avo" panose="02040603050506020204" pitchFamily="18" charset="0"/>
            </a:endParaRPr>
          </a:p>
        </p:txBody>
      </p:sp>
      <p:sp>
        <p:nvSpPr>
          <p:cNvPr id="4" name="TextBox 3">
            <a:extLst>
              <a:ext uri="{FF2B5EF4-FFF2-40B4-BE49-F238E27FC236}">
                <a16:creationId xmlns:a16="http://schemas.microsoft.com/office/drawing/2014/main" id="{657112F9-C830-489D-A196-7AF9B49F281A}"/>
              </a:ext>
            </a:extLst>
          </p:cNvPr>
          <p:cNvSpPr txBox="1"/>
          <p:nvPr/>
        </p:nvSpPr>
        <p:spPr>
          <a:xfrm>
            <a:off x="2518775" y="730882"/>
            <a:ext cx="7154436" cy="1077346"/>
          </a:xfrm>
          <a:prstGeom prst="rect">
            <a:avLst/>
          </a:prstGeom>
          <a:noFill/>
        </p:spPr>
        <p:txBody>
          <a:bodyPr wrap="square" rtlCol="0">
            <a:spAutoFit/>
          </a:bodyPr>
          <a:lstStyle/>
          <a:p>
            <a:pPr algn="ctr">
              <a:lnSpc>
                <a:spcPct val="150000"/>
              </a:lnSpc>
            </a:pPr>
            <a:r>
              <a:rPr lang="vi-VN" sz="4267" b="1" dirty="0">
                <a:solidFill>
                  <a:schemeClr val="accent1">
                    <a:lumMod val="50000"/>
                  </a:schemeClr>
                </a:solidFill>
                <a:latin typeface="UTM Avo" panose="02040603050506020204" pitchFamily="18" charset="0"/>
              </a:rPr>
              <a:t>VIẾT BÀI</a:t>
            </a:r>
            <a:endParaRPr lang="en-US" sz="4267"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62174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3">
            <a:extLst>
              <a:ext uri="{FF2B5EF4-FFF2-40B4-BE49-F238E27FC236}">
                <a16:creationId xmlns:a16="http://schemas.microsoft.com/office/drawing/2014/main" id="{E590BF65-17DE-4F4E-803F-4092E8EDD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1175" y="2478178"/>
            <a:ext cx="5707239" cy="3803510"/>
          </a:xfrm>
          <a:prstGeom prst="rect">
            <a:avLst/>
          </a:prstGeom>
        </p:spPr>
      </p:pic>
      <p:pic>
        <p:nvPicPr>
          <p:cNvPr id="12" name="图片 13">
            <a:extLst>
              <a:ext uri="{FF2B5EF4-FFF2-40B4-BE49-F238E27FC236}">
                <a16:creationId xmlns:a16="http://schemas.microsoft.com/office/drawing/2014/main" id="{B45F07B7-A08C-4F7E-A0D7-22628BBD93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695" y="576314"/>
            <a:ext cx="5707239" cy="3803510"/>
          </a:xfrm>
          <a:prstGeom prst="rect">
            <a:avLst/>
          </a:prstGeom>
        </p:spPr>
      </p:pic>
      <p:sp>
        <p:nvSpPr>
          <p:cNvPr id="7" name="TextBox 6"/>
          <p:cNvSpPr txBox="1"/>
          <p:nvPr/>
        </p:nvSpPr>
        <p:spPr>
          <a:xfrm>
            <a:off x="538350" y="2027259"/>
            <a:ext cx="5595582" cy="1200329"/>
          </a:xfrm>
          <a:prstGeom prst="rect">
            <a:avLst/>
          </a:prstGeom>
          <a:noFill/>
        </p:spPr>
        <p:txBody>
          <a:bodyPr wrap="square" lIns="91413" tIns="45707" rIns="91413" bIns="45707" rtlCol="0">
            <a:spAutoFit/>
          </a:bodyPr>
          <a:lstStyle/>
          <a:p>
            <a:pPr algn="ctr" defTabSz="914127">
              <a:defRPr/>
            </a:pPr>
            <a:r>
              <a:rPr lang="en-US" sz="3600" b="1"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Hoàn</a:t>
            </a:r>
            <a:r>
              <a:rPr lang="en-US" sz="3600" b="1"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thành</a:t>
            </a:r>
            <a:r>
              <a:rPr lang="en-US" sz="3600" b="1"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bài</a:t>
            </a:r>
            <a:r>
              <a:rPr lang="en-US" sz="3600" b="1"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viết</a:t>
            </a:r>
            <a:r>
              <a:rPr lang="en-US" sz="3600" b="1"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p>
          <a:p>
            <a:pPr algn="ctr" defTabSz="914127">
              <a:defRPr/>
            </a:pPr>
            <a:r>
              <a:rPr lang="en-US" sz="3600" b="1"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vào</a:t>
            </a:r>
            <a:r>
              <a:rPr lang="en-US" sz="3600" b="1"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vở</a:t>
            </a:r>
            <a:endParaRPr lang="en-US" sz="3600" b="1" dirty="0">
              <a:solidFill>
                <a:prstClr val="black"/>
              </a:solidFill>
              <a:latin typeface="Times New Roman" panose="02020603050405020304" pitchFamily="18" charset="0"/>
              <a:ea typeface="Aachen" panose="02020500000000000000" pitchFamily="18" charset="0"/>
              <a:cs typeface="Times New Roman" panose="02020603050405020304" pitchFamily="18" charset="0"/>
            </a:endParaRPr>
          </a:p>
        </p:txBody>
      </p:sp>
      <p:sp>
        <p:nvSpPr>
          <p:cNvPr id="8" name="TextBox 7"/>
          <p:cNvSpPr txBox="1"/>
          <p:nvPr/>
        </p:nvSpPr>
        <p:spPr>
          <a:xfrm>
            <a:off x="7044374" y="4056769"/>
            <a:ext cx="5595582" cy="646331"/>
          </a:xfrm>
          <a:prstGeom prst="rect">
            <a:avLst/>
          </a:prstGeom>
          <a:noFill/>
        </p:spPr>
        <p:txBody>
          <a:bodyPr wrap="square" lIns="91413" tIns="45707" rIns="91413" bIns="45707" rtlCol="0">
            <a:spAutoFit/>
          </a:bodyPr>
          <a:lstStyle/>
          <a:p>
            <a:pPr defTabSz="914127">
              <a:defRPr/>
            </a:pPr>
            <a:r>
              <a:rPr lang="en-US" sz="3600" b="1"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Chuẩn</a:t>
            </a:r>
            <a:r>
              <a:rPr lang="en-US" sz="3600" b="1"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bị</a:t>
            </a:r>
            <a:r>
              <a:rPr lang="en-US" sz="3600" b="1"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bài</a:t>
            </a:r>
            <a:r>
              <a:rPr lang="en-US" sz="3600" b="1"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sau</a:t>
            </a:r>
            <a:endParaRPr lang="en-US" sz="3600" b="1" dirty="0">
              <a:solidFill>
                <a:prstClr val="black"/>
              </a:solidFill>
              <a:latin typeface="Times New Roman" panose="02020603050405020304" pitchFamily="18" charset="0"/>
              <a:ea typeface="Aachen" panose="02020500000000000000" pitchFamily="18" charset="0"/>
              <a:cs typeface="Times New Roman" panose="02020603050405020304" pitchFamily="18" charset="0"/>
            </a:endParaRPr>
          </a:p>
        </p:txBody>
      </p:sp>
    </p:spTree>
    <p:extLst>
      <p:ext uri="{BB962C8B-B14F-4D97-AF65-F5344CB8AC3E}">
        <p14:creationId xmlns:p14="http://schemas.microsoft.com/office/powerpoint/2010/main" val="2296708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2E5F9E-A452-4774-AE39-043E6AD91033}"/>
              </a:ext>
            </a:extLst>
          </p:cNvPr>
          <p:cNvSpPr txBox="1"/>
          <p:nvPr/>
        </p:nvSpPr>
        <p:spPr>
          <a:xfrm>
            <a:off x="2209949" y="366413"/>
            <a:ext cx="8168492" cy="923330"/>
          </a:xfrm>
          <a:prstGeom prst="rect">
            <a:avLst/>
          </a:prstGeom>
          <a:noFill/>
        </p:spPr>
        <p:txBody>
          <a:bodyPr wrap="square" rtlCol="0">
            <a:spAutoFit/>
          </a:bodyPr>
          <a:lstStyle/>
          <a:p>
            <a:pPr algn="ctr">
              <a:defRPr/>
            </a:pPr>
            <a:r>
              <a:rPr lang="en-US" sz="5400" b="1" dirty="0" err="1" smtClean="0">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Định</a:t>
            </a:r>
            <a:r>
              <a:rPr lang="en-US" sz="5400" b="1" dirty="0" smtClean="0">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5400" b="1" dirty="0" err="1" smtClean="0">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hướng</a:t>
            </a:r>
            <a:r>
              <a:rPr lang="en-US" sz="5400" b="1" dirty="0" smtClean="0">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5400" b="1" dirty="0" err="1" smtClean="0">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tiếp</a:t>
            </a:r>
            <a:r>
              <a:rPr lang="en-US" sz="5400" b="1" dirty="0" smtClean="0">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5400" b="1" dirty="0" err="1" smtClean="0">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theo</a:t>
            </a:r>
            <a:endParaRPr lang="en-US" sz="5400" b="1" dirty="0">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
        <p:nvSpPr>
          <p:cNvPr id="3" name="TextBox 2"/>
          <p:cNvSpPr txBox="1"/>
          <p:nvPr/>
        </p:nvSpPr>
        <p:spPr>
          <a:xfrm>
            <a:off x="3108961" y="1601341"/>
            <a:ext cx="5069204"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Chuẩn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bị</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tuần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sau</a:t>
            </a:r>
            <a:endParaRPr lang="en-US" sz="32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7298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4034A2CE-5EB7-4285-837A-5C7A82A7C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12" y="1081990"/>
            <a:ext cx="7814320" cy="4892324"/>
          </a:xfrm>
          <a:prstGeom prst="rect">
            <a:avLst/>
          </a:prstGeom>
        </p:spPr>
      </p:pic>
      <p:pic>
        <p:nvPicPr>
          <p:cNvPr id="6" name="图片 58">
            <a:extLst>
              <a:ext uri="{FF2B5EF4-FFF2-40B4-BE49-F238E27FC236}">
                <a16:creationId xmlns:a16="http://schemas.microsoft.com/office/drawing/2014/main" id="{9276FAA3-6E2E-4F3B-837D-5BC1D958E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058" y="4294982"/>
            <a:ext cx="5274942" cy="2107595"/>
          </a:xfrm>
          <a:prstGeom prst="rect">
            <a:avLst/>
          </a:prstGeom>
        </p:spPr>
      </p:pic>
      <p:pic>
        <p:nvPicPr>
          <p:cNvPr id="24" name="图片 40">
            <a:extLst>
              <a:ext uri="{FF2B5EF4-FFF2-40B4-BE49-F238E27FC236}">
                <a16:creationId xmlns:a16="http://schemas.microsoft.com/office/drawing/2014/main" id="{EBB90E82-60F3-44C5-87D8-DB530D6AEB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810" y="2657317"/>
            <a:ext cx="5703846" cy="4892323"/>
          </a:xfrm>
          <a:prstGeom prst="rect">
            <a:avLst/>
          </a:prstGeom>
        </p:spPr>
      </p:pic>
      <p:pic>
        <p:nvPicPr>
          <p:cNvPr id="8" name="图片 35">
            <a:extLst>
              <a:ext uri="{FF2B5EF4-FFF2-40B4-BE49-F238E27FC236}">
                <a16:creationId xmlns:a16="http://schemas.microsoft.com/office/drawing/2014/main" id="{8683D7DB-C58F-4775-B021-55A5A99DFF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2153" y="1577911"/>
            <a:ext cx="1871113" cy="1434021"/>
          </a:xfrm>
          <a:prstGeom prst="rect">
            <a:avLst/>
          </a:prstGeom>
        </p:spPr>
      </p:pic>
      <p:pic>
        <p:nvPicPr>
          <p:cNvPr id="9" name="图片 41">
            <a:extLst>
              <a:ext uri="{FF2B5EF4-FFF2-40B4-BE49-F238E27FC236}">
                <a16:creationId xmlns:a16="http://schemas.microsoft.com/office/drawing/2014/main" id="{4C4683F5-8CC4-4031-8C47-4F315AD0B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9813" y="124952"/>
            <a:ext cx="1714426" cy="1914076"/>
          </a:xfrm>
          <a:prstGeom prst="rect">
            <a:avLst/>
          </a:prstGeom>
        </p:spPr>
      </p:pic>
      <p:pic>
        <p:nvPicPr>
          <p:cNvPr id="10" name="图片 39">
            <a:extLst>
              <a:ext uri="{FF2B5EF4-FFF2-40B4-BE49-F238E27FC236}">
                <a16:creationId xmlns:a16="http://schemas.microsoft.com/office/drawing/2014/main" id="{9B408328-EDEA-4366-903E-DEF5612627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43921"/>
            <a:ext cx="1563776" cy="1323195"/>
          </a:xfrm>
          <a:prstGeom prst="rect">
            <a:avLst/>
          </a:prstGeom>
        </p:spPr>
      </p:pic>
      <p:pic>
        <p:nvPicPr>
          <p:cNvPr id="11" name="图片 43">
            <a:extLst>
              <a:ext uri="{FF2B5EF4-FFF2-40B4-BE49-F238E27FC236}">
                <a16:creationId xmlns:a16="http://schemas.microsoft.com/office/drawing/2014/main" id="{04B55DF1-A114-407B-B5C7-C8A178D806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00" y="72258"/>
            <a:ext cx="852012" cy="1374838"/>
          </a:xfrm>
          <a:prstGeom prst="rect">
            <a:avLst/>
          </a:prstGeom>
        </p:spPr>
      </p:pic>
      <p:pic>
        <p:nvPicPr>
          <p:cNvPr id="12" name="图片 35">
            <a:extLst>
              <a:ext uri="{FF2B5EF4-FFF2-40B4-BE49-F238E27FC236}">
                <a16:creationId xmlns:a16="http://schemas.microsoft.com/office/drawing/2014/main" id="{B13637A8-BC86-47A0-BEFD-DD7DCEDE37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5010" y="653798"/>
            <a:ext cx="1871113" cy="1434021"/>
          </a:xfrm>
          <a:prstGeom prst="rect">
            <a:avLst/>
          </a:prstGeom>
        </p:spPr>
      </p:pic>
      <p:pic>
        <p:nvPicPr>
          <p:cNvPr id="13" name="图片 35">
            <a:extLst>
              <a:ext uri="{FF2B5EF4-FFF2-40B4-BE49-F238E27FC236}">
                <a16:creationId xmlns:a16="http://schemas.microsoft.com/office/drawing/2014/main" id="{821EF46A-B29B-4531-84D2-4E548C5111FC}"/>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600567" y="843921"/>
            <a:ext cx="2828825" cy="2168011"/>
          </a:xfrm>
          <a:prstGeom prst="rect">
            <a:avLst/>
          </a:prstGeom>
        </p:spPr>
      </p:pic>
      <p:sp>
        <p:nvSpPr>
          <p:cNvPr id="15" name="文本框 22">
            <a:extLst>
              <a:ext uri="{FF2B5EF4-FFF2-40B4-BE49-F238E27FC236}">
                <a16:creationId xmlns:a16="http://schemas.microsoft.com/office/drawing/2014/main" id="{13192161-E47F-46A2-A54C-44ED57702632}"/>
              </a:ext>
            </a:extLst>
          </p:cNvPr>
          <p:cNvSpPr txBox="1"/>
          <p:nvPr/>
        </p:nvSpPr>
        <p:spPr>
          <a:xfrm>
            <a:off x="1135171" y="3844651"/>
            <a:ext cx="5113535" cy="2414315"/>
          </a:xfrm>
          <a:prstGeom prst="rect">
            <a:avLst/>
          </a:prstGeom>
          <a:noFill/>
        </p:spPr>
        <p:txBody>
          <a:bodyPr wrap="square" rtlCol="0">
            <a:prstTxWarp prst="textArchUp">
              <a:avLst/>
            </a:prstTxWarp>
            <a:spAutoFit/>
          </a:bodyPr>
          <a:lstStyle/>
          <a:p>
            <a:pPr algn="ctr">
              <a:lnSpc>
                <a:spcPct val="150000"/>
              </a:lnSpc>
            </a:pP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CHÀO TẠM BIỆT </a:t>
            </a:r>
          </a:p>
          <a:p>
            <a:pPr algn="ctr">
              <a:lnSpc>
                <a:spcPct val="150000"/>
              </a:lnSpc>
            </a:pP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CÁC CON!</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99320950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animEffect transition="in" filter="fade">
                                      <p:cBhvr>
                                        <p:cTn id="14" dur="750"/>
                                        <p:tgtEl>
                                          <p:spTgt spid="6"/>
                                        </p:tgtEl>
                                      </p:cBhvr>
                                    </p:animEffect>
                                  </p:childTnLst>
                                </p:cTn>
                              </p:par>
                            </p:childTnLst>
                          </p:cTn>
                        </p:par>
                        <p:par>
                          <p:cTn id="15" fill="hold">
                            <p:stCondLst>
                              <p:cond delay="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750" fill="hold"/>
                                        <p:tgtEl>
                                          <p:spTgt spid="24"/>
                                        </p:tgtEl>
                                        <p:attrNameLst>
                                          <p:attrName>ppt_x</p:attrName>
                                        </p:attrNameLst>
                                      </p:cBhvr>
                                      <p:tavLst>
                                        <p:tav tm="0">
                                          <p:val>
                                            <p:strVal val="1+#ppt_w/2"/>
                                          </p:val>
                                        </p:tav>
                                        <p:tav tm="100000">
                                          <p:val>
                                            <p:strVal val="#ppt_x"/>
                                          </p:val>
                                        </p:tav>
                                      </p:tavLst>
                                    </p:anim>
                                    <p:anim calcmode="lin" valueType="num">
                                      <p:cBhvr additive="base">
                                        <p:cTn id="19" dur="750" fill="hold"/>
                                        <p:tgtEl>
                                          <p:spTgt spid="24"/>
                                        </p:tgtEl>
                                        <p:attrNameLst>
                                          <p:attrName>ppt_y</p:attrName>
                                        </p:attrNameLst>
                                      </p:cBhvr>
                                      <p:tavLst>
                                        <p:tav tm="0">
                                          <p:val>
                                            <p:strVal val="#ppt_y"/>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750" fill="hold"/>
                                        <p:tgtEl>
                                          <p:spTgt spid="11"/>
                                        </p:tgtEl>
                                        <p:attrNameLst>
                                          <p:attrName>ppt_w</p:attrName>
                                        </p:attrNameLst>
                                      </p:cBhvr>
                                      <p:tavLst>
                                        <p:tav tm="0">
                                          <p:val>
                                            <p:fltVal val="0"/>
                                          </p:val>
                                        </p:tav>
                                        <p:tav tm="100000">
                                          <p:val>
                                            <p:strVal val="#ppt_w"/>
                                          </p:val>
                                        </p:tav>
                                      </p:tavLst>
                                    </p:anim>
                                    <p:anim calcmode="lin" valueType="num">
                                      <p:cBhvr>
                                        <p:cTn id="28" dur="750" fill="hold"/>
                                        <p:tgtEl>
                                          <p:spTgt spid="11"/>
                                        </p:tgtEl>
                                        <p:attrNameLst>
                                          <p:attrName>ppt_h</p:attrName>
                                        </p:attrNameLst>
                                      </p:cBhvr>
                                      <p:tavLst>
                                        <p:tav tm="0">
                                          <p:val>
                                            <p:fltVal val="0"/>
                                          </p:val>
                                        </p:tav>
                                        <p:tav tm="100000">
                                          <p:val>
                                            <p:strVal val="#ppt_h"/>
                                          </p:val>
                                        </p:tav>
                                      </p:tavLst>
                                    </p:anim>
                                    <p:animEffect transition="in" filter="fade">
                                      <p:cBhvr>
                                        <p:cTn id="29" dur="75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750" fill="hold"/>
                                        <p:tgtEl>
                                          <p:spTgt spid="8"/>
                                        </p:tgtEl>
                                        <p:attrNameLst>
                                          <p:attrName>ppt_w</p:attrName>
                                        </p:attrNameLst>
                                      </p:cBhvr>
                                      <p:tavLst>
                                        <p:tav tm="0">
                                          <p:val>
                                            <p:fltVal val="0"/>
                                          </p:val>
                                        </p:tav>
                                        <p:tav tm="100000">
                                          <p:val>
                                            <p:strVal val="#ppt_w"/>
                                          </p:val>
                                        </p:tav>
                                      </p:tavLst>
                                    </p:anim>
                                    <p:anim calcmode="lin" valueType="num">
                                      <p:cBhvr>
                                        <p:cTn id="33" dur="750" fill="hold"/>
                                        <p:tgtEl>
                                          <p:spTgt spid="8"/>
                                        </p:tgtEl>
                                        <p:attrNameLst>
                                          <p:attrName>ppt_h</p:attrName>
                                        </p:attrNameLst>
                                      </p:cBhvr>
                                      <p:tavLst>
                                        <p:tav tm="0">
                                          <p:val>
                                            <p:fltVal val="0"/>
                                          </p:val>
                                        </p:tav>
                                        <p:tav tm="100000">
                                          <p:val>
                                            <p:strVal val="#ppt_h"/>
                                          </p:val>
                                        </p:tav>
                                      </p:tavLst>
                                    </p:anim>
                                    <p:animEffect transition="in" filter="fade">
                                      <p:cBhvr>
                                        <p:cTn id="34" dur="75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750" fill="hold"/>
                                        <p:tgtEl>
                                          <p:spTgt spid="9"/>
                                        </p:tgtEl>
                                        <p:attrNameLst>
                                          <p:attrName>ppt_w</p:attrName>
                                        </p:attrNameLst>
                                      </p:cBhvr>
                                      <p:tavLst>
                                        <p:tav tm="0">
                                          <p:val>
                                            <p:fltVal val="0"/>
                                          </p:val>
                                        </p:tav>
                                        <p:tav tm="100000">
                                          <p:val>
                                            <p:strVal val="#ppt_w"/>
                                          </p:val>
                                        </p:tav>
                                      </p:tavLst>
                                    </p:anim>
                                    <p:anim calcmode="lin" valueType="num">
                                      <p:cBhvr>
                                        <p:cTn id="38" dur="750" fill="hold"/>
                                        <p:tgtEl>
                                          <p:spTgt spid="9"/>
                                        </p:tgtEl>
                                        <p:attrNameLst>
                                          <p:attrName>ppt_h</p:attrName>
                                        </p:attrNameLst>
                                      </p:cBhvr>
                                      <p:tavLst>
                                        <p:tav tm="0">
                                          <p:val>
                                            <p:fltVal val="0"/>
                                          </p:val>
                                        </p:tav>
                                        <p:tav tm="100000">
                                          <p:val>
                                            <p:strVal val="#ppt_h"/>
                                          </p:val>
                                        </p:tav>
                                      </p:tavLst>
                                    </p:anim>
                                    <p:animEffect transition="in" filter="fade">
                                      <p:cBhvr>
                                        <p:cTn id="39" dur="75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fltVal val="0"/>
                                          </p:val>
                                        </p:tav>
                                        <p:tav tm="100000">
                                          <p:val>
                                            <p:strVal val="#ppt_w"/>
                                          </p:val>
                                        </p:tav>
                                      </p:tavLst>
                                    </p:anim>
                                    <p:anim calcmode="lin" valueType="num">
                                      <p:cBhvr>
                                        <p:cTn id="43" dur="750" fill="hold"/>
                                        <p:tgtEl>
                                          <p:spTgt spid="12"/>
                                        </p:tgtEl>
                                        <p:attrNameLst>
                                          <p:attrName>ppt_h</p:attrName>
                                        </p:attrNameLst>
                                      </p:cBhvr>
                                      <p:tavLst>
                                        <p:tav tm="0">
                                          <p:val>
                                            <p:fltVal val="0"/>
                                          </p:val>
                                        </p:tav>
                                        <p:tav tm="100000">
                                          <p:val>
                                            <p:strVal val="#ppt_h"/>
                                          </p:val>
                                        </p:tav>
                                      </p:tavLst>
                                    </p:anim>
                                    <p:animEffect transition="in" filter="fade">
                                      <p:cBhvr>
                                        <p:cTn id="44" dur="750"/>
                                        <p:tgtEl>
                                          <p:spTgt spid="12"/>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750" fill="hold"/>
                                        <p:tgtEl>
                                          <p:spTgt spid="13"/>
                                        </p:tgtEl>
                                        <p:attrNameLst>
                                          <p:attrName>ppt_w</p:attrName>
                                        </p:attrNameLst>
                                      </p:cBhvr>
                                      <p:tavLst>
                                        <p:tav tm="0">
                                          <p:val>
                                            <p:fltVal val="0"/>
                                          </p:val>
                                        </p:tav>
                                        <p:tav tm="100000">
                                          <p:val>
                                            <p:strVal val="#ppt_w"/>
                                          </p:val>
                                        </p:tav>
                                      </p:tavLst>
                                    </p:anim>
                                    <p:anim calcmode="lin" valueType="num">
                                      <p:cBhvr>
                                        <p:cTn id="48" dur="750" fill="hold"/>
                                        <p:tgtEl>
                                          <p:spTgt spid="13"/>
                                        </p:tgtEl>
                                        <p:attrNameLst>
                                          <p:attrName>ppt_h</p:attrName>
                                        </p:attrNameLst>
                                      </p:cBhvr>
                                      <p:tavLst>
                                        <p:tav tm="0">
                                          <p:val>
                                            <p:fltVal val="0"/>
                                          </p:val>
                                        </p:tav>
                                        <p:tav tm="100000">
                                          <p:val>
                                            <p:strVal val="#ppt_h"/>
                                          </p:val>
                                        </p:tav>
                                      </p:tavLst>
                                    </p:anim>
                                    <p:animEffect transition="in" filter="fade">
                                      <p:cBhvr>
                                        <p:cTn id="49" dur="750"/>
                                        <p:tgtEl>
                                          <p:spTgt spid="13"/>
                                        </p:tgtEl>
                                      </p:cBhvr>
                                    </p:animEffect>
                                  </p:childTnLst>
                                </p:cTn>
                              </p:par>
                              <p:par>
                                <p:cTn id="50" presetID="56" presetClass="entr" presetSubtype="0" fill="hold" nodeType="withEffect">
                                  <p:stCondLst>
                                    <p:cond delay="0"/>
                                  </p:stCondLst>
                                  <p:iterate type="lt">
                                    <p:tmPct val="3000"/>
                                  </p:iterate>
                                  <p:childTnLst>
                                    <p:set>
                                      <p:cBhvr>
                                        <p:cTn id="51" dur="1" fill="hold">
                                          <p:stCondLst>
                                            <p:cond delay="0"/>
                                          </p:stCondLst>
                                        </p:cTn>
                                        <p:tgtEl>
                                          <p:spTgt spid="15">
                                            <p:txEl>
                                              <p:pRg st="0" end="0"/>
                                            </p:txEl>
                                          </p:spTgt>
                                        </p:tgtEl>
                                        <p:attrNameLst>
                                          <p:attrName>style.visibility</p:attrName>
                                        </p:attrNameLst>
                                      </p:cBhvr>
                                      <p:to>
                                        <p:strVal val="visible"/>
                                      </p:to>
                                    </p:set>
                                    <p:anim by="(-#ppt_w*2)" calcmode="lin" valueType="num">
                                      <p:cBhvr rctx="PPT">
                                        <p:cTn id="52" dur="500" autoRev="1" fill="hold">
                                          <p:stCondLst>
                                            <p:cond delay="0"/>
                                          </p:stCondLst>
                                        </p:cTn>
                                        <p:tgtEl>
                                          <p:spTgt spid="15">
                                            <p:txEl>
                                              <p:pRg st="0" end="0"/>
                                            </p:txEl>
                                          </p:spTgt>
                                        </p:tgtEl>
                                        <p:attrNameLst>
                                          <p:attrName>ppt_w</p:attrName>
                                        </p:attrNameLst>
                                      </p:cBhvr>
                                    </p:anim>
                                    <p:anim by="(#ppt_w*0.50)" calcmode="lin" valueType="num">
                                      <p:cBhvr>
                                        <p:cTn id="53" dur="500" decel="50000" autoRev="1" fill="hold">
                                          <p:stCondLst>
                                            <p:cond delay="0"/>
                                          </p:stCondLst>
                                        </p:cTn>
                                        <p:tgtEl>
                                          <p:spTgt spid="15">
                                            <p:txEl>
                                              <p:pRg st="0" end="0"/>
                                            </p:txEl>
                                          </p:spTgt>
                                        </p:tgtEl>
                                        <p:attrNameLst>
                                          <p:attrName>ppt_x</p:attrName>
                                        </p:attrNameLst>
                                      </p:cBhvr>
                                    </p:anim>
                                    <p:anim from="(-#ppt_h/2)" to="(#ppt_y)" calcmode="lin" valueType="num">
                                      <p:cBhvr>
                                        <p:cTn id="54" dur="1000" fill="hold">
                                          <p:stCondLst>
                                            <p:cond delay="0"/>
                                          </p:stCondLst>
                                        </p:cTn>
                                        <p:tgtEl>
                                          <p:spTgt spid="15">
                                            <p:txEl>
                                              <p:pRg st="0" end="0"/>
                                            </p:txEl>
                                          </p:spTgt>
                                        </p:tgtEl>
                                        <p:attrNameLst>
                                          <p:attrName>ppt_y</p:attrName>
                                        </p:attrNameLst>
                                      </p:cBhvr>
                                    </p:anim>
                                    <p:animRot by="21600000">
                                      <p:cBhvr>
                                        <p:cTn id="55" dur="1000" fill="hold">
                                          <p:stCondLst>
                                            <p:cond delay="0"/>
                                          </p:stCondLst>
                                        </p:cTn>
                                        <p:tgtEl>
                                          <p:spTgt spid="15">
                                            <p:txEl>
                                              <p:pRg st="0" end="0"/>
                                            </p:txEl>
                                          </p:spTgt>
                                        </p:tgtEl>
                                        <p:attrNameLst>
                                          <p:attrName>r</p:attrName>
                                        </p:attrNameLst>
                                      </p:cBhvr>
                                    </p:animRot>
                                  </p:childTnLst>
                                </p:cTn>
                              </p:par>
                              <p:par>
                                <p:cTn id="56" presetID="56" presetClass="entr" presetSubtype="0" fill="hold" nodeType="withEffect">
                                  <p:stCondLst>
                                    <p:cond delay="0"/>
                                  </p:stCondLst>
                                  <p:iterate type="lt">
                                    <p:tmPct val="3000"/>
                                  </p:iterate>
                                  <p:childTnLst>
                                    <p:set>
                                      <p:cBhvr>
                                        <p:cTn id="57" dur="1" fill="hold">
                                          <p:stCondLst>
                                            <p:cond delay="0"/>
                                          </p:stCondLst>
                                        </p:cTn>
                                        <p:tgtEl>
                                          <p:spTgt spid="15">
                                            <p:txEl>
                                              <p:pRg st="1" end="1"/>
                                            </p:txEl>
                                          </p:spTgt>
                                        </p:tgtEl>
                                        <p:attrNameLst>
                                          <p:attrName>style.visibility</p:attrName>
                                        </p:attrNameLst>
                                      </p:cBhvr>
                                      <p:to>
                                        <p:strVal val="visible"/>
                                      </p:to>
                                    </p:set>
                                    <p:anim by="(-#ppt_w*2)" calcmode="lin" valueType="num">
                                      <p:cBhvr rctx="PPT">
                                        <p:cTn id="58" dur="500" autoRev="1" fill="hold">
                                          <p:stCondLst>
                                            <p:cond delay="0"/>
                                          </p:stCondLst>
                                        </p:cTn>
                                        <p:tgtEl>
                                          <p:spTgt spid="15">
                                            <p:txEl>
                                              <p:pRg st="1" end="1"/>
                                            </p:txEl>
                                          </p:spTgt>
                                        </p:tgtEl>
                                        <p:attrNameLst>
                                          <p:attrName>ppt_w</p:attrName>
                                        </p:attrNameLst>
                                      </p:cBhvr>
                                    </p:anim>
                                    <p:anim by="(#ppt_w*0.50)" calcmode="lin" valueType="num">
                                      <p:cBhvr>
                                        <p:cTn id="59" dur="500" decel="50000" autoRev="1" fill="hold">
                                          <p:stCondLst>
                                            <p:cond delay="0"/>
                                          </p:stCondLst>
                                        </p:cTn>
                                        <p:tgtEl>
                                          <p:spTgt spid="15">
                                            <p:txEl>
                                              <p:pRg st="1" end="1"/>
                                            </p:txEl>
                                          </p:spTgt>
                                        </p:tgtEl>
                                        <p:attrNameLst>
                                          <p:attrName>ppt_x</p:attrName>
                                        </p:attrNameLst>
                                      </p:cBhvr>
                                    </p:anim>
                                    <p:anim from="(-#ppt_h/2)" to="(#ppt_y)" calcmode="lin" valueType="num">
                                      <p:cBhvr>
                                        <p:cTn id="60" dur="1000" fill="hold">
                                          <p:stCondLst>
                                            <p:cond delay="0"/>
                                          </p:stCondLst>
                                        </p:cTn>
                                        <p:tgtEl>
                                          <p:spTgt spid="15">
                                            <p:txEl>
                                              <p:pRg st="1" end="1"/>
                                            </p:txEl>
                                          </p:spTgt>
                                        </p:tgtEl>
                                        <p:attrNameLst>
                                          <p:attrName>ppt_y</p:attrName>
                                        </p:attrNameLst>
                                      </p:cBhvr>
                                    </p:anim>
                                    <p:animRot by="21600000">
                                      <p:cBhvr>
                                        <p:cTn id="61" dur="1000" fill="hold">
                                          <p:stCondLst>
                                            <p:cond delay="0"/>
                                          </p:stCondLst>
                                        </p:cTn>
                                        <p:tgtEl>
                                          <p:spTgt spid="1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7524" y="-107132"/>
            <a:ext cx="1715388" cy="17153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A3C7FBB-0134-41F0-9437-48D957ABC2AB}"/>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rcRect l="2170"/>
          <a:stretch/>
        </p:blipFill>
        <p:spPr>
          <a:xfrm>
            <a:off x="1772239" y="601392"/>
            <a:ext cx="9379670" cy="5843752"/>
          </a:xfrm>
          <a:prstGeom prst="flowChartConnector">
            <a:avLst/>
          </a:prstGeom>
        </p:spPr>
      </p:pic>
    </p:spTree>
    <p:custDataLst>
      <p:tags r:id="rId1"/>
    </p:custDataLst>
    <p:extLst>
      <p:ext uri="{BB962C8B-B14F-4D97-AF65-F5344CB8AC3E}">
        <p14:creationId xmlns:p14="http://schemas.microsoft.com/office/powerpoint/2010/main" val="2051248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3334">
              <a:srgbClr val="EBF3FA"/>
            </a:gs>
            <a:gs pos="27550">
              <a:srgbClr val="DEEBF6"/>
            </a:gs>
            <a:gs pos="36442">
              <a:srgbClr val="D6E6F4"/>
            </a:gs>
            <a:gs pos="37803">
              <a:srgbClr val="D5E5F4"/>
            </a:gs>
            <a:gs pos="51085">
              <a:srgbClr val="C9DEF1"/>
            </a:gs>
            <a:gs pos="59126">
              <a:srgbClr val="C2DAE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524000" y="614362"/>
            <a:ext cx="9144000" cy="7150712"/>
          </a:xfrm>
          <a:prstGeom prst="rect">
            <a:avLst/>
          </a:prstGeom>
        </p:spPr>
      </p:pic>
      <p:pic>
        <p:nvPicPr>
          <p:cNvPr id="3" name="图片 2"/>
          <p:cNvPicPr>
            <a:picLocks noChangeAspect="1"/>
          </p:cNvPicPr>
          <p:nvPr/>
        </p:nvPicPr>
        <p:blipFill>
          <a:blip r:embed="rId4"/>
          <a:stretch>
            <a:fillRect/>
          </a:stretch>
        </p:blipFill>
        <p:spPr>
          <a:xfrm>
            <a:off x="2096850" y="1509713"/>
            <a:ext cx="7942501" cy="3981451"/>
          </a:xfrm>
          <a:prstGeom prst="rect">
            <a:avLst/>
          </a:prstGeom>
        </p:spPr>
      </p:pic>
      <p:pic>
        <p:nvPicPr>
          <p:cNvPr id="4" name="图片 3"/>
          <p:cNvPicPr>
            <a:picLocks noChangeAspect="1"/>
          </p:cNvPicPr>
          <p:nvPr/>
        </p:nvPicPr>
        <p:blipFill>
          <a:blip r:embed="rId5"/>
          <a:stretch>
            <a:fillRect/>
          </a:stretch>
        </p:blipFill>
        <p:spPr>
          <a:xfrm>
            <a:off x="1784132" y="995364"/>
            <a:ext cx="1911029" cy="2062609"/>
          </a:xfrm>
          <a:prstGeom prst="rect">
            <a:avLst/>
          </a:prstGeom>
        </p:spPr>
      </p:pic>
      <p:pic>
        <p:nvPicPr>
          <p:cNvPr id="5" name="图片 4"/>
          <p:cNvPicPr>
            <a:picLocks noChangeAspect="1"/>
          </p:cNvPicPr>
          <p:nvPr/>
        </p:nvPicPr>
        <p:blipFill>
          <a:blip r:embed="rId6"/>
          <a:stretch>
            <a:fillRect/>
          </a:stretch>
        </p:blipFill>
        <p:spPr>
          <a:xfrm>
            <a:off x="8776053" y="905902"/>
            <a:ext cx="1482494" cy="1830855"/>
          </a:xfrm>
          <a:prstGeom prst="rect">
            <a:avLst/>
          </a:prstGeom>
        </p:spPr>
      </p:pic>
      <p:pic>
        <p:nvPicPr>
          <p:cNvPr id="6" name="图片 5"/>
          <p:cNvPicPr>
            <a:picLocks noChangeAspect="1"/>
          </p:cNvPicPr>
          <p:nvPr/>
        </p:nvPicPr>
        <p:blipFill>
          <a:blip r:embed="rId7"/>
          <a:stretch>
            <a:fillRect/>
          </a:stretch>
        </p:blipFill>
        <p:spPr>
          <a:xfrm>
            <a:off x="2827021" y="4215766"/>
            <a:ext cx="6151721" cy="1510665"/>
          </a:xfrm>
          <a:prstGeom prst="rect">
            <a:avLst/>
          </a:prstGeom>
        </p:spPr>
      </p:pic>
      <p:grpSp>
        <p:nvGrpSpPr>
          <p:cNvPr id="11" name="组合 10"/>
          <p:cNvGrpSpPr/>
          <p:nvPr/>
        </p:nvGrpSpPr>
        <p:grpSpPr>
          <a:xfrm rot="6329695" flipH="1">
            <a:off x="7886001" y="2918103"/>
            <a:ext cx="1267341" cy="865607"/>
            <a:chOff x="9015984" y="2528554"/>
            <a:chExt cx="2157344" cy="1473489"/>
          </a:xfrm>
        </p:grpSpPr>
        <p:sp>
          <p:nvSpPr>
            <p:cNvPr id="23"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4"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5"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6"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dirty="0">
                <a:solidFill>
                  <a:srgbClr val="5FA080"/>
                </a:solidFill>
                <a:latin typeface="等线"/>
                <a:ea typeface="等线" panose="02010600030101010101" pitchFamily="2" charset="-122"/>
              </a:endParaRPr>
            </a:p>
          </p:txBody>
        </p:sp>
        <p:sp>
          <p:nvSpPr>
            <p:cNvPr id="27"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8"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29"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30"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31"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sp>
          <p:nvSpPr>
            <p:cNvPr id="32"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1219200">
                <a:defRPr/>
              </a:pPr>
              <a:endParaRPr lang="zh-CN" altLang="en-US">
                <a:solidFill>
                  <a:srgbClr val="5FA080"/>
                </a:solidFill>
                <a:latin typeface="等线"/>
                <a:ea typeface="等线" panose="02010600030101010101" pitchFamily="2" charset="-122"/>
              </a:endParaRPr>
            </a:p>
          </p:txBody>
        </p:sp>
      </p:grpSp>
      <p:sp>
        <p:nvSpPr>
          <p:cNvPr id="33" name="文本框 32"/>
          <p:cNvSpPr txBox="1"/>
          <p:nvPr/>
        </p:nvSpPr>
        <p:spPr>
          <a:xfrm>
            <a:off x="3432167" y="2598372"/>
            <a:ext cx="4693090" cy="1420495"/>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457200">
              <a:defRPr/>
            </a:pPr>
            <a:r>
              <a:rPr lang="en-US" altLang="zh-CN" sz="7200" b="1" dirty="0" err="1">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Khởi động</a:t>
            </a:r>
            <a:endParaRPr lang="en-US" altLang="zh-CN" sz="7200" b="1"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20613486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47"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53" presetClass="entr" presetSubtype="16" fill="hold" grpId="0" nodeType="withEffect">
                                  <p:stCondLst>
                                    <p:cond delay="0"/>
                                  </p:stCondLst>
                                  <p:childTnLst>
                                    <p:set>
                                      <p:cBhvr>
                                        <p:cTn id="29" dur="2000" fill="hold">
                                          <p:stCondLst>
                                            <p:cond delay="0"/>
                                          </p:stCondLst>
                                        </p:cTn>
                                        <p:tgtEl>
                                          <p:spTgt spid="33"/>
                                        </p:tgtEl>
                                        <p:attrNameLst>
                                          <p:attrName>style.visibility</p:attrName>
                                        </p:attrNameLst>
                                      </p:cBhvr>
                                      <p:to>
                                        <p:strVal val="visible"/>
                                      </p:to>
                                    </p:set>
                                    <p:anim calcmode="lin" valueType="num">
                                      <p:cBhvr>
                                        <p:cTn id="30" dur="2000" fill="hold"/>
                                        <p:tgtEl>
                                          <p:spTgt spid="33"/>
                                        </p:tgtEl>
                                        <p:attrNameLst>
                                          <p:attrName>ppt_w</p:attrName>
                                        </p:attrNameLst>
                                      </p:cBhvr>
                                      <p:tavLst>
                                        <p:tav tm="0">
                                          <p:val>
                                            <p:fltVal val="0"/>
                                          </p:val>
                                        </p:tav>
                                        <p:tav tm="100000">
                                          <p:val>
                                            <p:strVal val="#ppt_w"/>
                                          </p:val>
                                        </p:tav>
                                      </p:tavLst>
                                    </p:anim>
                                    <p:anim calcmode="lin" valueType="num">
                                      <p:cBhvr>
                                        <p:cTn id="31" dur="2000" fill="hold"/>
                                        <p:tgtEl>
                                          <p:spTgt spid="33"/>
                                        </p:tgtEl>
                                        <p:attrNameLst>
                                          <p:attrName>ppt_h</p:attrName>
                                        </p:attrNameLst>
                                      </p:cBhvr>
                                      <p:tavLst>
                                        <p:tav tm="0">
                                          <p:val>
                                            <p:fltVal val="0"/>
                                          </p:val>
                                        </p:tav>
                                        <p:tav tm="100000">
                                          <p:val>
                                            <p:strVal val="#ppt_h"/>
                                          </p:val>
                                        </p:tav>
                                      </p:tavLst>
                                    </p:anim>
                                    <p:animEffect transition="in" filter="fade">
                                      <p:cBhvr>
                                        <p:cTn id="3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grpSp>
        <p:nvGrpSpPr>
          <p:cNvPr id="10" name="Group 9">
            <a:extLst>
              <a:ext uri="{FF2B5EF4-FFF2-40B4-BE49-F238E27FC236}">
                <a16:creationId xmlns:a16="http://schemas.microsoft.com/office/drawing/2014/main" id="{95E2A01A-37E7-4E49-A4B0-0BE4C4D94941}"/>
              </a:ext>
            </a:extLst>
          </p:cNvPr>
          <p:cNvGrpSpPr/>
          <p:nvPr/>
        </p:nvGrpSpPr>
        <p:grpSpPr>
          <a:xfrm>
            <a:off x="2262434" y="825211"/>
            <a:ext cx="6759018"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5">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8" name="TextBox 17">
              <a:extLst>
                <a:ext uri="{FF2B5EF4-FFF2-40B4-BE49-F238E27FC236}">
                  <a16:creationId xmlns:a16="http://schemas.microsoft.com/office/drawing/2014/main" id="{1572C51F-CECB-48A7-8A70-7BA2BE8A7350}"/>
                </a:ext>
              </a:extLst>
            </p:cNvPr>
            <p:cNvSpPr txBox="1"/>
            <p:nvPr/>
          </p:nvSpPr>
          <p:spPr>
            <a:xfrm>
              <a:off x="2366264" y="2595991"/>
              <a:ext cx="3041009" cy="658706"/>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a:t>
              </a:r>
              <a:endParaRPr lang="en-US" sz="2800" b="1" dirty="0">
                <a:solidFill>
                  <a:schemeClr val="accent1">
                    <a:lumMod val="50000"/>
                  </a:schemeClr>
                </a:solidFill>
                <a:latin typeface="UTM Avo" panose="02040603050506020204" pitchFamily="18" charset="0"/>
              </a:endParaRPr>
            </a:p>
          </p:txBody>
        </p:sp>
      </p:grpSp>
    </p:spTree>
    <p:extLst>
      <p:ext uri="{BB962C8B-B14F-4D97-AF65-F5344CB8AC3E}">
        <p14:creationId xmlns:p14="http://schemas.microsoft.com/office/powerpoint/2010/main" val="90610874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147918" y="54459"/>
            <a:ext cx="12339918" cy="6978353"/>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10212761" y="5347503"/>
            <a:ext cx="1585628" cy="1510497"/>
          </a:xfrm>
          <a:prstGeom prst="rect">
            <a:avLst/>
          </a:prstGeom>
          <a:noFill/>
          <a:ln w="9525">
            <a:noFill/>
          </a:ln>
        </p:spPr>
      </p:pic>
      <p:sp>
        <p:nvSpPr>
          <p:cNvPr id="16" name="TextBox 15"/>
          <p:cNvSpPr txBox="1"/>
          <p:nvPr/>
        </p:nvSpPr>
        <p:spPr>
          <a:xfrm>
            <a:off x="1340901" y="3417605"/>
            <a:ext cx="359394" cy="507831"/>
          </a:xfrm>
          <a:prstGeom prst="rect">
            <a:avLst/>
          </a:prstGeom>
          <a:noFill/>
        </p:spPr>
        <p:txBody>
          <a:bodyPr wrap="none" rtlCol="0">
            <a:spAutoFit/>
          </a:bodyPr>
          <a:lstStyle/>
          <a:p>
            <a:r>
              <a:rPr lang="en-US" altLang="zh-CN" sz="2700" dirty="0">
                <a:solidFill>
                  <a:schemeClr val="bg1"/>
                </a:solidFill>
              </a:rPr>
              <a:t>3</a:t>
            </a:r>
            <a:endParaRPr lang="zh-CN" altLang="en-US" sz="2700" dirty="0">
              <a:solidFill>
                <a:schemeClr val="bg1"/>
              </a:solidFill>
            </a:endParaRPr>
          </a:p>
        </p:txBody>
      </p:sp>
      <p:sp>
        <p:nvSpPr>
          <p:cNvPr id="17" name="TextBox 16"/>
          <p:cNvSpPr txBox="1"/>
          <p:nvPr/>
        </p:nvSpPr>
        <p:spPr>
          <a:xfrm>
            <a:off x="2281049" y="4430367"/>
            <a:ext cx="359394" cy="507831"/>
          </a:xfrm>
          <a:prstGeom prst="rect">
            <a:avLst/>
          </a:prstGeom>
          <a:noFill/>
        </p:spPr>
        <p:txBody>
          <a:bodyPr wrap="none" rtlCol="0">
            <a:spAutoFit/>
          </a:bodyPr>
          <a:lstStyle/>
          <a:p>
            <a:r>
              <a:rPr lang="en-US" altLang="zh-CN" sz="2700" dirty="0">
                <a:solidFill>
                  <a:schemeClr val="bg1"/>
                </a:solidFill>
              </a:rPr>
              <a:t>4</a:t>
            </a:r>
            <a:endParaRPr lang="zh-CN" altLang="en-US" sz="2700" dirty="0">
              <a:solidFill>
                <a:schemeClr val="bg1"/>
              </a:solidFill>
            </a:endParaRPr>
          </a:p>
        </p:txBody>
      </p:sp>
      <p:pic>
        <p:nvPicPr>
          <p:cNvPr id="25" name="图片 46112" descr="01"/>
          <p:cNvPicPr>
            <a:picLocks noChangeAspect="1"/>
          </p:cNvPicPr>
          <p:nvPr/>
        </p:nvPicPr>
        <p:blipFill>
          <a:blip r:embed="rId5"/>
          <a:stretch>
            <a:fillRect/>
          </a:stretch>
        </p:blipFill>
        <p:spPr>
          <a:xfrm>
            <a:off x="1199891" y="1847351"/>
            <a:ext cx="10247042" cy="1824169"/>
          </a:xfrm>
          <a:prstGeom prst="rect">
            <a:avLst/>
          </a:prstGeom>
          <a:noFill/>
          <a:ln w="9525">
            <a:noFill/>
          </a:ln>
        </p:spPr>
      </p:pic>
      <p:sp>
        <p:nvSpPr>
          <p:cNvPr id="26" name="TextBox 71"/>
          <p:cNvSpPr txBox="1"/>
          <p:nvPr/>
        </p:nvSpPr>
        <p:spPr>
          <a:xfrm>
            <a:off x="4509255" y="2409120"/>
            <a:ext cx="6757068" cy="830997"/>
          </a:xfrm>
          <a:prstGeom prst="rect">
            <a:avLst/>
          </a:prstGeom>
          <a:noFill/>
          <a:ln w="9525">
            <a:noFill/>
          </a:ln>
        </p:spPr>
        <p:txBody>
          <a:bodyPr wrap="square">
            <a:spAutoFit/>
          </a:bodyPr>
          <a:lstStyle/>
          <a:p>
            <a:pPr lvl="0" eaLnBrk="0" hangingPunct="0"/>
            <a:r>
              <a:rPr lang="vi-VN" sz="2400" dirty="0">
                <a:solidFill>
                  <a:srgbClr val="002060"/>
                </a:solidFill>
                <a:latin typeface="Times New Roman"/>
                <a:ea typeface="Times New Roman"/>
              </a:rPr>
              <a:t>Kể lại được một việc Bác Hồ đã làm trong câu chuyện Chiếc rễ đa tròn theo câu hỏi gợi ý.</a:t>
            </a:r>
            <a:endParaRPr lang="zh-CN" alt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图片 46117" descr="04"/>
          <p:cNvPicPr>
            <a:picLocks noChangeAspect="1"/>
          </p:cNvPicPr>
          <p:nvPr/>
        </p:nvPicPr>
        <p:blipFill>
          <a:blip r:embed="rId6"/>
          <a:stretch>
            <a:fillRect/>
          </a:stretch>
        </p:blipFill>
        <p:spPr>
          <a:xfrm>
            <a:off x="1233229" y="3781203"/>
            <a:ext cx="10337882" cy="1716485"/>
          </a:xfrm>
          <a:prstGeom prst="rect">
            <a:avLst/>
          </a:prstGeom>
          <a:noFill/>
          <a:ln w="9525">
            <a:noFill/>
          </a:ln>
        </p:spPr>
      </p:pic>
      <p:pic>
        <p:nvPicPr>
          <p:cNvPr id="34" name="图片 46124" descr="png-0730"/>
          <p:cNvPicPr>
            <a:picLocks noChangeAspect="1"/>
          </p:cNvPicPr>
          <p:nvPr/>
        </p:nvPicPr>
        <p:blipFill>
          <a:blip r:embed="rId7"/>
          <a:stretch>
            <a:fillRect/>
          </a:stretch>
        </p:blipFill>
        <p:spPr>
          <a:xfrm>
            <a:off x="2281049" y="2293289"/>
            <a:ext cx="1301796" cy="1196297"/>
          </a:xfrm>
          <a:prstGeom prst="rect">
            <a:avLst/>
          </a:prstGeom>
          <a:noFill/>
          <a:ln w="9525">
            <a:noFill/>
          </a:ln>
        </p:spPr>
      </p:pic>
      <p:sp>
        <p:nvSpPr>
          <p:cNvPr id="43" name="TextBox 71"/>
          <p:cNvSpPr txBox="1"/>
          <p:nvPr/>
        </p:nvSpPr>
        <p:spPr>
          <a:xfrm>
            <a:off x="4013172" y="1045553"/>
            <a:ext cx="5537227" cy="707886"/>
          </a:xfrm>
          <a:prstGeom prst="rect">
            <a:avLst/>
          </a:prstGeom>
          <a:noFill/>
          <a:ln w="9525">
            <a:noFill/>
          </a:ln>
        </p:spPr>
        <p:txBody>
          <a:bodyPr wrap="square">
            <a:spAutoFit/>
          </a:bodyPr>
          <a:lstStyle/>
          <a:p>
            <a:pPr lvl="0" eaLnBrk="0" hangingPunct="0"/>
            <a:r>
              <a:rPr lang="en-US" altLang="zh-CN" sz="4000" b="1" dirty="0" err="1" smtClean="0">
                <a:solidFill>
                  <a:srgbClr val="7030A0"/>
                </a:solidFill>
                <a:latin typeface="Times New Roman" pitchFamily="18" charset="0"/>
                <a:ea typeface="Arial-Rounded" panose="020B0500000000000000" pitchFamily="34" charset="0"/>
                <a:cs typeface="Times New Roman" pitchFamily="18" charset="0"/>
              </a:rPr>
              <a:t>Yêu</a:t>
            </a:r>
            <a:r>
              <a:rPr lang="en-US" altLang="zh-CN" sz="4000" b="1" dirty="0" smtClean="0">
                <a:solidFill>
                  <a:srgbClr val="7030A0"/>
                </a:solidFill>
                <a:latin typeface="Times New Roman" pitchFamily="18" charset="0"/>
                <a:ea typeface="Arial-Rounded" panose="020B0500000000000000" pitchFamily="34" charset="0"/>
                <a:cs typeface="Times New Roman" pitchFamily="18" charset="0"/>
              </a:rPr>
              <a:t> </a:t>
            </a:r>
            <a:r>
              <a:rPr lang="en-US" altLang="zh-CN" sz="4000" b="1" dirty="0" err="1" smtClean="0">
                <a:solidFill>
                  <a:srgbClr val="7030A0"/>
                </a:solidFill>
                <a:latin typeface="Times New Roman" pitchFamily="18" charset="0"/>
                <a:ea typeface="Arial-Rounded" panose="020B0500000000000000" pitchFamily="34" charset="0"/>
                <a:cs typeface="Times New Roman" pitchFamily="18" charset="0"/>
              </a:rPr>
              <a:t>cầu</a:t>
            </a:r>
            <a:r>
              <a:rPr lang="en-US" altLang="zh-CN" sz="4000" b="1" dirty="0" smtClean="0">
                <a:solidFill>
                  <a:srgbClr val="7030A0"/>
                </a:solidFill>
                <a:latin typeface="Times New Roman" pitchFamily="18" charset="0"/>
                <a:ea typeface="Arial-Rounded" panose="020B0500000000000000" pitchFamily="34" charset="0"/>
                <a:cs typeface="Times New Roman" pitchFamily="18" charset="0"/>
              </a:rPr>
              <a:t> </a:t>
            </a:r>
            <a:r>
              <a:rPr lang="en-US" altLang="zh-CN" sz="4000" b="1" dirty="0" err="1" smtClean="0">
                <a:solidFill>
                  <a:srgbClr val="7030A0"/>
                </a:solidFill>
                <a:latin typeface="Times New Roman" pitchFamily="18" charset="0"/>
                <a:ea typeface="Arial-Rounded" panose="020B0500000000000000" pitchFamily="34" charset="0"/>
                <a:cs typeface="Times New Roman" pitchFamily="18" charset="0"/>
              </a:rPr>
              <a:t>cần</a:t>
            </a:r>
            <a:r>
              <a:rPr lang="en-US" altLang="zh-CN" sz="4000" b="1" dirty="0" smtClean="0">
                <a:solidFill>
                  <a:srgbClr val="7030A0"/>
                </a:solidFill>
                <a:latin typeface="Times New Roman" pitchFamily="18" charset="0"/>
                <a:ea typeface="Arial-Rounded" panose="020B0500000000000000" pitchFamily="34" charset="0"/>
                <a:cs typeface="Times New Roman" pitchFamily="18" charset="0"/>
              </a:rPr>
              <a:t> </a:t>
            </a:r>
            <a:r>
              <a:rPr lang="en-US" altLang="zh-CN" sz="4000" b="1" dirty="0" err="1" smtClean="0">
                <a:solidFill>
                  <a:srgbClr val="7030A0"/>
                </a:solidFill>
                <a:latin typeface="Times New Roman" pitchFamily="18" charset="0"/>
                <a:ea typeface="Arial-Rounded" panose="020B0500000000000000" pitchFamily="34" charset="0"/>
                <a:cs typeface="Times New Roman" pitchFamily="18" charset="0"/>
              </a:rPr>
              <a:t>đạt</a:t>
            </a:r>
            <a:endParaRPr lang="zh-CN" altLang="en-US" sz="4000" b="1" dirty="0">
              <a:solidFill>
                <a:srgbClr val="7030A0"/>
              </a:solidFill>
              <a:latin typeface="Times New Roman" pitchFamily="18" charset="0"/>
              <a:ea typeface="Arial-Rounded" panose="020B0500000000000000" pitchFamily="34" charset="0"/>
              <a:cs typeface="Times New Roman" pitchFamily="18" charset="0"/>
            </a:endParaRPr>
          </a:p>
        </p:txBody>
      </p:sp>
      <p:sp>
        <p:nvSpPr>
          <p:cNvPr id="2" name="Rectangle 1"/>
          <p:cNvSpPr/>
          <p:nvPr/>
        </p:nvSpPr>
        <p:spPr>
          <a:xfrm>
            <a:off x="4255915" y="4211637"/>
            <a:ext cx="6563828" cy="954107"/>
          </a:xfrm>
          <a:prstGeom prst="rect">
            <a:avLst/>
          </a:prstGeom>
        </p:spPr>
        <p:txBody>
          <a:bodyPr wrap="square">
            <a:spAutoFit/>
          </a:bodyPr>
          <a:lstStyle/>
          <a:p>
            <a:pPr algn="just">
              <a:spcAft>
                <a:spcPts val="0"/>
              </a:spcAft>
            </a:pPr>
            <a:r>
              <a:rPr lang="vi-VN" sz="2800" dirty="0">
                <a:solidFill>
                  <a:srgbClr val="002060"/>
                </a:solidFill>
                <a:latin typeface="Times New Roman"/>
                <a:ea typeface="Times New Roman"/>
              </a:rPr>
              <a:t>Viết được đoạn văn kể lại một việc Bác Hồ đã làm trong câu chuyện Chiếc rễ đa tròn</a:t>
            </a:r>
            <a:r>
              <a:rPr lang="vi-VN" sz="2800" dirty="0" smtClean="0">
                <a:solidFill>
                  <a:srgbClr val="002060"/>
                </a:solidFill>
                <a:latin typeface="Times New Roman"/>
                <a:ea typeface="Times New Roman"/>
              </a:rPr>
              <a:t>.</a:t>
            </a:r>
            <a:endParaRPr lang="en-US" sz="2400" dirty="0">
              <a:solidFill>
                <a:srgbClr val="002060"/>
              </a:solidFill>
              <a:latin typeface="Times New Roman"/>
              <a:ea typeface="Times New Roman"/>
            </a:endParaRPr>
          </a:p>
        </p:txBody>
      </p:sp>
      <p:pic>
        <p:nvPicPr>
          <p:cNvPr id="20" name="图片 46124" descr="png-0730"/>
          <p:cNvPicPr>
            <a:picLocks noChangeAspect="1"/>
          </p:cNvPicPr>
          <p:nvPr/>
        </p:nvPicPr>
        <p:blipFill>
          <a:blip r:embed="rId7"/>
          <a:stretch>
            <a:fillRect/>
          </a:stretch>
        </p:blipFill>
        <p:spPr>
          <a:xfrm>
            <a:off x="2417633" y="4137737"/>
            <a:ext cx="1301796" cy="1196297"/>
          </a:xfrm>
          <a:prstGeom prst="rect">
            <a:avLst/>
          </a:prstGeom>
          <a:noFill/>
          <a:ln w="9525">
            <a:noFill/>
          </a:ln>
        </p:spPr>
      </p:pic>
    </p:spTree>
    <p:extLst>
      <p:ext uri="{BB962C8B-B14F-4D97-AF65-F5344CB8AC3E}">
        <p14:creationId xmlns:p14="http://schemas.microsoft.com/office/powerpoint/2010/main" val="261340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barn(inVertical)">
                                      <p:cBhvr>
                                        <p:cTn id="16" dur="500"/>
                                        <p:tgtEl>
                                          <p:spTgt spid="43"/>
                                        </p:tgtEl>
                                      </p:cBhvr>
                                    </p:animEffect>
                                  </p:childTnLst>
                                </p:cTn>
                              </p:par>
                              <p:par>
                                <p:cTn id="17" presetID="16" presetClass="entr" presetSubtype="21"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eacher with student isolated Premium Vector">
            <a:extLst>
              <a:ext uri="{FF2B5EF4-FFF2-40B4-BE49-F238E27FC236}">
                <a16:creationId xmlns:a16="http://schemas.microsoft.com/office/drawing/2014/main" id="{04B7E3B1-B788-4605-901B-8A63CD49EC9E}"/>
              </a:ext>
            </a:extLst>
          </p:cNvPr>
          <p:cNvPicPr>
            <a:picLocks noGrp="1" noChangeAspect="1" noChangeArrowheads="1"/>
          </p:cNvPicPr>
          <p:nvPr>
            <p:ph idx="1"/>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13855" b="14845"/>
          <a:stretch/>
        </p:blipFill>
        <p:spPr bwMode="auto">
          <a:xfrm>
            <a:off x="2432115" y="4157221"/>
            <a:ext cx="7230360" cy="18610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999241" y="1081391"/>
            <a:ext cx="10529740" cy="2677656"/>
          </a:xfrm>
          <a:prstGeom prst="rect">
            <a:avLst/>
          </a:prstGeom>
          <a:noFill/>
        </p:spPr>
        <p:txBody>
          <a:bodyPr wrap="square" rtlCol="0">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chuyện</a:t>
            </a:r>
            <a:r>
              <a:rPr lang="en-US" sz="2800" b="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Chiếc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rễ</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a:t>
            </a:r>
          </a:p>
        </p:txBody>
      </p:sp>
      <p:cxnSp>
        <p:nvCxnSpPr>
          <p:cNvPr id="3" name="Straight Connector 2"/>
          <p:cNvCxnSpPr/>
          <p:nvPr/>
        </p:nvCxnSpPr>
        <p:spPr>
          <a:xfrm>
            <a:off x="1528354" y="1711234"/>
            <a:ext cx="22337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62252" y="1693817"/>
            <a:ext cx="2264228" cy="174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36675" y="1676400"/>
            <a:ext cx="4162696" cy="217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508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91700" y="101339"/>
            <a:ext cx="2400300" cy="16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4396" y="101339"/>
            <a:ext cx="10215600" cy="1384995"/>
          </a:xfrm>
          <a:prstGeom prst="rect">
            <a:avLst/>
          </a:prstGeom>
        </p:spPr>
        <p:txBody>
          <a:bodyPr wrap="square">
            <a:spAutoFit/>
          </a:bodyPr>
          <a:lstStyle/>
          <a:p>
            <a:pPr marR="0" lvl="0" algn="just">
              <a:spcBef>
                <a:spcPts val="0"/>
              </a:spcBef>
              <a:spcAft>
                <a:spcPts val="0"/>
              </a:spcAft>
              <a:buClr>
                <a:srgbClr val="000000"/>
              </a:buClr>
              <a:buSzPts val="1300"/>
              <a:tabLst>
                <a:tab pos="161290" algn="l"/>
              </a:tabLst>
            </a:pP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2. </a:t>
            </a:r>
            <a:r>
              <a:rPr lang="vi-VN" sz="4000" b="1">
                <a:latin typeface="Times New Roman" panose="02020603050405020304" pitchFamily="18" charset="0"/>
                <a:ea typeface="Times New Roman" panose="02020603050405020304" pitchFamily="18" charset="0"/>
                <a:cs typeface="Times New Roman" panose="02020603050405020304" pitchFamily="18" charset="0"/>
              </a:rPr>
              <a:t>Viết </a:t>
            </a:r>
            <a:r>
              <a:rPr lang="vi-VN" sz="4000" b="1" smtClean="0">
                <a:latin typeface="Times New Roman" panose="02020603050405020304" pitchFamily="18" charset="0"/>
                <a:ea typeface="Times New Roman" panose="02020603050405020304" pitchFamily="18" charset="0"/>
                <a:cs typeface="Times New Roman" panose="02020603050405020304" pitchFamily="18" charset="0"/>
              </a:rPr>
              <a:t>4</a:t>
            </a:r>
            <a:r>
              <a:rPr lang="en-US" sz="4000" b="1"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4000" b="1"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4000" b="1"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4000" b="1" smtClean="0">
                <a:latin typeface="Times New Roman" panose="02020603050405020304" pitchFamily="18" charset="0"/>
                <a:ea typeface="Times New Roman" panose="02020603050405020304" pitchFamily="18" charset="0"/>
                <a:cs typeface="Times New Roman" panose="02020603050405020304" pitchFamily="18" charset="0"/>
              </a:rPr>
              <a:t>5 </a:t>
            </a:r>
            <a:r>
              <a:rPr lang="vi-VN" sz="4000" b="1" dirty="0">
                <a:latin typeface="Times New Roman" panose="02020603050405020304" pitchFamily="18" charset="0"/>
                <a:ea typeface="Times New Roman" panose="02020603050405020304" pitchFamily="18" charset="0"/>
                <a:cs typeface="Times New Roman" panose="02020603050405020304" pitchFamily="18" charset="0"/>
              </a:rPr>
              <a:t>câu v</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ề</a:t>
            </a:r>
            <a:r>
              <a:rPr lang="vi-VN" sz="4000" b="1" dirty="0">
                <a:latin typeface="Times New Roman" panose="02020603050405020304" pitchFamily="18" charset="0"/>
                <a:ea typeface="Times New Roman" panose="02020603050405020304" pitchFamily="18" charset="0"/>
                <a:cs typeface="Times New Roman" panose="02020603050405020304" pitchFamily="18" charset="0"/>
              </a:rPr>
              <a:t> việc em vừa kể</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p>
          <a:p>
            <a:pPr marR="0" lvl="0" algn="just">
              <a:spcBef>
                <a:spcPts val="0"/>
              </a:spcBef>
              <a:spcAft>
                <a:spcPts val="0"/>
              </a:spcAft>
              <a:buClr>
                <a:srgbClr val="000000"/>
              </a:buClr>
              <a:buSzPts val="1300"/>
              <a:tabLst>
                <a:tab pos="161290" algn="l"/>
              </a:tabLst>
            </a:pP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ea typeface="Times New Roman" panose="02020603050405020304" pitchFamily="18" charset="0"/>
                <a:cs typeface="Times New Roman" panose="02020603050405020304" pitchFamily="18" charset="0"/>
              </a:rPr>
              <a:t>Chiếc</a:t>
            </a:r>
            <a:r>
              <a:rPr lang="en-US" sz="4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ea typeface="Times New Roman" panose="02020603050405020304" pitchFamily="18" charset="0"/>
                <a:cs typeface="Times New Roman" panose="02020603050405020304" pitchFamily="18" charset="0"/>
              </a:rPr>
              <a:t>rễ</a:t>
            </a:r>
            <a:r>
              <a:rPr lang="en-US" sz="4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ea typeface="Times New Roman" panose="02020603050405020304" pitchFamily="18" charset="0"/>
                <a:cs typeface="Times New Roman" panose="02020603050405020304" pitchFamily="18" charset="0"/>
              </a:rPr>
              <a:t>tròn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a:t>
            </a:r>
            <a:r>
              <a:rPr lang="vi-VN" sz="4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2445"/>
          <a:stretch/>
        </p:blipFill>
        <p:spPr>
          <a:xfrm>
            <a:off x="7258639" y="2169967"/>
            <a:ext cx="4270341" cy="4023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0" y="2094461"/>
            <a:ext cx="7075371" cy="2031325"/>
          </a:xfrm>
          <a:prstGeom prst="rect">
            <a:avLst/>
          </a:prstGeom>
          <a:noFill/>
        </p:spPr>
        <p:txBody>
          <a:bodyPr wrap="square" rtlCol="0">
            <a:spAutoFit/>
          </a:bodyPr>
          <a:lstStyle/>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a:t>
            </a:r>
          </a:p>
        </p:txBody>
      </p:sp>
      <p:cxnSp>
        <p:nvCxnSpPr>
          <p:cNvPr id="8" name="Straight Connector 7"/>
          <p:cNvCxnSpPr/>
          <p:nvPr/>
        </p:nvCxnSpPr>
        <p:spPr>
          <a:xfrm flipV="1">
            <a:off x="1138389" y="753035"/>
            <a:ext cx="2761258" cy="169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706342" y="753035"/>
            <a:ext cx="5354027" cy="253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96024" y="1430087"/>
            <a:ext cx="7458764" cy="126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34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AAA742-39C1-4C52-AB10-4EF725D8E48C}"/>
              </a:ext>
            </a:extLst>
          </p:cNvPr>
          <p:cNvGrpSpPr/>
          <p:nvPr/>
        </p:nvGrpSpPr>
        <p:grpSpPr>
          <a:xfrm>
            <a:off x="713446" y="605946"/>
            <a:ext cx="12009777" cy="1184749"/>
            <a:chOff x="280267" y="915918"/>
            <a:chExt cx="12009777" cy="1187686"/>
          </a:xfrm>
        </p:grpSpPr>
        <p:grpSp>
          <p:nvGrpSpPr>
            <p:cNvPr id="4" name="Group 3">
              <a:extLst>
                <a:ext uri="{FF2B5EF4-FFF2-40B4-BE49-F238E27FC236}">
                  <a16:creationId xmlns:a16="http://schemas.microsoft.com/office/drawing/2014/main" id="{07CE8887-E268-48AB-B401-EA236ABD1783}"/>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45AE31AA-DB3D-40C7-A83F-FE5B757E5ADA}"/>
                  </a:ext>
                </a:extLst>
              </p:cNvPr>
              <p:cNvSpPr/>
              <p:nvPr/>
            </p:nvSpPr>
            <p:spPr>
              <a:xfrm>
                <a:off x="3041858" y="1727884"/>
                <a:ext cx="1188720" cy="1188720"/>
              </a:xfrm>
              <a:prstGeom prst="ellipse">
                <a:avLst/>
              </a:prstGeom>
              <a:solidFill>
                <a:srgbClr val="FFFFAF"/>
              </a:solidFill>
              <a:ln>
                <a:noFill/>
              </a:ln>
            </p:spPr>
            <p:txBody>
              <a:bodyPr spcFirstLastPara="1" wrap="square" lIns="161872" tIns="161872" rIns="161872" bIns="161872" anchor="ctr" anchorCtr="0">
                <a:noAutofit/>
              </a:bodyPr>
              <a:lstStyle/>
              <a:p>
                <a:pPr algn="just"/>
                <a:endParaRPr sz="1862">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3BAAE62D-4EC2-4ADB-88AE-2F5136688D15}"/>
                  </a:ext>
                </a:extLst>
              </p:cNvPr>
              <p:cNvSpPr txBox="1">
                <a:spLocks/>
              </p:cNvSpPr>
              <p:nvPr/>
            </p:nvSpPr>
            <p:spPr>
              <a:xfrm>
                <a:off x="3085218" y="1889874"/>
                <a:ext cx="1196999" cy="770400"/>
              </a:xfrm>
              <a:prstGeom prst="rect">
                <a:avLst/>
              </a:prstGeom>
            </p:spPr>
            <p:txBody>
              <a:bodyPr spcFirstLastPara="1" wrap="square" lIns="161872" tIns="161872" rIns="161872" bIns="16187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53">
                    <a:solidFill>
                      <a:srgbClr val="0070C0"/>
                    </a:solidFill>
                    <a:latin typeface="Arial Rounded MT Bold" pitchFamily="34" charset="0"/>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62F39148-993C-481E-B6E2-E5839D7B5C3D}"/>
                </a:ext>
              </a:extLst>
            </p:cNvPr>
            <p:cNvSpPr txBox="1"/>
            <p:nvPr/>
          </p:nvSpPr>
          <p:spPr>
            <a:xfrm>
              <a:off x="1033374" y="1085423"/>
              <a:ext cx="11256670" cy="1018181"/>
            </a:xfrm>
            <a:prstGeom prst="rect">
              <a:avLst/>
            </a:prstGeom>
            <a:noFill/>
          </p:spPr>
          <p:txBody>
            <a:bodyPr wrap="square" rtlCol="0">
              <a:spAutoFit/>
            </a:bodyPr>
            <a:lstStyle/>
            <a:p>
              <a:pPr marR="0" lvl="0" algn="just">
                <a:spcBef>
                  <a:spcPts val="0"/>
                </a:spcBef>
                <a:spcAft>
                  <a:spcPts val="0"/>
                </a:spcAft>
                <a:buClr>
                  <a:srgbClr val="000000"/>
                </a:buClr>
                <a:buSzPts val="1300"/>
                <a:tabLst>
                  <a:tab pos="161290" algn="l"/>
                </a:tabLst>
              </a:pPr>
              <a:r>
                <a:rPr lang="vi-VN" sz="2800" b="1">
                  <a:latin typeface="Times New Roman" panose="02020603050405020304" pitchFamily="18" charset="0"/>
                  <a:ea typeface="Times New Roman" panose="02020603050405020304" pitchFamily="18" charset="0"/>
                  <a:cs typeface="Times New Roman" panose="02020603050405020304" pitchFamily="18" charset="0"/>
                </a:rPr>
                <a:t>Viết 4</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latin typeface="Times New Roman" panose="02020603050405020304" pitchFamily="18" charset="0"/>
                  <a:ea typeface="Times New Roman" panose="02020603050405020304" pitchFamily="18" charset="0"/>
                  <a:cs typeface="Times New Roman" panose="02020603050405020304" pitchFamily="18" charset="0"/>
                </a:rPr>
                <a: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latin typeface="Times New Roman" panose="02020603050405020304" pitchFamily="18" charset="0"/>
                  <a:ea typeface="Times New Roman" panose="02020603050405020304" pitchFamily="18" charset="0"/>
                  <a:cs typeface="Times New Roman" panose="02020603050405020304" pitchFamily="18" charset="0"/>
                </a:rPr>
                <a:t>5 câu v</a:t>
              </a:r>
              <a:r>
                <a:rPr lang="en-US" sz="2800" b="1">
                  <a:latin typeface="Times New Roman" panose="02020603050405020304" pitchFamily="18" charset="0"/>
                  <a:ea typeface="Times New Roman" panose="02020603050405020304" pitchFamily="18" charset="0"/>
                  <a:cs typeface="Times New Roman" panose="02020603050405020304" pitchFamily="18" charset="0"/>
                </a:rPr>
                <a:t>ề</a:t>
              </a:r>
              <a:r>
                <a:rPr lang="vi-VN" sz="2800" b="1">
                  <a:latin typeface="Times New Roman" panose="02020603050405020304" pitchFamily="18" charset="0"/>
                  <a:ea typeface="Times New Roman" panose="02020603050405020304" pitchFamily="18" charset="0"/>
                  <a:cs typeface="Times New Roman" panose="02020603050405020304" pitchFamily="18" charset="0"/>
                </a:rPr>
                <a:t> việc em vừa kể</a:t>
              </a:r>
              <a:r>
                <a:rPr lang="en-US" sz="2800" b="1">
                  <a:latin typeface="Times New Roman" panose="02020603050405020304" pitchFamily="18" charset="0"/>
                  <a:ea typeface="Times New Roman" panose="02020603050405020304" pitchFamily="18" charset="0"/>
                  <a:cs typeface="Times New Roman" panose="02020603050405020304" pitchFamily="18" charset="0"/>
                </a:rPr>
                <a:t> về Bác Hồ </a:t>
              </a: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b="1">
                  <a:latin typeface="Times New Roman" panose="02020603050405020304" pitchFamily="18" charset="0"/>
                  <a:ea typeface="Times New Roman" panose="02020603050405020304" pitchFamily="18" charset="0"/>
                  <a:cs typeface="Times New Roman" panose="02020603050405020304" pitchFamily="18" charset="0"/>
                </a:rPr>
                <a:t>câu chuyện </a:t>
              </a:r>
              <a:endParaRPr lang="en-US" sz="2800" b="1" smtClean="0">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spcBef>
                  <a:spcPts val="0"/>
                </a:spcBef>
                <a:spcAft>
                  <a:spcPts val="0"/>
                </a:spcAft>
                <a:buClr>
                  <a:srgbClr val="000000"/>
                </a:buClr>
                <a:buSzPts val="1300"/>
                <a:tabLst>
                  <a:tab pos="161290" algn="l"/>
                </a:tabLst>
              </a:pP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i="1">
                  <a:latin typeface="Times New Roman" panose="02020603050405020304" pitchFamily="18" charset="0"/>
                  <a:ea typeface="Times New Roman" panose="02020603050405020304" pitchFamily="18" charset="0"/>
                  <a:cs typeface="Times New Roman" panose="02020603050405020304" pitchFamily="18" charset="0"/>
                </a:rPr>
                <a:t>Chiếc rễ đa tròn</a:t>
              </a:r>
              <a:r>
                <a:rPr lang="en-US" sz="2800" b="1">
                  <a:latin typeface="Times New Roman" panose="02020603050405020304" pitchFamily="18" charset="0"/>
                  <a:ea typeface="Times New Roman" panose="02020603050405020304" pitchFamily="18" charset="0"/>
                  <a:cs typeface="Times New Roman" panose="02020603050405020304" pitchFamily="18" charset="0"/>
                </a:rPr>
                <a:t>”</a:t>
              </a:r>
              <a:r>
                <a:rPr lang="vi-VN" sz="3200" b="1">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8" name="Rectangle: Rounded Corners 7">
            <a:extLst>
              <a:ext uri="{FF2B5EF4-FFF2-40B4-BE49-F238E27FC236}">
                <a16:creationId xmlns:a16="http://schemas.microsoft.com/office/drawing/2014/main" id="{52AE0DE4-8C20-49DF-858C-E037C0EFA81F}"/>
              </a:ext>
            </a:extLst>
          </p:cNvPr>
          <p:cNvSpPr/>
          <p:nvPr/>
        </p:nvSpPr>
        <p:spPr>
          <a:xfrm>
            <a:off x="586588" y="2783916"/>
            <a:ext cx="3786486" cy="15942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9" name="Rectangle: Rounded Corners 8">
            <a:extLst>
              <a:ext uri="{FF2B5EF4-FFF2-40B4-BE49-F238E27FC236}">
                <a16:creationId xmlns:a16="http://schemas.microsoft.com/office/drawing/2014/main" id="{EA671D44-E9CC-43D3-A56B-87BC1BE312EF}"/>
              </a:ext>
            </a:extLst>
          </p:cNvPr>
          <p:cNvSpPr/>
          <p:nvPr/>
        </p:nvSpPr>
        <p:spPr>
          <a:xfrm>
            <a:off x="8122974" y="2856380"/>
            <a:ext cx="3034518" cy="144928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0" name="Rectangle: Rounded Corners 9">
            <a:extLst>
              <a:ext uri="{FF2B5EF4-FFF2-40B4-BE49-F238E27FC236}">
                <a16:creationId xmlns:a16="http://schemas.microsoft.com/office/drawing/2014/main" id="{AB9F5D72-3D06-4271-8B52-0740DBA7D6F5}"/>
              </a:ext>
            </a:extLst>
          </p:cNvPr>
          <p:cNvSpPr/>
          <p:nvPr/>
        </p:nvSpPr>
        <p:spPr>
          <a:xfrm>
            <a:off x="4474423" y="4433562"/>
            <a:ext cx="3648551" cy="112376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1" name="Rectangle: Rounded Corners 10">
            <a:extLst>
              <a:ext uri="{FF2B5EF4-FFF2-40B4-BE49-F238E27FC236}">
                <a16:creationId xmlns:a16="http://schemas.microsoft.com/office/drawing/2014/main" id="{0A8E188B-2D11-4DF0-BA31-F8ED8812DB40}"/>
              </a:ext>
            </a:extLst>
          </p:cNvPr>
          <p:cNvSpPr/>
          <p:nvPr/>
        </p:nvSpPr>
        <p:spPr>
          <a:xfrm>
            <a:off x="4444018" y="2098055"/>
            <a:ext cx="3648551" cy="66842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cxnSp>
        <p:nvCxnSpPr>
          <p:cNvPr id="12" name="Straight Arrow Connector 11">
            <a:extLst>
              <a:ext uri="{FF2B5EF4-FFF2-40B4-BE49-F238E27FC236}">
                <a16:creationId xmlns:a16="http://schemas.microsoft.com/office/drawing/2014/main" id="{D1F1EE61-E6FC-4215-AF4C-92E9ABAAE6CB}"/>
              </a:ext>
            </a:extLst>
          </p:cNvPr>
          <p:cNvCxnSpPr/>
          <p:nvPr/>
        </p:nvCxnSpPr>
        <p:spPr>
          <a:xfrm>
            <a:off x="7478537" y="3530349"/>
            <a:ext cx="6140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FFC1B25-F305-423C-9442-2A7E1691AEB6}"/>
              </a:ext>
            </a:extLst>
          </p:cNvPr>
          <p:cNvCxnSpPr>
            <a:cxnSpLocks/>
          </p:cNvCxnSpPr>
          <p:nvPr/>
        </p:nvCxnSpPr>
        <p:spPr>
          <a:xfrm flipH="1">
            <a:off x="4444018" y="3530349"/>
            <a:ext cx="6444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05136CB-6D8D-46DF-99FA-C6218E5EEB03}"/>
              </a:ext>
            </a:extLst>
          </p:cNvPr>
          <p:cNvCxnSpPr>
            <a:cxnSpLocks/>
          </p:cNvCxnSpPr>
          <p:nvPr/>
        </p:nvCxnSpPr>
        <p:spPr>
          <a:xfrm flipH="1">
            <a:off x="6193632" y="4021889"/>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136DFFF-71F9-44A5-B029-55D4FF51D6EA}"/>
              </a:ext>
            </a:extLst>
          </p:cNvPr>
          <p:cNvCxnSpPr>
            <a:cxnSpLocks/>
          </p:cNvCxnSpPr>
          <p:nvPr/>
        </p:nvCxnSpPr>
        <p:spPr>
          <a:xfrm flipH="1" flipV="1">
            <a:off x="6193630" y="2739505"/>
            <a:ext cx="1" cy="4089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B805EF9-3CFB-4C93-8AB9-3127575E60DE}"/>
              </a:ext>
            </a:extLst>
          </p:cNvPr>
          <p:cNvSpPr/>
          <p:nvPr/>
        </p:nvSpPr>
        <p:spPr>
          <a:xfrm>
            <a:off x="5058051" y="3048487"/>
            <a:ext cx="2349541" cy="101503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7" name="Oval 16">
            <a:extLst>
              <a:ext uri="{FF2B5EF4-FFF2-40B4-BE49-F238E27FC236}">
                <a16:creationId xmlns:a16="http://schemas.microsoft.com/office/drawing/2014/main" id="{215237BE-D55B-4B1C-808A-6361C2ABE0A3}"/>
              </a:ext>
            </a:extLst>
          </p:cNvPr>
          <p:cNvSpPr/>
          <p:nvPr/>
        </p:nvSpPr>
        <p:spPr>
          <a:xfrm>
            <a:off x="4616348" y="3047230"/>
            <a:ext cx="3192357" cy="1015036"/>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2"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Việc Bác Hồ đã làm</a:t>
            </a:r>
            <a:endParaRPr lang="en-US" sz="1862">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id="{127D0C35-7761-4B5B-92F3-C617935FE8DA}"/>
              </a:ext>
            </a:extLst>
          </p:cNvPr>
          <p:cNvSpPr/>
          <p:nvPr/>
        </p:nvSpPr>
        <p:spPr>
          <a:xfrm>
            <a:off x="4444018" y="2082852"/>
            <a:ext cx="3695733"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Việc </a:t>
            </a:r>
            <a:r>
              <a:rPr lang="en-US" sz="2527"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Bác Hồ đã làm</a:t>
            </a:r>
            <a:endPar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id="{006E652C-E5A4-4C25-A26D-CE3FB154068F}"/>
              </a:ext>
            </a:extLst>
          </p:cNvPr>
          <p:cNvSpPr/>
          <p:nvPr/>
        </p:nvSpPr>
        <p:spPr>
          <a:xfrm>
            <a:off x="8163513" y="3220535"/>
            <a:ext cx="290214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Bác Hồ đã làm việc đó như thế nào?</a:t>
            </a:r>
            <a:endPar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3EF768DE-5C4B-4B6E-8550-F1D65734FD4C}"/>
              </a:ext>
            </a:extLst>
          </p:cNvPr>
          <p:cNvSpPr/>
          <p:nvPr/>
        </p:nvSpPr>
        <p:spPr>
          <a:xfrm>
            <a:off x="4576393" y="4646034"/>
            <a:ext cx="3516176"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Kết quả công việc </a:t>
            </a:r>
            <a:r>
              <a:rPr lang="en-US" sz="2527"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Bác Hồ đã làm?</a:t>
            </a:r>
            <a:endPar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CB099C1A-5FAD-40C0-8C51-5FC34A1E9107}"/>
              </a:ext>
            </a:extLst>
          </p:cNvPr>
          <p:cNvSpPr/>
          <p:nvPr/>
        </p:nvSpPr>
        <p:spPr>
          <a:xfrm>
            <a:off x="602489" y="3195198"/>
            <a:ext cx="3786485"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Suy nghĩ, cảm xúc của em </a:t>
            </a:r>
            <a:r>
              <a:rPr lang="en-US" sz="2527"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 việc làm của Bác?</a:t>
            </a:r>
            <a:endPar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11155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 y="1710621"/>
            <a:ext cx="11329851" cy="3416320"/>
          </a:xfrm>
          <a:prstGeom prst="rect">
            <a:avLst/>
          </a:prstGeom>
        </p:spPr>
        <p:txBody>
          <a:bodyPr wrap="square">
            <a:spAutoFit/>
          </a:bodyPr>
          <a:lstStyle/>
          <a:p>
            <a:r>
              <a:rPr lang="en-US" sz="3600" dirty="0" smtClean="0">
                <a:solidFill>
                  <a:srgbClr val="222222"/>
                </a:solidFill>
                <a:latin typeface="Verdana" panose="020B0604030504040204" pitchFamily="34" charset="0"/>
              </a:rPr>
              <a:t>                     </a:t>
            </a:r>
            <a:r>
              <a:rPr lang="en-US" sz="3600" dirty="0" err="1" smtClean="0">
                <a:solidFill>
                  <a:srgbClr val="222222"/>
                </a:solidFill>
                <a:latin typeface="Times New Roman" pitchFamily="18" charset="0"/>
                <a:cs typeface="Times New Roman" pitchFamily="18" charset="0"/>
              </a:rPr>
              <a:t>THAM</a:t>
            </a:r>
            <a:r>
              <a:rPr lang="en-US" sz="3600" dirty="0" smtClean="0">
                <a:solidFill>
                  <a:srgbClr val="222222"/>
                </a:solidFill>
                <a:latin typeface="Times New Roman" pitchFamily="18" charset="0"/>
                <a:cs typeface="Times New Roman" pitchFamily="18" charset="0"/>
              </a:rPr>
              <a:t> </a:t>
            </a:r>
            <a:r>
              <a:rPr lang="en-US" sz="3600" dirty="0" err="1" smtClean="0">
                <a:solidFill>
                  <a:srgbClr val="222222"/>
                </a:solidFill>
                <a:latin typeface="Times New Roman" pitchFamily="18" charset="0"/>
                <a:cs typeface="Times New Roman" pitchFamily="18" charset="0"/>
              </a:rPr>
              <a:t>KHẢO</a:t>
            </a:r>
            <a:endParaRPr lang="en-US" sz="3600" dirty="0" smtClean="0">
              <a:solidFill>
                <a:srgbClr val="222222"/>
              </a:solidFill>
              <a:latin typeface="Times New Roman" pitchFamily="18" charset="0"/>
              <a:cs typeface="Times New Roman" pitchFamily="18" charset="0"/>
            </a:endParaRPr>
          </a:p>
          <a:p>
            <a:pPr algn="just"/>
            <a:r>
              <a:rPr lang="en-US" sz="3600" dirty="0" smtClean="0">
                <a:solidFill>
                  <a:srgbClr val="222222"/>
                </a:solidFill>
                <a:latin typeface="Verdana" panose="020B0604030504040204" pitchFamily="34" charset="0"/>
              </a:rPr>
              <a:t>     </a:t>
            </a:r>
            <a:r>
              <a:rPr lang="vi-VN" sz="3600" dirty="0" smtClean="0">
                <a:solidFill>
                  <a:srgbClr val="222222"/>
                </a:solidFill>
                <a:latin typeface="Times New Roman" pitchFamily="18" charset="0"/>
                <a:cs typeface="Times New Roman" pitchFamily="18" charset="0"/>
              </a:rPr>
              <a:t>Bác </a:t>
            </a:r>
            <a:r>
              <a:rPr lang="vi-VN" sz="3600" dirty="0">
                <a:solidFill>
                  <a:srgbClr val="222222"/>
                </a:solidFill>
                <a:latin typeface="Times New Roman" pitchFamily="18" charset="0"/>
                <a:cs typeface="Times New Roman" pitchFamily="18" charset="0"/>
              </a:rPr>
              <a:t>Hồ cho trồng chiếc rễ đa tròn xuống đất. Nhiều năm sau cây lớn lên tỏa bóng mát cho thiếu nhi. Bác dù bận việc nước, nhưng vẫn luôn yêu thương và quan tâm chăm sóc cho thiếu nhi. Thiếu nhi Việt Nam cũng luôn kính yêu và biết ơn Bác.</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1378117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3448</TotalTime>
  <Words>361</Words>
  <Application>Microsoft Office PowerPoint</Application>
  <PresentationFormat>Widescreen</PresentationFormat>
  <Paragraphs>43</Paragraphs>
  <Slides>13</Slides>
  <Notes>4</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13</vt:i4>
      </vt:variant>
    </vt:vector>
  </HeadingPairs>
  <TitlesOfParts>
    <vt:vector size="32" baseType="lpstr">
      <vt:lpstr>Microsoft YaHei</vt:lpstr>
      <vt:lpstr>Microsoft YaHei</vt:lpstr>
      <vt:lpstr>宋体</vt:lpstr>
      <vt:lpstr>宋体</vt:lpstr>
      <vt:lpstr>Aachen</vt:lpstr>
      <vt:lpstr>Arial</vt:lpstr>
      <vt:lpstr>Arial Rounded MT Bold</vt:lpstr>
      <vt:lpstr>Arial-Rounded</vt:lpstr>
      <vt:lpstr>Calibri</vt:lpstr>
      <vt:lpstr>Calibri Light</vt:lpstr>
      <vt:lpstr>等线</vt:lpstr>
      <vt:lpstr>黑体</vt:lpstr>
      <vt:lpstr>Times New Roman</vt:lpstr>
      <vt:lpstr>UTM Avo</vt:lpstr>
      <vt:lpstr>Verdana</vt:lpstr>
      <vt:lpstr>思源黑体 CN Bold</vt:lpstr>
      <vt:lpstr>Office Theme</vt:lpstr>
      <vt:lpstr>包图主题2</vt:lpstr>
      <vt:lpstr>1_第一PPT，www.1ppt.com</vt:lpstr>
      <vt:lpstr>Chào mừng các em đến với tiết Tiếng Việt - Lớp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May01</dc:creator>
  <cp:lastModifiedBy>Admin</cp:lastModifiedBy>
  <cp:revision>137</cp:revision>
  <dcterms:created xsi:type="dcterms:W3CDTF">2021-07-07T09:47:17Z</dcterms:created>
  <dcterms:modified xsi:type="dcterms:W3CDTF">2024-04-19T05:09:51Z</dcterms:modified>
</cp:coreProperties>
</file>