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6" r:id="rId2"/>
    <p:sldId id="260" r:id="rId3"/>
    <p:sldId id="292" r:id="rId4"/>
    <p:sldId id="293" r:id="rId5"/>
    <p:sldId id="297" r:id="rId6"/>
    <p:sldId id="294" r:id="rId7"/>
    <p:sldId id="295" r:id="rId8"/>
    <p:sldId id="299" r:id="rId9"/>
  </p:sldIdLst>
  <p:sldSz cx="12192000" cy="6858000"/>
  <p:notesSz cx="6858000" cy="9144000"/>
  <p:embeddedFontLst>
    <p:embeddedFont>
      <p:font typeface="#9Slide03 Swiss Condensed Bold" panose="02000500000000000000" pitchFamily="2" charset="0"/>
      <p:bold r:id="rId10"/>
    </p:embeddedFont>
    <p:embeddedFont>
      <p:font typeface="#9Slide03 SFU Helvetica Black" panose="00000900000000000000" pitchFamily="2" charset="0"/>
      <p:bold r:id="rId1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61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189446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510336" y="147590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#9Slide03 Swiss Condensed Bold" panose="02000500000000000000" pitchFamily="2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  <p:extLst>
      <p:ext uri="{BB962C8B-B14F-4D97-AF65-F5344CB8AC3E}">
        <p14:creationId xmlns:p14="http://schemas.microsoft.com/office/powerpoint/2010/main" val="218134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287327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3 SFU Helvetica Black" panose="00000900000000000000" pitchFamily="2" charset="0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#9Slide03 SFU Helvetica Black" panose="00000900000000000000" pitchFamily="2" charset="0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#9Slide03 SFU Helvetica Black" panose="000009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084593" y="316347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#9Slide03 SFU Helvetica Black" panose="00000900000000000000" pitchFamily="2" charset="0"/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  <a:latin typeface="#9Slide03 SFU Helvetica Black" panose="00000900000000000000" pitchFamily="2" charset="0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78675"/>
              <a:ext cx="2125815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600" dirty="0">
                  <a:solidFill>
                    <a:srgbClr val="002060"/>
                  </a:solidFill>
                  <a:latin typeface="#9Slide03 SFU Helvetica Black" panose="00000900000000000000" pitchFamily="2" charset="0"/>
                </a:rPr>
                <a:t>CHỦ ĐỀ </a:t>
              </a:r>
              <a:r>
                <a:rPr lang="en-US" sz="2600" dirty="0" smtClean="0">
                  <a:solidFill>
                    <a:srgbClr val="002060"/>
                  </a:solidFill>
                  <a:latin typeface="#9Slide03 SFU Helvetica Black" panose="00000900000000000000" pitchFamily="2" charset="0"/>
                </a:rPr>
                <a:t>13</a:t>
              </a:r>
              <a:endParaRPr lang="vi-VN" sz="2600" dirty="0">
                <a:solidFill>
                  <a:srgbClr val="002060"/>
                </a:solidFill>
                <a:latin typeface="#9Slide03 SFU Helvetica Black" panose="000009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054412" y="382832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#9Slide03 SFU Helvetica Black" panose="00000900000000000000" pitchFamily="2" charset="0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#9Slide03 SFU Helvetica Black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487535" y="3129953"/>
            <a:ext cx="5489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</a:rPr>
              <a:t>SỐ BÚP BÊ VÀ THÚ BÔNG TRONG HỘP ĐỒ CHƠI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071154"/>
            <a:ext cx="3653598" cy="891387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534143" y="1765509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63118" y="4138022"/>
            <a:ext cx="4562916" cy="1185149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45028" y="4892284"/>
            <a:ext cx="26192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</a:rPr>
              <a:t>4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59126" y="4892284"/>
            <a:ext cx="24835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ysClr val="windowText" lastClr="000000"/>
                </a:solidFill>
              </a:rPr>
              <a:t>6</a:t>
            </a:r>
            <a:endParaRPr lang="en-US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689" y="5485353"/>
            <a:ext cx="668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b. Số búp bê bằng số thú bông</a:t>
            </a:r>
          </a:p>
          <a:p>
            <a:r>
              <a:rPr lang="en-US" sz="2800" smtClean="0"/>
              <a:t> loại nào?</a:t>
            </a:r>
            <a:endParaRPr lang="en-US" sz="2800" dirty="0" smtClean="0"/>
          </a:p>
        </p:txBody>
      </p:sp>
      <p:sp>
        <p:nvSpPr>
          <p:cNvPr id="7" name="Oval 6"/>
          <p:cNvSpPr/>
          <p:nvPr/>
        </p:nvSpPr>
        <p:spPr>
          <a:xfrm>
            <a:off x="2106792" y="1608047"/>
            <a:ext cx="2356689" cy="22677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604599" y="3690232"/>
            <a:ext cx="2250992" cy="21955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9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  <p:bldP spid="36" grpId="0"/>
      <p:bldP spid="37" grpId="0"/>
      <p:bldP spid="33" grpId="0" uiExpand="1" build="p"/>
      <p:bldP spid="7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2116" y="1129188"/>
            <a:ext cx="6042798" cy="954107"/>
            <a:chOff x="1183343" y="1441142"/>
            <a:chExt cx="6042798" cy="954107"/>
          </a:xfrm>
        </p:grpSpPr>
        <p:sp>
          <p:nvSpPr>
            <p:cNvPr id="3" name="TextBox 2"/>
            <p:cNvSpPr txBox="1"/>
            <p:nvPr/>
          </p:nvSpPr>
          <p:spPr>
            <a:xfrm>
              <a:off x="1853698" y="1441142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err="1" smtClean="0"/>
                <a:t>trên</a:t>
              </a:r>
              <a:r>
                <a:rPr lang="en-US" sz="2800" smtClean="0"/>
                <a:t> 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4711464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8505698" y="2261358"/>
            <a:ext cx="796834" cy="3077123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79245" y="1959847"/>
            <a:ext cx="53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 sát biểu đồ và trả lời câu hỏi.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560860" y="2849268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a, Con vật nào nhiều nhất ?</a:t>
            </a:r>
          </a:p>
          <a:p>
            <a:r>
              <a:rPr lang="en-US" sz="2800" smtClean="0"/>
              <a:t>Con vật nào ít nhất ?</a:t>
            </a:r>
          </a:p>
          <a:p>
            <a:r>
              <a:rPr lang="en-US" sz="2800" smtClean="0"/>
              <a:t>b, Mỗi loại có bao nhiêu con?</a:t>
            </a:r>
          </a:p>
          <a:p>
            <a:endParaRPr lang="en-US" sz="2800" smtClean="0"/>
          </a:p>
          <a:p>
            <a:r>
              <a:rPr lang="en-US" sz="2800" smtClean="0"/>
              <a:t>c, Số gà nhiều hơn số ngỗng mấy con?</a:t>
            </a:r>
          </a:p>
          <a:p>
            <a:r>
              <a:rPr lang="en-US" sz="2800" smtClean="0"/>
              <a:t>Số ngỗng nhiều hơn số vịt mấy con?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1367">
                        <a14:foregroundMark x1="64029" y1="57862" x2="74820" y2="86792"/>
                        <a14:foregroundMark x1="62590" y1="94340" x2="62590" y2="94340"/>
                        <a14:foregroundMark x1="83453" y1="91824" x2="83453" y2="91824"/>
                        <a14:foregroundMark x1="78417" y1="96226" x2="78417" y2="96226"/>
                        <a14:backgroundMark x1="13669" y1="36478" x2="42446" y2="87421"/>
                        <a14:backgroundMark x1="76978" y1="89308" x2="79137" y2="92453"/>
                        <a14:backgroundMark x1="69784" y1="83648" x2="69784" y2="83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140" y="21601"/>
            <a:ext cx="2547258" cy="291377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71276" y="2854354"/>
            <a:ext cx="75517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a, </a:t>
            </a:r>
            <a:r>
              <a:rPr lang="en-US" sz="2800" smtClean="0">
                <a:solidFill>
                  <a:srgbClr val="FF0000"/>
                </a:solidFill>
              </a:rPr>
              <a:t>Con gà nhiều nhất.</a:t>
            </a:r>
            <a:endParaRPr lang="en-US" sz="2800" b="1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Con vịt ít nhất.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b, </a:t>
            </a:r>
          </a:p>
          <a:p>
            <a:endParaRPr lang="en-US" sz="2800" smtClean="0">
              <a:solidFill>
                <a:srgbClr val="FF0000"/>
              </a:solidFill>
            </a:endParaRPr>
          </a:p>
          <a:p>
            <a:r>
              <a:rPr lang="en-US" sz="2800" smtClean="0">
                <a:solidFill>
                  <a:srgbClr val="FF0000"/>
                </a:solidFill>
              </a:rPr>
              <a:t>c, Số gà nhiều hơn số ngỗng là 2 con.</a:t>
            </a:r>
          </a:p>
          <a:p>
            <a:r>
              <a:rPr lang="en-US" sz="2800" smtClean="0">
                <a:solidFill>
                  <a:srgbClr val="FF0000"/>
                </a:solidFill>
              </a:rPr>
              <a:t>Số ngỗng nhiều hơn số vịt là 1 con</a:t>
            </a:r>
          </a:p>
          <a:p>
            <a:endParaRPr lang="en-US" sz="2800" smtClean="0"/>
          </a:p>
          <a:p>
            <a:endParaRPr lang="en-US" sz="280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6709284"/>
              </p:ext>
            </p:extLst>
          </p:nvPr>
        </p:nvGraphicFramePr>
        <p:xfrm>
          <a:off x="1112471" y="3796635"/>
          <a:ext cx="3069564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23188">
                  <a:extLst>
                    <a:ext uri="{9D8B030D-6E8A-4147-A177-3AD203B41FA5}">
                      <a16:colId xmlns:a16="http://schemas.microsoft.com/office/drawing/2014/main" val="991175032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696172665"/>
                    </a:ext>
                  </a:extLst>
                </a:gridCol>
                <a:gridCol w="1023188">
                  <a:extLst>
                    <a:ext uri="{9D8B030D-6E8A-4147-A177-3AD203B41FA5}">
                      <a16:colId xmlns:a16="http://schemas.microsoft.com/office/drawing/2014/main" val="2806042926"/>
                    </a:ext>
                  </a:extLst>
                </a:gridCol>
              </a:tblGrid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Gà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Vịt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Ngỗng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1483779"/>
                  </a:ext>
                </a:extLst>
              </a:tr>
              <a:tr h="304036"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b="1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502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1" dur="20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  <p:bldP spid="4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558" y="1966445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16796" y="4180344"/>
            <a:ext cx="106794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/>
              <a:t>a, Mỗi hộp có bao nhiêu que tính?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b, 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err="1" smtClean="0"/>
              <a:t>nhất</a:t>
            </a:r>
            <a:r>
              <a:rPr lang="en-US" sz="2800"/>
              <a:t>? </a:t>
            </a:r>
          </a:p>
          <a:p>
            <a:pPr>
              <a:lnSpc>
                <a:spcPct val="150000"/>
              </a:lnSpc>
            </a:pPr>
            <a:r>
              <a:rPr lang="en-US" sz="2800" smtClean="0"/>
              <a:t>Hộp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98386" y="4801700"/>
            <a:ext cx="10679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B có nhiều que tính nhất</a:t>
            </a:r>
            <a:endParaRPr lang="en-US" sz="280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FF0000"/>
                </a:solidFill>
              </a:rPr>
              <a:t>Hộp A </a:t>
            </a:r>
            <a:r>
              <a:rPr lang="en-US" sz="2800" dirty="0" err="1" smtClean="0">
                <a:solidFill>
                  <a:srgbClr val="FF0000"/>
                </a:solidFill>
              </a:rPr>
              <a:t>ít</a:t>
            </a:r>
            <a:r>
              <a:rPr lang="en-US" sz="2800" dirty="0" smtClean="0">
                <a:solidFill>
                  <a:srgbClr val="FF0000"/>
                </a:solidFill>
              </a:rPr>
              <a:t> que </a:t>
            </a:r>
            <a:r>
              <a:rPr lang="en-US" sz="2800" err="1" smtClean="0">
                <a:solidFill>
                  <a:srgbClr val="FF0000"/>
                </a:solidFill>
              </a:rPr>
              <a:t>tính</a:t>
            </a:r>
            <a:r>
              <a:rPr lang="en-US" sz="2800" smtClean="0">
                <a:solidFill>
                  <a:srgbClr val="FF0000"/>
                </a:solidFill>
              </a:rPr>
              <a:t> nhất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22450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262</Words>
  <Application>Microsoft Office PowerPoint</Application>
  <PresentationFormat>Widescreen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#9Slide03 Swiss Condensed Bold</vt:lpstr>
      <vt:lpstr>UTM Cookies</vt:lpstr>
      <vt:lpstr>Arial</vt:lpstr>
      <vt:lpstr>字魂17号-萌趣果冻体</vt:lpstr>
      <vt:lpstr>#9Slide03 SFU Helvetica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115</cp:revision>
  <dcterms:created xsi:type="dcterms:W3CDTF">2021-06-02T01:34:28Z</dcterms:created>
  <dcterms:modified xsi:type="dcterms:W3CDTF">2022-04-24T09:17:40Z</dcterms:modified>
</cp:coreProperties>
</file>