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82" r:id="rId3"/>
    <p:sldId id="283" r:id="rId4"/>
    <p:sldId id="284" r:id="rId5"/>
    <p:sldId id="285" r:id="rId6"/>
    <p:sldId id="286" r:id="rId7"/>
    <p:sldId id="288" r:id="rId8"/>
    <p:sldId id="287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4BACC6"/>
    <a:srgbClr val="F15441"/>
    <a:srgbClr val="000000"/>
    <a:srgbClr val="F8B1A9"/>
    <a:srgbClr val="002060"/>
    <a:srgbClr val="D7AA80"/>
    <a:srgbClr val="D3E5BB"/>
    <a:srgbClr val="E1D299"/>
    <a:srgbClr val="ADDF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151596" y="2262899"/>
            <a:ext cx="37254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000" dirty="0">
                <a:solidFill>
                  <a:schemeClr val="accent6">
                    <a:lumMod val="50000"/>
                  </a:schemeClr>
                </a:solidFill>
                <a:latin typeface="#9Slide04 Vollkorn Bold" panose="00000800000000000000" pitchFamily="2" charset="0"/>
                <a:ea typeface="#9Slide04 Vollkorn Bold" panose="00000800000000000000" pitchFamily="2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454506" y="1939424"/>
            <a:ext cx="451803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 dirty="0">
                <a:solidFill>
                  <a:srgbClr val="C00000"/>
                </a:solidFill>
                <a:latin typeface="#9Slide04 Vollkorn Bold" panose="00000800000000000000" pitchFamily="2" charset="0"/>
                <a:ea typeface="#9Slide04 Vollkorn Bold" panose="00000800000000000000" pitchFamily="2" charset="0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562816" y="2022378"/>
            <a:ext cx="47282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 dirty="0">
                <a:solidFill>
                  <a:srgbClr val="002060"/>
                </a:solidFill>
                <a:latin typeface="#9Slide04 Vollkorn Bold" panose="00000800000000000000" pitchFamily="2" charset="0"/>
                <a:ea typeface="#9Slide04 Vollkorn Bold" panose="00000800000000000000" pitchFamily="2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#9Slide07 Cadena" panose="02000503000000020004" pitchFamily="2" charset="0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#9Slide07 Cadena" panose="02000503000000020004" pitchFamily="2" charset="0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FF0000"/>
              </a:solidFill>
              <a:latin typeface="#9Slide07 Cadena" panose="02000503000000020004" pitchFamily="2" charset="0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7.xml"/><Relationship Id="rId1" Type="http://schemas.openxmlformats.org/officeDocument/2006/relationships/slideLayout" Target="../slideLayouts/slideLayout10.xml"/><Relationship Id="rId5" Type="http://schemas.openxmlformats.org/officeDocument/2006/relationships/slide" Target="slide8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microsoft.com/office/2007/relationships/hdphoto" Target="../media/hdphoto9.wdp"/><Relationship Id="rId3" Type="http://schemas.microsoft.com/office/2007/relationships/hdphoto" Target="../media/hdphoto5.wdp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Relationship Id="rId6" Type="http://schemas.microsoft.com/office/2007/relationships/hdphoto" Target="../media/hdphoto6.wdp"/><Relationship Id="rId11" Type="http://schemas.microsoft.com/office/2007/relationships/hdphoto" Target="../media/hdphoto8.wdp"/><Relationship Id="rId5" Type="http://schemas.openxmlformats.org/officeDocument/2006/relationships/image" Target="../media/image9.png"/><Relationship Id="rId10" Type="http://schemas.openxmlformats.org/officeDocument/2006/relationships/image" Target="../media/image12.png"/><Relationship Id="rId4" Type="http://schemas.openxmlformats.org/officeDocument/2006/relationships/slide" Target="slide6.xml"/><Relationship Id="rId9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Relationship Id="rId5" Type="http://schemas.microsoft.com/office/2007/relationships/hdphoto" Target="../media/hdphoto11.wdp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81250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BÀI 64: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THU THẬP, PHÂN LOẠI, 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KIỂM ĐẾM SỐ LƯỢNG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  <a:latin typeface="#9Slide03 Swiss 721 Black Conde" panose="02000500000000000000" pitchFamily="2" charset="0"/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  <a:latin typeface="#9Slide03 Swiss 721 Black Conde" panose="02000500000000000000" pitchFamily="2" charset="0"/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dirty="0">
                  <a:solidFill>
                    <a:srgbClr val="002060"/>
                  </a:solidFill>
                </a:rPr>
                <a:t>CHỦ ĐỀ </a:t>
              </a:r>
              <a:r>
                <a:rPr lang="en-US" sz="2800" dirty="0">
                  <a:solidFill>
                    <a:srgbClr val="002060"/>
                  </a:solidFill>
                </a:rPr>
                <a:t>13</a:t>
              </a:r>
              <a:endParaRPr lang="vi-VN" sz="2800" dirty="0">
                <a:solidFill>
                  <a:srgbClr val="002060"/>
                </a:solidFill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</a:rPr>
              <a:t>LÀM QUEN VỚI YẾU TỐ THỐNG KÊ XÁC SUẤT</a:t>
            </a:r>
            <a:endParaRPr lang="vi-VN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866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4336" y="1433293"/>
            <a:ext cx="354109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   </a:t>
            </a:r>
            <a:r>
              <a:rPr lang="en-US" sz="2800" dirty="0" err="1"/>
              <a:t>Rô</a:t>
            </a:r>
            <a:r>
              <a:rPr lang="en-US" sz="2800" dirty="0"/>
              <a:t> </a:t>
            </a:r>
            <a:r>
              <a:rPr lang="en-US" sz="2800" dirty="0" err="1"/>
              <a:t>bốt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giao</a:t>
            </a:r>
            <a:r>
              <a:rPr lang="en-US" sz="2800" dirty="0"/>
              <a:t> </a:t>
            </a:r>
            <a:r>
              <a:rPr lang="en-US" sz="2800" dirty="0" err="1"/>
              <a:t>nhiệm</a:t>
            </a:r>
            <a:r>
              <a:rPr lang="en-US" sz="2800" dirty="0"/>
              <a:t> </a:t>
            </a:r>
            <a:r>
              <a:rPr lang="en-US" sz="2800" dirty="0" err="1"/>
              <a:t>vụ</a:t>
            </a:r>
            <a:r>
              <a:rPr lang="en-US" sz="2800" dirty="0"/>
              <a:t> </a:t>
            </a:r>
            <a:r>
              <a:rPr lang="en-US" sz="2800" dirty="0" err="1"/>
              <a:t>kiểm</a:t>
            </a:r>
            <a:r>
              <a:rPr lang="en-US" sz="2800" dirty="0"/>
              <a:t> </a:t>
            </a:r>
            <a:r>
              <a:rPr lang="en-US" sz="2800" dirty="0" err="1"/>
              <a:t>tra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lượng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đồ</a:t>
            </a:r>
            <a:r>
              <a:rPr lang="en-US" sz="2800" dirty="0"/>
              <a:t> </a:t>
            </a:r>
            <a:r>
              <a:rPr lang="en-US" sz="2800" dirty="0" err="1"/>
              <a:t>vật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phòng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.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886" y="546516"/>
            <a:ext cx="7051179" cy="3934043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5759043"/>
              </p:ext>
            </p:extLst>
          </p:nvPr>
        </p:nvGraphicFramePr>
        <p:xfrm>
          <a:off x="1463041" y="4790779"/>
          <a:ext cx="9323976" cy="11531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0994">
                  <a:extLst>
                    <a:ext uri="{9D8B030D-6E8A-4147-A177-3AD203B41FA5}">
                      <a16:colId xmlns:a16="http://schemas.microsoft.com/office/drawing/2014/main" val="943914287"/>
                    </a:ext>
                  </a:extLst>
                </a:gridCol>
                <a:gridCol w="2330994">
                  <a:extLst>
                    <a:ext uri="{9D8B030D-6E8A-4147-A177-3AD203B41FA5}">
                      <a16:colId xmlns:a16="http://schemas.microsoft.com/office/drawing/2014/main" val="3338658073"/>
                    </a:ext>
                  </a:extLst>
                </a:gridCol>
                <a:gridCol w="2330994">
                  <a:extLst>
                    <a:ext uri="{9D8B030D-6E8A-4147-A177-3AD203B41FA5}">
                      <a16:colId xmlns:a16="http://schemas.microsoft.com/office/drawing/2014/main" val="3052687361"/>
                    </a:ext>
                  </a:extLst>
                </a:gridCol>
                <a:gridCol w="2330994">
                  <a:extLst>
                    <a:ext uri="{9D8B030D-6E8A-4147-A177-3AD203B41FA5}">
                      <a16:colId xmlns:a16="http://schemas.microsoft.com/office/drawing/2014/main" val="845566035"/>
                    </a:ext>
                  </a:extLst>
                </a:gridCol>
              </a:tblGrid>
              <a:tr h="576557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>
                          <a:solidFill>
                            <a:schemeClr val="tx1"/>
                          </a:solidFill>
                        </a:rPr>
                        <a:t>Giá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</a:rPr>
                        <a:t>vẽ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>
                          <a:solidFill>
                            <a:schemeClr val="tx1"/>
                          </a:solidFill>
                        </a:rPr>
                        <a:t>Đồng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</a:rPr>
                        <a:t>hồ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>
                          <a:solidFill>
                            <a:schemeClr val="tx1"/>
                          </a:solidFill>
                        </a:rPr>
                        <a:t>Bức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</a:rPr>
                        <a:t>tượng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>
                          <a:solidFill>
                            <a:schemeClr val="tx1"/>
                          </a:solidFill>
                        </a:rPr>
                        <a:t>Ghế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040209"/>
                  </a:ext>
                </a:extLst>
              </a:tr>
              <a:tr h="57655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8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8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8579016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867988" y="4790779"/>
            <a:ext cx="1502229" cy="44742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128886" y="4829968"/>
            <a:ext cx="1502229" cy="44742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89784" y="4829968"/>
            <a:ext cx="1787565" cy="44742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01909" y="4829968"/>
            <a:ext cx="1787565" cy="44742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867988" y="5442570"/>
            <a:ext cx="1502229" cy="44742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245429" y="5442570"/>
            <a:ext cx="1502229" cy="44742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532451" y="5442570"/>
            <a:ext cx="1502229" cy="44742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926070" y="5442570"/>
            <a:ext cx="1502229" cy="44742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FB90548-A407-4659-86D0-1E6B4E4139FE}"/>
              </a:ext>
            </a:extLst>
          </p:cNvPr>
          <p:cNvCxnSpPr>
            <a:cxnSpLocks/>
          </p:cNvCxnSpPr>
          <p:nvPr/>
        </p:nvCxnSpPr>
        <p:spPr>
          <a:xfrm>
            <a:off x="2352583" y="2290439"/>
            <a:ext cx="16601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F96C53B-ED64-4C0D-8B66-E5766E48F2C3}"/>
              </a:ext>
            </a:extLst>
          </p:cNvPr>
          <p:cNvCxnSpPr>
            <a:cxnSpLocks/>
          </p:cNvCxnSpPr>
          <p:nvPr/>
        </p:nvCxnSpPr>
        <p:spPr>
          <a:xfrm>
            <a:off x="791593" y="2753558"/>
            <a:ext cx="322111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CEEDBF9-7D4B-4072-8440-83DBA0E0FB46}"/>
              </a:ext>
            </a:extLst>
          </p:cNvPr>
          <p:cNvCxnSpPr>
            <a:cxnSpLocks/>
          </p:cNvCxnSpPr>
          <p:nvPr/>
        </p:nvCxnSpPr>
        <p:spPr>
          <a:xfrm>
            <a:off x="791593" y="3179685"/>
            <a:ext cx="25786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559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04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339032" y="798098"/>
            <a:ext cx="7307196" cy="570588"/>
            <a:chOff x="1183343" y="1464304"/>
            <a:chExt cx="7307196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66892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Quan</a:t>
              </a:r>
              <a:r>
                <a:rPr lang="en-US" sz="2800" dirty="0"/>
                <a:t> </a:t>
              </a:r>
              <a:r>
                <a:rPr lang="en-US" sz="2800" dirty="0" err="1"/>
                <a:t>sát</a:t>
              </a:r>
              <a:r>
                <a:rPr lang="en-US" sz="2800" dirty="0"/>
                <a:t> </a:t>
              </a:r>
              <a:r>
                <a:rPr lang="en-US" sz="2800" dirty="0" err="1"/>
                <a:t>tranh</a:t>
              </a:r>
              <a:r>
                <a:rPr lang="en-US" sz="2800" dirty="0"/>
                <a:t> </a:t>
              </a:r>
              <a:r>
                <a:rPr lang="en-US" sz="2800" dirty="0" err="1"/>
                <a:t>để</a:t>
              </a:r>
              <a:r>
                <a:rPr lang="en-US" sz="2800" dirty="0"/>
                <a:t> </a:t>
              </a:r>
              <a:r>
                <a:rPr lang="en-US" sz="2800" dirty="0" err="1"/>
                <a:t>tìm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thích</a:t>
              </a:r>
              <a:r>
                <a:rPr lang="en-US" sz="2800" dirty="0"/>
                <a:t> </a:t>
              </a:r>
              <a:r>
                <a:rPr lang="en-US" sz="2800" dirty="0" err="1"/>
                <a:t>hợp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583987" y="2728954"/>
            <a:ext cx="5597819" cy="3554282"/>
            <a:chOff x="5583987" y="2728954"/>
            <a:chExt cx="5597819" cy="3554282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78" r="1896"/>
            <a:stretch/>
          </p:blipFill>
          <p:spPr>
            <a:xfrm>
              <a:off x="5708193" y="2728954"/>
              <a:ext cx="5473613" cy="355428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7" name="Rectangle 6"/>
            <p:cNvSpPr/>
            <p:nvPr/>
          </p:nvSpPr>
          <p:spPr>
            <a:xfrm>
              <a:off x="5583987" y="3198094"/>
              <a:ext cx="2063932" cy="8098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914400" y="2229907"/>
            <a:ext cx="86136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Xung</a:t>
            </a:r>
            <a:r>
              <a:rPr lang="en-US" sz="2800" dirty="0"/>
              <a:t> </a:t>
            </a:r>
            <a:r>
              <a:rPr lang="en-US" sz="2800" dirty="0" err="1"/>
              <a:t>quanh</a:t>
            </a:r>
            <a:r>
              <a:rPr lang="en-US" sz="2800" dirty="0"/>
              <a:t> </a:t>
            </a:r>
            <a:r>
              <a:rPr lang="en-US" sz="2800" dirty="0" err="1"/>
              <a:t>quạ</a:t>
            </a:r>
            <a:r>
              <a:rPr lang="en-US" sz="2800" dirty="0"/>
              <a:t> </a:t>
            </a:r>
            <a:r>
              <a:rPr lang="en-US" sz="2800" dirty="0" err="1"/>
              <a:t>đen</a:t>
            </a:r>
            <a:r>
              <a:rPr lang="en-US" sz="2800" dirty="0"/>
              <a:t> </a:t>
            </a:r>
            <a:r>
              <a:rPr lang="en-US" sz="2800" err="1"/>
              <a:t>có</a:t>
            </a:r>
            <a:r>
              <a:rPr lang="en-US" sz="2800"/>
              <a:t>  </a:t>
            </a:r>
            <a:r>
              <a:rPr lang="en-US" sz="2800" smtClean="0"/>
              <a:t> ?    viên </a:t>
            </a:r>
            <a:r>
              <a:rPr lang="en-US" sz="2800" dirty="0" err="1"/>
              <a:t>sỏi</a:t>
            </a:r>
            <a:r>
              <a:rPr lang="en-US" sz="2800" dirty="0"/>
              <a:t>, </a:t>
            </a:r>
            <a:r>
              <a:rPr lang="en-US" sz="2800" dirty="0" err="1"/>
              <a:t>bao</a:t>
            </a:r>
            <a:r>
              <a:rPr lang="en-US" sz="2800" dirty="0"/>
              <a:t> </a:t>
            </a:r>
            <a:r>
              <a:rPr lang="en-US" sz="2800" dirty="0" err="1"/>
              <a:t>gồm</a:t>
            </a:r>
            <a:r>
              <a:rPr lang="en-US" sz="2800" dirty="0"/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?  </a:t>
            </a:r>
            <a:r>
              <a:rPr lang="en-US" sz="2800" dirty="0" err="1"/>
              <a:t>viên</a:t>
            </a:r>
            <a:r>
              <a:rPr lang="en-US" sz="2800" dirty="0"/>
              <a:t> </a:t>
            </a:r>
            <a:r>
              <a:rPr lang="en-US" sz="2800" dirty="0" err="1"/>
              <a:t>sỏi</a:t>
            </a:r>
            <a:r>
              <a:rPr lang="en-US" sz="2800" dirty="0"/>
              <a:t> </a:t>
            </a:r>
            <a:r>
              <a:rPr lang="en-US" sz="2800" dirty="0" err="1"/>
              <a:t>dạng</a:t>
            </a:r>
            <a:r>
              <a:rPr lang="en-US" sz="2800" dirty="0"/>
              <a:t> </a:t>
            </a:r>
            <a:r>
              <a:rPr lang="en-US" sz="2800" dirty="0" err="1"/>
              <a:t>khối</a:t>
            </a:r>
            <a:r>
              <a:rPr lang="en-US" sz="2800" dirty="0"/>
              <a:t> </a:t>
            </a:r>
            <a:r>
              <a:rPr lang="en-US" sz="2800" dirty="0" err="1"/>
              <a:t>lập</a:t>
            </a:r>
            <a:r>
              <a:rPr lang="en-US" sz="2800" dirty="0"/>
              <a:t> </a:t>
            </a:r>
            <a:r>
              <a:rPr lang="en-US" sz="2800" dirty="0" err="1"/>
              <a:t>phương</a:t>
            </a:r>
            <a:r>
              <a:rPr lang="en-US" sz="2800" dirty="0"/>
              <a:t>;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?  </a:t>
            </a:r>
            <a:r>
              <a:rPr lang="en-US" sz="2800" dirty="0" err="1"/>
              <a:t>viên</a:t>
            </a:r>
            <a:r>
              <a:rPr lang="en-US" sz="2800" dirty="0"/>
              <a:t> </a:t>
            </a:r>
            <a:r>
              <a:rPr lang="en-US" sz="2800" dirty="0" err="1"/>
              <a:t>sỏi</a:t>
            </a:r>
            <a:r>
              <a:rPr lang="en-US" sz="2800" dirty="0"/>
              <a:t> </a:t>
            </a:r>
            <a:r>
              <a:rPr lang="en-US" sz="2800" dirty="0" err="1"/>
              <a:t>dạng</a:t>
            </a:r>
            <a:r>
              <a:rPr lang="en-US" sz="2800" dirty="0"/>
              <a:t> </a:t>
            </a:r>
            <a:r>
              <a:rPr lang="en-US" sz="2800" dirty="0" err="1"/>
              <a:t>khối</a:t>
            </a:r>
            <a:r>
              <a:rPr lang="en-US" sz="2800" dirty="0"/>
              <a:t> </a:t>
            </a:r>
            <a:r>
              <a:rPr lang="en-US" sz="2800" dirty="0" err="1"/>
              <a:t>trụ</a:t>
            </a:r>
            <a:r>
              <a:rPr lang="en-US" sz="2800" dirty="0"/>
              <a:t>;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?  </a:t>
            </a:r>
            <a:r>
              <a:rPr lang="en-US" sz="2800" dirty="0" err="1"/>
              <a:t>viên</a:t>
            </a:r>
            <a:r>
              <a:rPr lang="en-US" sz="2800" dirty="0"/>
              <a:t> </a:t>
            </a:r>
            <a:r>
              <a:rPr lang="en-US" sz="2800" dirty="0" err="1"/>
              <a:t>sỏi</a:t>
            </a:r>
            <a:r>
              <a:rPr lang="en-US" sz="2800" dirty="0"/>
              <a:t> </a:t>
            </a:r>
            <a:r>
              <a:rPr lang="en-US" sz="2800" dirty="0" err="1"/>
              <a:t>dạng</a:t>
            </a:r>
            <a:r>
              <a:rPr lang="en-US" sz="2800" dirty="0"/>
              <a:t> </a:t>
            </a:r>
            <a:r>
              <a:rPr lang="en-US" sz="2800" dirty="0" err="1"/>
              <a:t>khối</a:t>
            </a:r>
            <a:r>
              <a:rPr lang="en-US" sz="2800" dirty="0"/>
              <a:t> </a:t>
            </a:r>
            <a:r>
              <a:rPr lang="en-US" sz="2800" dirty="0" err="1"/>
              <a:t>cầu</a:t>
            </a:r>
            <a:r>
              <a:rPr lang="en-US" sz="2800" dirty="0"/>
              <a:t>;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872445" y="2375074"/>
            <a:ext cx="711542" cy="4572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979715" y="3043854"/>
            <a:ext cx="457200" cy="4572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979715" y="3681420"/>
            <a:ext cx="457200" cy="4572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979715" y="4315001"/>
            <a:ext cx="457200" cy="4572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ube 12"/>
          <p:cNvSpPr/>
          <p:nvPr/>
        </p:nvSpPr>
        <p:spPr>
          <a:xfrm>
            <a:off x="6946106" y="4985874"/>
            <a:ext cx="267494" cy="247650"/>
          </a:xfrm>
          <a:prstGeom prst="cube">
            <a:avLst>
              <a:gd name="adj" fmla="val 23077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524875" y="4949825"/>
            <a:ext cx="190500" cy="190500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Magnetic Disk 15"/>
          <p:cNvSpPr/>
          <p:nvPr/>
        </p:nvSpPr>
        <p:spPr>
          <a:xfrm>
            <a:off x="7235825" y="5553075"/>
            <a:ext cx="231775" cy="374650"/>
          </a:xfrm>
          <a:prstGeom prst="flowChartMagneticDisk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015794" y="3057010"/>
            <a:ext cx="385042" cy="43088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0" rIns="91440" bIns="0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28857" y="3690498"/>
            <a:ext cx="385042" cy="43088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0" rIns="91440" bIns="0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15794" y="4341314"/>
            <a:ext cx="385042" cy="43088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0" rIns="91440" bIns="0" rtlCol="0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8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01FFAD9-D0B5-4749-B429-E73AF385FC18}"/>
              </a:ext>
            </a:extLst>
          </p:cNvPr>
          <p:cNvCxnSpPr>
            <a:cxnSpLocks/>
          </p:cNvCxnSpPr>
          <p:nvPr/>
        </p:nvCxnSpPr>
        <p:spPr>
          <a:xfrm>
            <a:off x="4119712" y="1272540"/>
            <a:ext cx="224684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E75724F-2960-4BAC-A2FB-9558DC432481}"/>
              </a:ext>
            </a:extLst>
          </p:cNvPr>
          <p:cNvCxnSpPr>
            <a:cxnSpLocks/>
          </p:cNvCxnSpPr>
          <p:nvPr/>
        </p:nvCxnSpPr>
        <p:spPr>
          <a:xfrm>
            <a:off x="6973538" y="1272540"/>
            <a:ext cx="25545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928515" y="2401387"/>
            <a:ext cx="585417" cy="43088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0" rIns="91440" bIns="0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</a:rPr>
              <a:t>19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9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7" presetClass="emph" presetSubtype="0" fill="remove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9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0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6" presetClass="emph" presetSubtype="0" repeatCount="5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7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8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6" presetClass="emph" presetSubtype="0" repeatCount="4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4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5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26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9" grpId="0" animBg="1"/>
      <p:bldP spid="10" grpId="0" animBg="1"/>
      <p:bldP spid="11" grpId="0" animBg="1"/>
      <p:bldP spid="12" grpId="0" animBg="1"/>
      <p:bldP spid="13" grpId="0" animBg="1"/>
      <p:bldP spid="13" grpId="2" animBg="1"/>
      <p:bldP spid="13" grpId="3" animBg="1"/>
      <p:bldP spid="14" grpId="0" animBg="1"/>
      <p:bldP spid="14" grpId="1" animBg="1"/>
      <p:bldP spid="14" grpId="2" animBg="1"/>
      <p:bldP spid="16" grpId="0" animBg="1"/>
      <p:bldP spid="16" grpId="1" animBg="1"/>
      <p:bldP spid="16" grpId="2" animBg="1"/>
      <p:bldP spid="17" grpId="0" animBg="1"/>
      <p:bldP spid="18" grpId="0" animBg="1"/>
      <p:bldP spid="19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175657" y="979711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935467" y="367021"/>
            <a:ext cx="7307196" cy="570588"/>
            <a:chOff x="1183343" y="1464304"/>
            <a:chExt cx="7307196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66892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Quan</a:t>
              </a:r>
              <a:r>
                <a:rPr lang="en-US" sz="2800" dirty="0"/>
                <a:t> </a:t>
              </a:r>
              <a:r>
                <a:rPr lang="en-US" sz="2800" dirty="0" err="1"/>
                <a:t>sát</a:t>
              </a:r>
              <a:r>
                <a:rPr lang="en-US" sz="2800" dirty="0"/>
                <a:t> </a:t>
              </a:r>
              <a:r>
                <a:rPr lang="en-US" sz="2800" dirty="0" err="1"/>
                <a:t>tranh</a:t>
              </a:r>
              <a:r>
                <a:rPr lang="en-US" sz="2800" dirty="0"/>
                <a:t> </a:t>
              </a:r>
              <a:r>
                <a:rPr lang="en-US" sz="2800" dirty="0" err="1"/>
                <a:t>để</a:t>
              </a:r>
              <a:r>
                <a:rPr lang="en-US" sz="2800" dirty="0"/>
                <a:t> </a:t>
              </a:r>
              <a:r>
                <a:rPr lang="en-US" sz="2800" dirty="0" err="1"/>
                <a:t>trả</a:t>
              </a:r>
              <a:r>
                <a:rPr lang="en-US" sz="2800" dirty="0"/>
                <a:t> </a:t>
              </a:r>
              <a:r>
                <a:rPr lang="en-US" sz="2800" dirty="0" err="1"/>
                <a:t>lời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pic>
        <p:nvPicPr>
          <p:cNvPr id="5" name="Picture 4" descr="Screen Clippi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792" y="689411"/>
            <a:ext cx="5938334" cy="25371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7273" y="971734"/>
            <a:ext cx="66892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eriod"/>
            </a:pPr>
            <a:r>
              <a:rPr lang="en-US" sz="2800" dirty="0" err="1"/>
              <a:t>Số</a:t>
            </a:r>
            <a:r>
              <a:rPr lang="en-US" sz="2800" dirty="0"/>
              <a:t>   ?</a:t>
            </a:r>
          </a:p>
          <a:p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loại</a:t>
            </a:r>
            <a:r>
              <a:rPr lang="en-US" sz="2800" dirty="0"/>
              <a:t> </a:t>
            </a:r>
            <a:r>
              <a:rPr lang="en-US" sz="2800" dirty="0" err="1"/>
              <a:t>gà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bao</a:t>
            </a:r>
            <a:r>
              <a:rPr lang="en-US" sz="2800" dirty="0"/>
              <a:t> </a:t>
            </a:r>
            <a:r>
              <a:rPr lang="en-US" sz="2800" dirty="0" err="1"/>
              <a:t>nhiêu</a:t>
            </a:r>
            <a:r>
              <a:rPr lang="en-US" sz="2800" dirty="0"/>
              <a:t> con?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219850"/>
              </p:ext>
            </p:extLst>
          </p:nvPr>
        </p:nvGraphicFramePr>
        <p:xfrm>
          <a:off x="687273" y="2012902"/>
          <a:ext cx="4830519" cy="11483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10173">
                  <a:extLst>
                    <a:ext uri="{9D8B030D-6E8A-4147-A177-3AD203B41FA5}">
                      <a16:colId xmlns:a16="http://schemas.microsoft.com/office/drawing/2014/main" val="3282746171"/>
                    </a:ext>
                  </a:extLst>
                </a:gridCol>
                <a:gridCol w="1610173">
                  <a:extLst>
                    <a:ext uri="{9D8B030D-6E8A-4147-A177-3AD203B41FA5}">
                      <a16:colId xmlns:a16="http://schemas.microsoft.com/office/drawing/2014/main" val="4209947731"/>
                    </a:ext>
                  </a:extLst>
                </a:gridCol>
                <a:gridCol w="1610173">
                  <a:extLst>
                    <a:ext uri="{9D8B030D-6E8A-4147-A177-3AD203B41FA5}">
                      <a16:colId xmlns:a16="http://schemas.microsoft.com/office/drawing/2014/main" val="1695973288"/>
                    </a:ext>
                  </a:extLst>
                </a:gridCol>
              </a:tblGrid>
              <a:tr h="57415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Gà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trống</a:t>
                      </a:r>
                      <a:endParaRPr lang="en-US" sz="2800" dirty="0"/>
                    </a:p>
                  </a:txBody>
                  <a:tcPr anchor="ctr">
                    <a:solidFill>
                      <a:srgbClr val="F8B1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Gà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mái</a:t>
                      </a:r>
                      <a:endParaRPr lang="en-US" sz="2800" dirty="0"/>
                    </a:p>
                  </a:txBody>
                  <a:tcPr anchor="ctr">
                    <a:solidFill>
                      <a:srgbClr val="F8B1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Gà</a:t>
                      </a:r>
                      <a:r>
                        <a:rPr lang="en-US" sz="2800" baseline="0" dirty="0"/>
                        <a:t> con</a:t>
                      </a:r>
                      <a:endParaRPr lang="en-US" sz="2800" dirty="0"/>
                    </a:p>
                  </a:txBody>
                  <a:tcPr anchor="ctr">
                    <a:solidFill>
                      <a:srgbClr val="F8B1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9722692"/>
                  </a:ext>
                </a:extLst>
              </a:tr>
              <a:tr h="5741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9216585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322909" y="2637985"/>
            <a:ext cx="461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59324" y="2637985"/>
            <a:ext cx="461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37016" y="2637985"/>
            <a:ext cx="461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9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5021" y="3265707"/>
            <a:ext cx="1039003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2800" dirty="0"/>
              <a:t>b) </a:t>
            </a:r>
            <a:r>
              <a:rPr lang="en-US" sz="2800" dirty="0" err="1"/>
              <a:t>Chọn</a:t>
            </a:r>
            <a:r>
              <a:rPr lang="en-US" sz="2800" dirty="0"/>
              <a:t>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trả</a:t>
            </a:r>
            <a:r>
              <a:rPr lang="en-US" sz="2800" dirty="0"/>
              <a:t> </a:t>
            </a:r>
            <a:r>
              <a:rPr lang="en-US" sz="2800" dirty="0" err="1"/>
              <a:t>lời</a:t>
            </a:r>
            <a:r>
              <a:rPr lang="en-US" sz="2800" dirty="0"/>
              <a:t> </a:t>
            </a:r>
            <a:r>
              <a:rPr lang="en-US" sz="2800" dirty="0" err="1"/>
              <a:t>đúng</a:t>
            </a:r>
            <a:endParaRPr lang="en-US" sz="2800" dirty="0"/>
          </a:p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sz="2800" dirty="0" err="1"/>
              <a:t>Loại</a:t>
            </a:r>
            <a:r>
              <a:rPr lang="en-US" sz="2800" dirty="0"/>
              <a:t> </a:t>
            </a:r>
            <a:r>
              <a:rPr lang="en-US" sz="2800" dirty="0" err="1"/>
              <a:t>gà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endParaRPr lang="en-US" sz="2800" dirty="0"/>
          </a:p>
          <a:p>
            <a:pPr marL="514350" indent="-514350">
              <a:lnSpc>
                <a:spcPts val="4000"/>
              </a:lnSpc>
              <a:buAutoNum type="alphaUcPeriod"/>
            </a:pPr>
            <a:r>
              <a:rPr lang="en-US" sz="2800" dirty="0" err="1"/>
              <a:t>Gà</a:t>
            </a:r>
            <a:r>
              <a:rPr lang="en-US" sz="2800" dirty="0"/>
              <a:t> </a:t>
            </a:r>
            <a:r>
              <a:rPr lang="en-US" sz="2800" dirty="0" err="1"/>
              <a:t>trống</a:t>
            </a:r>
            <a:r>
              <a:rPr lang="en-US" sz="2800" dirty="0"/>
              <a:t>                     B. </a:t>
            </a:r>
            <a:r>
              <a:rPr lang="en-US" sz="2800" dirty="0" err="1"/>
              <a:t>Gà</a:t>
            </a:r>
            <a:r>
              <a:rPr lang="en-US" sz="2800" dirty="0"/>
              <a:t> </a:t>
            </a:r>
            <a:r>
              <a:rPr lang="en-US" sz="2800" dirty="0" err="1"/>
              <a:t>mái</a:t>
            </a:r>
            <a:r>
              <a:rPr lang="en-US" sz="2800" dirty="0"/>
              <a:t>                  C. </a:t>
            </a:r>
            <a:r>
              <a:rPr lang="en-US" sz="2800" dirty="0" err="1"/>
              <a:t>Gà</a:t>
            </a:r>
            <a:r>
              <a:rPr lang="en-US" sz="2800" dirty="0"/>
              <a:t> con</a:t>
            </a:r>
          </a:p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sz="2800" dirty="0" err="1"/>
              <a:t>Loại</a:t>
            </a:r>
            <a:r>
              <a:rPr lang="en-US" sz="2800" dirty="0"/>
              <a:t> </a:t>
            </a:r>
            <a:r>
              <a:rPr lang="en-US" sz="2800" dirty="0" err="1"/>
              <a:t>gà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ít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endParaRPr lang="en-US" sz="2800" dirty="0"/>
          </a:p>
          <a:p>
            <a:pPr marL="514350" indent="-514350">
              <a:lnSpc>
                <a:spcPts val="4000"/>
              </a:lnSpc>
              <a:buAutoNum type="alphaUcPeriod"/>
            </a:pPr>
            <a:r>
              <a:rPr lang="en-US" sz="2800" dirty="0" err="1"/>
              <a:t>Gà</a:t>
            </a:r>
            <a:r>
              <a:rPr lang="en-US" sz="2800" dirty="0"/>
              <a:t> </a:t>
            </a:r>
            <a:r>
              <a:rPr lang="en-US" sz="2800" dirty="0" err="1"/>
              <a:t>trống</a:t>
            </a:r>
            <a:r>
              <a:rPr lang="en-US" sz="2800" dirty="0"/>
              <a:t>                     B. </a:t>
            </a:r>
            <a:r>
              <a:rPr lang="en-US" sz="2800" dirty="0" err="1"/>
              <a:t>Gà</a:t>
            </a:r>
            <a:r>
              <a:rPr lang="en-US" sz="2800" dirty="0"/>
              <a:t> </a:t>
            </a:r>
            <a:r>
              <a:rPr lang="en-US" sz="2800" dirty="0" err="1"/>
              <a:t>mái</a:t>
            </a:r>
            <a:r>
              <a:rPr lang="en-US" sz="2800" dirty="0"/>
              <a:t>                  C. </a:t>
            </a:r>
            <a:r>
              <a:rPr lang="en-US" sz="2800" dirty="0" err="1"/>
              <a:t>Gà</a:t>
            </a:r>
            <a:r>
              <a:rPr lang="en-US" sz="2800" dirty="0"/>
              <a:t> con</a:t>
            </a:r>
          </a:p>
          <a:p>
            <a:pPr>
              <a:lnSpc>
                <a:spcPts val="4000"/>
              </a:lnSpc>
            </a:pPr>
            <a:r>
              <a:rPr lang="en-US" sz="2800" dirty="0"/>
              <a:t>c)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tất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</a:t>
            </a:r>
            <a:r>
              <a:rPr lang="en-US" sz="2800" dirty="0" err="1"/>
              <a:t>bao</a:t>
            </a:r>
            <a:r>
              <a:rPr lang="en-US" sz="2800" dirty="0"/>
              <a:t> </a:t>
            </a:r>
            <a:r>
              <a:rPr lang="en-US" sz="2800" dirty="0" err="1"/>
              <a:t>nhiêu</a:t>
            </a:r>
            <a:r>
              <a:rPr lang="en-US" sz="2800" dirty="0"/>
              <a:t> con </a:t>
            </a:r>
            <a:r>
              <a:rPr lang="en-US" sz="2800" dirty="0" err="1"/>
              <a:t>gà</a:t>
            </a:r>
            <a:r>
              <a:rPr lang="en-US" sz="2800" dirty="0"/>
              <a:t>?</a:t>
            </a:r>
          </a:p>
        </p:txBody>
      </p:sp>
      <p:sp>
        <p:nvSpPr>
          <p:cNvPr id="13" name="Oval 12"/>
          <p:cNvSpPr/>
          <p:nvPr/>
        </p:nvSpPr>
        <p:spPr>
          <a:xfrm>
            <a:off x="7950236" y="4328241"/>
            <a:ext cx="496389" cy="49638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03836" y="5356022"/>
            <a:ext cx="496389" cy="49638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788333" y="5869211"/>
            <a:ext cx="4323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2 + 7 + 9 = 18 (con)</a:t>
            </a:r>
          </a:p>
        </p:txBody>
      </p:sp>
      <p:sp>
        <p:nvSpPr>
          <p:cNvPr id="16" name="Arrow: Right 15">
            <a:hlinkClick r:id="rId5" action="ppaction://hlinksldjump"/>
            <a:extLst>
              <a:ext uri="{FF2B5EF4-FFF2-40B4-BE49-F238E27FC236}">
                <a16:creationId xmlns:a16="http://schemas.microsoft.com/office/drawing/2014/main" id="{F35BF829-4645-4835-BB53-C6B4D933EBB4}"/>
              </a:ext>
            </a:extLst>
          </p:cNvPr>
          <p:cNvSpPr/>
          <p:nvPr/>
        </p:nvSpPr>
        <p:spPr>
          <a:xfrm>
            <a:off x="10535103" y="5906979"/>
            <a:ext cx="630936" cy="52322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36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uiExpand="1" build="p"/>
      <p:bldP spid="9" grpId="0"/>
      <p:bldP spid="10" grpId="0"/>
      <p:bldP spid="11" grpId="0"/>
      <p:bldP spid="12" grpId="0" uiExpand="1" build="p"/>
      <p:bldP spid="13" grpId="0" animBg="1"/>
      <p:bldP spid="14" grpId="0" animBg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à Trống Gà Phim Hoạt Hình Tải - gà png tải về - Miễn phí trong suốt Gia  Cầm png Tải về.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3" b="99844" l="10000" r="89222">
                        <a14:foregroundMark x1="36667" y1="44219" x2="53778" y2="53594"/>
                        <a14:foregroundMark x1="39667" y1="44063" x2="52333" y2="46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75" y="437869"/>
            <a:ext cx="6219104" cy="442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n Gà Trống Biểu Tượng Thiết Kế Phim Hoạt Hình đầy Màu Sắc-phim Hoạt Hình  Véc Tơ-miễn Phí Vector Miễn Phí Tải Về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492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7"/>
          <a:stretch/>
        </p:blipFill>
        <p:spPr bwMode="auto">
          <a:xfrm flipH="1">
            <a:off x="7743859" y="1079500"/>
            <a:ext cx="2247900" cy="3446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805898" y="4860342"/>
            <a:ext cx="1937961" cy="1146128"/>
            <a:chOff x="6185832" y="4622035"/>
            <a:chExt cx="1937961" cy="1146128"/>
          </a:xfrm>
        </p:grpSpPr>
        <p:pic>
          <p:nvPicPr>
            <p:cNvPr id="10" name="Picture 6" descr="Vector Cartoon Hand Drawn Sketch Yellow Color Small Chick. Isolated..  Royalty Free Cliparts, Vectors, And Stock Illustration. Image 84861811."/>
            <p:cNvPicPr>
              <a:picLocks noChangeAspect="1" noChangeArrowheads="1"/>
            </p:cNvPicPr>
            <p:nvPr/>
          </p:nvPicPr>
          <p:blipFill rotWithShape="1">
            <a:blip r:embed="rId7" cstate="hq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1154" b="78385" l="27923" r="7184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45" t="20337" r="27930" b="22125"/>
            <a:stretch/>
          </p:blipFill>
          <p:spPr bwMode="auto">
            <a:xfrm flipH="1">
              <a:off x="6185832" y="4849943"/>
              <a:ext cx="643901" cy="7828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" name="Group 1"/>
            <p:cNvGrpSpPr/>
            <p:nvPr/>
          </p:nvGrpSpPr>
          <p:grpSpPr>
            <a:xfrm>
              <a:off x="6480518" y="4622035"/>
              <a:ext cx="1241082" cy="1146128"/>
              <a:chOff x="8322017" y="3838574"/>
              <a:chExt cx="1507784" cy="1406317"/>
            </a:xfrm>
          </p:grpSpPr>
          <p:pic>
            <p:nvPicPr>
              <p:cNvPr id="5" name="Picture 6" descr="Vector Cartoon Hand Drawn Sketch Yellow Color Small Chick. Isolated..  Royalty Free Cliparts, Vectors, And Stock Illustration. Image 84861811."/>
              <p:cNvPicPr>
                <a:picLocks noChangeAspect="1" noChangeArrowheads="1"/>
              </p:cNvPicPr>
              <p:nvPr/>
            </p:nvPicPr>
            <p:blipFill rotWithShape="1">
              <a:blip r:embed="rId9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645" t="20337" r="27930" b="22125"/>
              <a:stretch/>
            </p:blipFill>
            <p:spPr bwMode="auto">
              <a:xfrm>
                <a:off x="9168257" y="3838574"/>
                <a:ext cx="661544" cy="9547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0" name="Picture 6" descr="Vector Cartoon Hand Drawn Sketch Yellow Color Small Chick. Isolated..  Royalty Free Cliparts, Vectors, And Stock Illustration. Image 84861811."/>
              <p:cNvPicPr>
                <a:picLocks noChangeAspect="1" noChangeArrowheads="1"/>
              </p:cNvPicPr>
              <p:nvPr/>
            </p:nvPicPr>
            <p:blipFill rotWithShape="1">
              <a:blip r:embed="rId10" cstate="hqprint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21154" b="78385" l="27923" r="7184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645" t="20337" r="27930" b="22125"/>
              <a:stretch/>
            </p:blipFill>
            <p:spPr bwMode="auto">
              <a:xfrm flipH="1">
                <a:off x="8322017" y="3838574"/>
                <a:ext cx="1085804" cy="14063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9" name="Picture 6" descr="Vector Cartoon Hand Drawn Sketch Yellow Color Small Chick. Isolated..  Royalty Free Cliparts, Vectors, And Stock Illustration. Image 84861811."/>
            <p:cNvPicPr>
              <a:picLocks noChangeAspect="1" noChangeArrowheads="1"/>
            </p:cNvPicPr>
            <p:nvPr/>
          </p:nvPicPr>
          <p:blipFill rotWithShape="1">
            <a:blip r:embed="rId12" cstate="hq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21154" b="78385" l="27923" r="7184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45" t="20337" r="27930" b="22125"/>
            <a:stretch/>
          </p:blipFill>
          <p:spPr bwMode="auto">
            <a:xfrm flipH="1">
              <a:off x="7493137" y="4907778"/>
              <a:ext cx="630656" cy="8087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Rounded Rectangle 3"/>
          <p:cNvSpPr/>
          <p:nvPr/>
        </p:nvSpPr>
        <p:spPr>
          <a:xfrm>
            <a:off x="1765300" y="1079500"/>
            <a:ext cx="2083197" cy="736600"/>
          </a:xfrm>
          <a:prstGeom prst="roundRect">
            <a:avLst/>
          </a:prstGeom>
          <a:noFill/>
          <a:ln w="76200" cmpd="dbl">
            <a:solidFill>
              <a:srgbClr val="4BAC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Gà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trống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9588500" y="3822700"/>
            <a:ext cx="1663700" cy="621534"/>
          </a:xfrm>
          <a:prstGeom prst="roundRect">
            <a:avLst/>
          </a:prstGeom>
          <a:noFill/>
          <a:ln w="76200" cmpd="dbl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Gà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mái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968529" y="5450162"/>
            <a:ext cx="1663700" cy="621534"/>
          </a:xfrm>
          <a:prstGeom prst="roundRect">
            <a:avLst/>
          </a:prstGeom>
          <a:noFill/>
          <a:ln w="76200" cmpd="dbl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Gà</a:t>
            </a:r>
            <a:r>
              <a:rPr lang="en-US" sz="2800" dirty="0">
                <a:solidFill>
                  <a:schemeClr val="tx1"/>
                </a:solidFill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393553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4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13" grpId="0" animBg="1"/>
          <p:bldP spid="1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4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13" grpId="0" animBg="1"/>
          <p:bldP spid="14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35467" y="367021"/>
            <a:ext cx="7307196" cy="570588"/>
            <a:chOff x="1183343" y="1464304"/>
            <a:chExt cx="7307196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66892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Quan</a:t>
              </a:r>
              <a:r>
                <a:rPr lang="en-US" sz="2800" dirty="0"/>
                <a:t> </a:t>
              </a:r>
              <a:r>
                <a:rPr lang="en-US" sz="2800" dirty="0" err="1"/>
                <a:t>sát</a:t>
              </a:r>
              <a:r>
                <a:rPr lang="en-US" sz="2800" dirty="0"/>
                <a:t> </a:t>
              </a:r>
              <a:r>
                <a:rPr lang="en-US" sz="2800" dirty="0" err="1"/>
                <a:t>tranh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</a:t>
              </a:r>
              <a:r>
                <a:rPr lang="en-US" sz="2800" dirty="0" err="1"/>
                <a:t>trả</a:t>
              </a:r>
              <a:r>
                <a:rPr lang="en-US" sz="2800" dirty="0"/>
                <a:t> </a:t>
              </a:r>
              <a:r>
                <a:rPr lang="en-US" sz="2800" dirty="0" err="1"/>
                <a:t>lời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2"/>
          <a:stretch/>
        </p:blipFill>
        <p:spPr>
          <a:xfrm>
            <a:off x="4898042" y="1089009"/>
            <a:ext cx="6439988" cy="29046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35467" y="1236061"/>
            <a:ext cx="46183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a. Mai </a:t>
            </a:r>
            <a:r>
              <a:rPr lang="en-US" sz="2800" dirty="0" err="1"/>
              <a:t>gấp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bao</a:t>
            </a:r>
            <a:r>
              <a:rPr lang="en-US" sz="2800" dirty="0"/>
              <a:t> </a:t>
            </a:r>
            <a:r>
              <a:rPr lang="en-US" sz="2800" dirty="0" err="1"/>
              <a:t>nhiêu</a:t>
            </a:r>
            <a:r>
              <a:rPr lang="en-US" sz="2800" dirty="0"/>
              <a:t> con </a:t>
            </a:r>
            <a:r>
              <a:rPr lang="en-US" sz="2800" dirty="0" err="1"/>
              <a:t>hạc</a:t>
            </a:r>
            <a:r>
              <a:rPr lang="en-US" sz="2800" dirty="0"/>
              <a:t> </a:t>
            </a:r>
            <a:r>
              <a:rPr lang="en-US" sz="2800" dirty="0" err="1"/>
              <a:t>giấy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2800" dirty="0"/>
              <a:t>?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2835515"/>
              </p:ext>
            </p:extLst>
          </p:nvPr>
        </p:nvGraphicFramePr>
        <p:xfrm>
          <a:off x="803163" y="2488620"/>
          <a:ext cx="3657600" cy="11483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2391">
                  <a:extLst>
                    <a:ext uri="{9D8B030D-6E8A-4147-A177-3AD203B41FA5}">
                      <a16:colId xmlns:a16="http://schemas.microsoft.com/office/drawing/2014/main" val="3282746171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4209947731"/>
                    </a:ext>
                  </a:extLst>
                </a:gridCol>
                <a:gridCol w="1195049">
                  <a:extLst>
                    <a:ext uri="{9D8B030D-6E8A-4147-A177-3AD203B41FA5}">
                      <a16:colId xmlns:a16="http://schemas.microsoft.com/office/drawing/2014/main" val="1695973288"/>
                    </a:ext>
                  </a:extLst>
                </a:gridCol>
              </a:tblGrid>
              <a:tr h="57415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9722692"/>
                  </a:ext>
                </a:extLst>
              </a:tr>
              <a:tr h="5741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15441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4BACC6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216585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220761" y="3062771"/>
            <a:ext cx="461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79736" y="3086864"/>
            <a:ext cx="461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16651" y="3113702"/>
            <a:ext cx="461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5</a:t>
            </a:r>
          </a:p>
        </p:txBody>
      </p:sp>
      <p:pic>
        <p:nvPicPr>
          <p:cNvPr id="12" name="Picture 11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555" r="65666" b="46107"/>
          <a:stretch/>
        </p:blipFill>
        <p:spPr>
          <a:xfrm>
            <a:off x="1073390" y="2566753"/>
            <a:ext cx="570588" cy="410809"/>
          </a:xfrm>
          <a:prstGeom prst="roundRect">
            <a:avLst>
              <a:gd name="adj" fmla="val 29875"/>
            </a:avLst>
          </a:prstGeom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655" t="39509" r="35011" b="24153"/>
          <a:stretch/>
        </p:blipFill>
        <p:spPr>
          <a:xfrm>
            <a:off x="2244315" y="2566752"/>
            <a:ext cx="570588" cy="410809"/>
          </a:xfrm>
          <a:prstGeom prst="roundRect">
            <a:avLst>
              <a:gd name="adj" fmla="val 29875"/>
            </a:avLst>
          </a:prstGeom>
        </p:spPr>
      </p:pic>
      <p:pic>
        <p:nvPicPr>
          <p:cNvPr id="14" name="Picture 13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026" t="62618" r="-360" b="1044"/>
          <a:stretch/>
        </p:blipFill>
        <p:spPr>
          <a:xfrm>
            <a:off x="3607089" y="2566752"/>
            <a:ext cx="570588" cy="410809"/>
          </a:xfrm>
          <a:prstGeom prst="roundRect">
            <a:avLst>
              <a:gd name="adj" fmla="val 29875"/>
            </a:avLst>
          </a:prstGeom>
        </p:spPr>
      </p:pic>
      <p:sp>
        <p:nvSpPr>
          <p:cNvPr id="15" name="TextBox 14"/>
          <p:cNvSpPr txBox="1"/>
          <p:nvPr/>
        </p:nvSpPr>
        <p:spPr>
          <a:xfrm>
            <a:off x="1062416" y="4184235"/>
            <a:ext cx="74770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b. </a:t>
            </a:r>
            <a:r>
              <a:rPr lang="en-US" sz="2800" dirty="0" err="1"/>
              <a:t>Hạc</a:t>
            </a:r>
            <a:r>
              <a:rPr lang="en-US" sz="2800" dirty="0"/>
              <a:t> </a:t>
            </a:r>
            <a:r>
              <a:rPr lang="en-US" sz="2800" dirty="0" err="1"/>
              <a:t>giấy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   </a:t>
            </a:r>
            <a:r>
              <a:rPr lang="en-US" sz="2800" dirty="0" err="1"/>
              <a:t>Hạc</a:t>
            </a:r>
            <a:r>
              <a:rPr lang="en-US" sz="2800" dirty="0"/>
              <a:t> </a:t>
            </a:r>
            <a:r>
              <a:rPr lang="en-US" sz="2800" dirty="0" err="1"/>
              <a:t>giấy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ít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</a:p>
        </p:txBody>
      </p:sp>
      <p:pic>
        <p:nvPicPr>
          <p:cNvPr id="16" name="Picture 15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655" t="39509" r="35011" b="24153"/>
          <a:stretch/>
        </p:blipFill>
        <p:spPr>
          <a:xfrm>
            <a:off x="6515870" y="4335566"/>
            <a:ext cx="570588" cy="410809"/>
          </a:xfrm>
          <a:prstGeom prst="roundRect">
            <a:avLst>
              <a:gd name="adj" fmla="val 29875"/>
            </a:avLst>
          </a:prstGeom>
        </p:spPr>
      </p:pic>
      <p:pic>
        <p:nvPicPr>
          <p:cNvPr id="17" name="Picture 16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026" t="62618" r="-360" b="1044"/>
          <a:stretch/>
        </p:blipFill>
        <p:spPr>
          <a:xfrm>
            <a:off x="5814712" y="4996444"/>
            <a:ext cx="570588" cy="410809"/>
          </a:xfrm>
          <a:prstGeom prst="roundRect">
            <a:avLst>
              <a:gd name="adj" fmla="val 29875"/>
            </a:avLst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B97EF44-A956-4555-A949-78FA4254CE44}"/>
              </a:ext>
            </a:extLst>
          </p:cNvPr>
          <p:cNvCxnSpPr>
            <a:cxnSpLocks/>
          </p:cNvCxnSpPr>
          <p:nvPr/>
        </p:nvCxnSpPr>
        <p:spPr>
          <a:xfrm>
            <a:off x="1681787" y="896327"/>
            <a:ext cx="369488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C862D55-81BD-41C9-BF5E-402A72E54896}"/>
              </a:ext>
            </a:extLst>
          </p:cNvPr>
          <p:cNvCxnSpPr>
            <a:cxnSpLocks/>
          </p:cNvCxnSpPr>
          <p:nvPr/>
        </p:nvCxnSpPr>
        <p:spPr>
          <a:xfrm>
            <a:off x="3033592" y="4746375"/>
            <a:ext cx="31386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B726991-89C2-45BC-8161-7827F7F46B48}"/>
              </a:ext>
            </a:extLst>
          </p:cNvPr>
          <p:cNvCxnSpPr>
            <a:cxnSpLocks/>
          </p:cNvCxnSpPr>
          <p:nvPr/>
        </p:nvCxnSpPr>
        <p:spPr>
          <a:xfrm>
            <a:off x="3045690" y="5407253"/>
            <a:ext cx="250811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932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</TotalTime>
  <Words>237</Words>
  <Application>Microsoft Office PowerPoint</Application>
  <PresentationFormat>Widescreen</PresentationFormat>
  <Paragraphs>55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#9Slide03 Swiss 721 Black Conde</vt:lpstr>
      <vt:lpstr>#9Slide04 Vollkorn Bold</vt:lpstr>
      <vt:lpstr>#9Slide07 Cadena</vt:lpstr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72</cp:revision>
  <dcterms:created xsi:type="dcterms:W3CDTF">2021-06-02T01:34:28Z</dcterms:created>
  <dcterms:modified xsi:type="dcterms:W3CDTF">2024-04-17T07:29:15Z</dcterms:modified>
</cp:coreProperties>
</file>