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8" r:id="rId4"/>
    <p:sldMasterId id="2147483693" r:id="rId5"/>
    <p:sldMasterId id="2147483706" r:id="rId6"/>
    <p:sldMasterId id="2147483718" r:id="rId7"/>
    <p:sldMasterId id="2147483731" r:id="rId8"/>
  </p:sldMasterIdLst>
  <p:notesMasterIdLst>
    <p:notesMasterId r:id="rId27"/>
  </p:notesMasterIdLst>
  <p:sldIdLst>
    <p:sldId id="317" r:id="rId9"/>
    <p:sldId id="314" r:id="rId10"/>
    <p:sldId id="318" r:id="rId11"/>
    <p:sldId id="330" r:id="rId12"/>
    <p:sldId id="331" r:id="rId13"/>
    <p:sldId id="332" r:id="rId14"/>
    <p:sldId id="316" r:id="rId15"/>
    <p:sldId id="304" r:id="rId16"/>
    <p:sldId id="322" r:id="rId17"/>
    <p:sldId id="323" r:id="rId18"/>
    <p:sldId id="334" r:id="rId19"/>
    <p:sldId id="305" r:id="rId20"/>
    <p:sldId id="324" r:id="rId21"/>
    <p:sldId id="335" r:id="rId22"/>
    <p:sldId id="325" r:id="rId23"/>
    <p:sldId id="327" r:id="rId24"/>
    <p:sldId id="328" r:id="rId25"/>
    <p:sldId id="3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9859990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0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3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511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02" indent="0">
              <a:buNone/>
              <a:defRPr sz="2700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100" b="1"/>
            </a:lvl4pPr>
            <a:lvl5pPr marL="2437608" indent="0">
              <a:buNone/>
              <a:defRPr sz="2100" b="1"/>
            </a:lvl5pPr>
            <a:lvl6pPr marL="3047011" indent="0">
              <a:buNone/>
              <a:defRPr sz="2100" b="1"/>
            </a:lvl6pPr>
            <a:lvl7pPr marL="3656412" indent="0">
              <a:buNone/>
              <a:defRPr sz="2100" b="1"/>
            </a:lvl7pPr>
            <a:lvl8pPr marL="4265815" indent="0">
              <a:buNone/>
              <a:defRPr sz="2100" b="1"/>
            </a:lvl8pPr>
            <a:lvl9pPr marL="4875214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02" indent="0">
              <a:buNone/>
              <a:defRPr sz="2700" b="1"/>
            </a:lvl2pPr>
            <a:lvl3pPr marL="1218804" indent="0">
              <a:buNone/>
              <a:defRPr sz="2400" b="1"/>
            </a:lvl3pPr>
            <a:lvl4pPr marL="1828205" indent="0">
              <a:buNone/>
              <a:defRPr sz="2100" b="1"/>
            </a:lvl4pPr>
            <a:lvl5pPr marL="2437608" indent="0">
              <a:buNone/>
              <a:defRPr sz="2100" b="1"/>
            </a:lvl5pPr>
            <a:lvl6pPr marL="3047011" indent="0">
              <a:buNone/>
              <a:defRPr sz="2100" b="1"/>
            </a:lvl6pPr>
            <a:lvl7pPr marL="3656412" indent="0">
              <a:buNone/>
              <a:defRPr sz="2100" b="1"/>
            </a:lvl7pPr>
            <a:lvl8pPr marL="4265815" indent="0">
              <a:buNone/>
              <a:defRPr sz="2100" b="1"/>
            </a:lvl8pPr>
            <a:lvl9pPr marL="4875214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0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300"/>
            </a:lvl3pPr>
            <a:lvl4pPr marL="1828205" indent="0">
              <a:buNone/>
              <a:defRPr sz="1200"/>
            </a:lvl4pPr>
            <a:lvl5pPr marL="2437608" indent="0">
              <a:buNone/>
              <a:defRPr sz="1200"/>
            </a:lvl5pPr>
            <a:lvl6pPr marL="3047011" indent="0">
              <a:buNone/>
              <a:defRPr sz="1200"/>
            </a:lvl6pPr>
            <a:lvl7pPr marL="3656412" indent="0">
              <a:buNone/>
              <a:defRPr sz="1200"/>
            </a:lvl7pPr>
            <a:lvl8pPr marL="4265815" indent="0">
              <a:buNone/>
              <a:defRPr sz="1200"/>
            </a:lvl8pPr>
            <a:lvl9pPr marL="487521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02" indent="0">
              <a:buNone/>
              <a:defRPr sz="3700"/>
            </a:lvl2pPr>
            <a:lvl3pPr marL="1218804" indent="0">
              <a:buNone/>
              <a:defRPr sz="3200"/>
            </a:lvl3pPr>
            <a:lvl4pPr marL="1828205" indent="0">
              <a:buNone/>
              <a:defRPr sz="2700"/>
            </a:lvl4pPr>
            <a:lvl5pPr marL="2437608" indent="0">
              <a:buNone/>
              <a:defRPr sz="2700"/>
            </a:lvl5pPr>
            <a:lvl6pPr marL="3047011" indent="0">
              <a:buNone/>
              <a:defRPr sz="2700"/>
            </a:lvl6pPr>
            <a:lvl7pPr marL="3656412" indent="0">
              <a:buNone/>
              <a:defRPr sz="2700"/>
            </a:lvl7pPr>
            <a:lvl8pPr marL="4265815" indent="0">
              <a:buNone/>
              <a:defRPr sz="2700"/>
            </a:lvl8pPr>
            <a:lvl9pPr marL="4875214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02" indent="0">
              <a:buNone/>
              <a:defRPr sz="1600"/>
            </a:lvl2pPr>
            <a:lvl3pPr marL="1218804" indent="0">
              <a:buNone/>
              <a:defRPr sz="1300"/>
            </a:lvl3pPr>
            <a:lvl4pPr marL="1828205" indent="0">
              <a:buNone/>
              <a:defRPr sz="1200"/>
            </a:lvl4pPr>
            <a:lvl5pPr marL="2437608" indent="0">
              <a:buNone/>
              <a:defRPr sz="1200"/>
            </a:lvl5pPr>
            <a:lvl6pPr marL="3047011" indent="0">
              <a:buNone/>
              <a:defRPr sz="1200"/>
            </a:lvl6pPr>
            <a:lvl7pPr marL="3656412" indent="0">
              <a:buNone/>
              <a:defRPr sz="1200"/>
            </a:lvl7pPr>
            <a:lvl8pPr marL="4265815" indent="0">
              <a:buNone/>
              <a:defRPr sz="1200"/>
            </a:lvl8pPr>
            <a:lvl9pPr marL="4875214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0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8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srgbClr val="4BACC6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8804">
              <a:buClr>
                <a:srgbClr val="000000"/>
              </a:buClr>
            </a:pPr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 defTabSz="1218804">
                <a:buClr>
                  <a:srgbClr val="000000"/>
                </a:buClr>
              </a:pPr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3" y="-52986"/>
            <a:ext cx="102624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3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30" y="5960621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7000" y="175501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6" y="615907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16" y="103881"/>
            <a:ext cx="5416549" cy="68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5" y="429530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30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06" tIns="45755" rIns="91506" bIns="4575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Font typeface="Arial"/>
              <a:buNone/>
              <a:defRPr/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875694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07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76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3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6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4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85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36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94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6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4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04771290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25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30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085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54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1646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0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2" indent="0" algn="ctr">
              <a:buNone/>
              <a:defRPr sz="2000"/>
            </a:lvl2pPr>
            <a:lvl3pPr marL="914127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5" indent="0" algn="ctr">
              <a:buNone/>
              <a:defRPr sz="1600"/>
            </a:lvl6pPr>
            <a:lvl7pPr marL="2742378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4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05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2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8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5" indent="0">
              <a:buNone/>
              <a:defRPr sz="1600" b="1"/>
            </a:lvl6pPr>
            <a:lvl7pPr marL="2742378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0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81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2" indent="0">
              <a:buNone/>
              <a:defRPr sz="1400"/>
            </a:lvl2pPr>
            <a:lvl3pPr marL="914127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5" indent="0">
              <a:buNone/>
              <a:defRPr sz="1000"/>
            </a:lvl6pPr>
            <a:lvl7pPr marL="2742378" indent="0">
              <a:buNone/>
              <a:defRPr sz="1000"/>
            </a:lvl7pPr>
            <a:lvl8pPr marL="3199440" indent="0">
              <a:buNone/>
              <a:defRPr sz="1000"/>
            </a:lvl8pPr>
            <a:lvl9pPr marL="365650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98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7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5" indent="0">
              <a:buNone/>
              <a:defRPr sz="2000"/>
            </a:lvl6pPr>
            <a:lvl7pPr marL="2742378" indent="0">
              <a:buNone/>
              <a:defRPr sz="2000"/>
            </a:lvl7pPr>
            <a:lvl8pPr marL="3199440" indent="0">
              <a:buNone/>
              <a:defRPr sz="2000"/>
            </a:lvl8pPr>
            <a:lvl9pPr marL="36565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2" indent="0">
              <a:buNone/>
              <a:defRPr sz="1400"/>
            </a:lvl2pPr>
            <a:lvl3pPr marL="914127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5" indent="0">
              <a:buNone/>
              <a:defRPr sz="1000"/>
            </a:lvl6pPr>
            <a:lvl7pPr marL="2742378" indent="0">
              <a:buNone/>
              <a:defRPr sz="1000"/>
            </a:lvl7pPr>
            <a:lvl8pPr marL="3199440" indent="0">
              <a:buNone/>
              <a:defRPr sz="1000"/>
            </a:lvl8pPr>
            <a:lvl9pPr marL="365650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82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7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04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15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850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6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42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27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75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42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53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223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8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4264699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97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2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32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26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17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533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4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15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157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8021450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7"/>
              <a:t>2024/3/8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914127"/>
            <a:r>
              <a:rPr lang="en-US" altLang="zh-CN" dirty="0">
                <a:solidFill>
                  <a:srgbClr val="4BACC6">
                    <a:lumMod val="50000"/>
                  </a:srgbClr>
                </a:solidFill>
              </a:rPr>
              <a:t>Design by: </a:t>
            </a:r>
            <a:r>
              <a:rPr lang="en-US" altLang="zh-CN" dirty="0" err="1">
                <a:solidFill>
                  <a:srgbClr val="4BACC6">
                    <a:lumMod val="50000"/>
                  </a:srgbClr>
                </a:solidFill>
              </a:rPr>
              <a:t>Hương</a:t>
            </a:r>
            <a:r>
              <a:rPr lang="en-US" altLang="zh-CN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altLang="zh-CN" dirty="0" err="1">
                <a:solidFill>
                  <a:srgbClr val="4BACC6">
                    <a:lumMod val="50000"/>
                  </a:srgbClr>
                </a:solidFill>
              </a:rPr>
              <a:t>Thảo</a:t>
            </a:r>
            <a:endParaRPr lang="zh-CN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7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2" indent="-457052" algn="l" defTabSz="121880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6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8" indent="-304702" algn="l" defTabSz="121880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2" algn="l" defTabSz="121880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3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5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2" algn="l" defTabSz="12188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30806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914127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127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7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40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27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27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7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12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5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8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2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7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5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7"/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7"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7"/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12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5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8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2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7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5" indent="-228531" algn="l" defTabSz="9141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0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-361507" y="1727541"/>
            <a:ext cx="8033320" cy="3170099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 defTabSz="914127">
              <a:defRPr/>
            </a:pP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Chào</a:t>
            </a: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mừng</a:t>
            </a: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các</a:t>
            </a: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con </a:t>
            </a:r>
          </a:p>
          <a:p>
            <a:pPr algn="ctr" defTabSz="914127">
              <a:defRPr/>
            </a:pP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đến</a:t>
            </a: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với</a:t>
            </a: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6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tiết</a:t>
            </a:r>
            <a:endParaRPr lang="en-US" sz="6000">
              <a:solidFill>
                <a:srgbClr val="EF786D">
                  <a:lumMod val="75000"/>
                </a:srgbClr>
              </a:solidFill>
              <a:latin typeface="UTM Cookies" panose="02040603050506020204" pitchFamily="18" charset="0"/>
            </a:endParaRPr>
          </a:p>
          <a:p>
            <a:pPr algn="ctr" defTabSz="914127">
              <a:defRPr/>
            </a:pPr>
            <a:r>
              <a:rPr lang="en-US" sz="6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8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Tiếng</a:t>
            </a:r>
            <a:r>
              <a:rPr lang="en-US" sz="8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 </a:t>
            </a:r>
            <a:r>
              <a:rPr lang="en-US" sz="8000" err="1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Việt</a:t>
            </a:r>
            <a:r>
              <a:rPr lang="en-US" sz="8000">
                <a:solidFill>
                  <a:srgbClr val="EF786D">
                    <a:lumMod val="75000"/>
                  </a:srgbClr>
                </a:solidFill>
                <a:latin typeface="UTM Cookies" panose="02040603050506020204" pitchFamily="18" charset="0"/>
              </a:rPr>
              <a:t>!</a:t>
            </a:r>
            <a:endParaRPr lang="vi-VN" sz="6000">
              <a:solidFill>
                <a:srgbClr val="EF786D">
                  <a:lumMod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7" y="487271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955" t="13368" r="1" b="41661"/>
          <a:stretch/>
        </p:blipFill>
        <p:spPr>
          <a:xfrm>
            <a:off x="7076661" y="1072046"/>
            <a:ext cx="4672329" cy="33623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0937" y="4434372"/>
            <a:ext cx="10953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  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Tranh 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vẽ 2 bố 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con 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đang trồng cây. Việc làm này sẽ giúp  m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ôi 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trường sống sẽ thêm trong lành vì có nhiều cây xanh.</a:t>
            </a:r>
            <a:endParaRPr lang="en-US" sz="28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11120" y="3437888"/>
            <a:ext cx="590550" cy="8389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64" y="2444634"/>
            <a:ext cx="704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vật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vi-VN" sz="3200" dirty="0">
                <a:latin typeface="Times New Roman"/>
                <a:ea typeface="Times New Roman"/>
              </a:rPr>
              <a:t>trong </a:t>
            </a:r>
            <a:r>
              <a:rPr lang="en-US" sz="3200" dirty="0" err="1">
                <a:latin typeface="Times New Roman"/>
                <a:ea typeface="Times New Roman"/>
              </a:rPr>
              <a:t>mỗi</a:t>
            </a:r>
            <a:r>
              <a:rPr lang="vi-VN" sz="3200" dirty="0">
                <a:latin typeface="Times New Roman"/>
                <a:ea typeface="Times New Roman"/>
              </a:rPr>
              <a:t> tranh đang làm gì? </a:t>
            </a:r>
            <a:r>
              <a:rPr lang="en-US" sz="3200" dirty="0" err="1">
                <a:latin typeface="Times New Roman"/>
                <a:ea typeface="Times New Roman"/>
              </a:rPr>
              <a:t>Việc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làm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ích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lợi</a:t>
            </a:r>
            <a:r>
              <a:rPr lang="en-US" sz="3200" dirty="0">
                <a:latin typeface="Times New Roman"/>
                <a:ea typeface="Times New Roman"/>
              </a:rPr>
              <a:t> hay </a:t>
            </a:r>
            <a:r>
              <a:rPr lang="en-US" sz="3200" dirty="0" err="1">
                <a:latin typeface="Times New Roman"/>
                <a:ea typeface="Times New Roman"/>
              </a:rPr>
              <a:t>tác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hại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gì</a:t>
            </a:r>
            <a:r>
              <a:rPr lang="en-US" sz="3200" dirty="0"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8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7" y="487271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955" t="13368" r="1" b="41661"/>
          <a:stretch/>
        </p:blipFill>
        <p:spPr>
          <a:xfrm>
            <a:off x="6504459" y="1072046"/>
            <a:ext cx="5244531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29" t="13368" r="47220" b="41661"/>
          <a:stretch/>
        </p:blipFill>
        <p:spPr>
          <a:xfrm>
            <a:off x="549463" y="1213714"/>
            <a:ext cx="5546537" cy="3362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0615" y="4434372"/>
            <a:ext cx="9453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Qua </a:t>
            </a:r>
            <a:r>
              <a:rPr lang="en-US" sz="2800" dirty="0" err="1">
                <a:latin typeface="Times New Roman"/>
                <a:ea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tìm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hiểu</a:t>
            </a:r>
            <a:r>
              <a:rPr lang="en-US" sz="2800" dirty="0">
                <a:latin typeface="Times New Roman"/>
                <a:ea typeface="Times New Roman"/>
              </a:rPr>
              <a:t> ở BT 1, 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môi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trường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sống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lành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sạch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đẹp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chúng</a:t>
            </a:r>
            <a:r>
              <a:rPr lang="en-US" sz="2800" dirty="0">
                <a:latin typeface="Times New Roman"/>
                <a:ea typeface="Times New Roman"/>
              </a:rPr>
              <a:t> ta </a:t>
            </a:r>
            <a:r>
              <a:rPr lang="en-US" sz="2800" dirty="0" err="1">
                <a:latin typeface="Times New Roman"/>
                <a:ea typeface="Times New Roman"/>
              </a:rPr>
              <a:t>nên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?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0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026" y="2147074"/>
            <a:ext cx="11138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đã làm việc gì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Em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làm việc đó lúc nào? Ở đâu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Em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như thế nào?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6708" y="1223234"/>
            <a:ext cx="11440666" cy="5634765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3150717" y="1761363"/>
                <a:ext cx="1129909" cy="376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Gợi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rPr>
                  <a:t> ý</a:t>
                </a: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cxnSp>
        <p:nvCxnSpPr>
          <p:cNvPr id="46" name="Straight Connector 45"/>
          <p:cNvCxnSpPr/>
          <p:nvPr/>
        </p:nvCxnSpPr>
        <p:spPr>
          <a:xfrm>
            <a:off x="2152838" y="1166191"/>
            <a:ext cx="1037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01516" y="1212573"/>
            <a:ext cx="7253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346072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489" y="943932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689" y="1610593"/>
            <a:ext cx="6410153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nhặt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rác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ở,…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4121" y="2087579"/>
            <a:ext cx="1052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06948" y="3777687"/>
            <a:ext cx="10872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8901" y="5104682"/>
            <a:ext cx="7343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33806" y="2700150"/>
            <a:ext cx="1034272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nghỉ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,  …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, (ở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phố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,…)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8352" y="4566929"/>
            <a:ext cx="857306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44369" y="5776655"/>
            <a:ext cx="734371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277715" y="2386137"/>
            <a:ext cx="2643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77715" y="1430953"/>
            <a:ext cx="3251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812184"/>
            <a:ext cx="9956800" cy="3650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2241989"/>
            <a:ext cx="9956800" cy="3650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686" y="1143690"/>
            <a:ext cx="2110566" cy="666786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914127">
              <a:defRPr/>
            </a:pPr>
            <a:r>
              <a:rPr lang="en-US" sz="37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37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9658" y="1860437"/>
            <a:ext cx="2547488" cy="666786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914127">
              <a:defRPr/>
            </a:pPr>
            <a:r>
              <a:rPr lang="en-US" sz="37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37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làm</a:t>
            </a:r>
            <a:endParaRPr lang="en-US" sz="37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89980" y="812185"/>
            <a:ext cx="0" cy="3046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9980" y="2328101"/>
            <a:ext cx="0" cy="3564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5" y="2478178"/>
            <a:ext cx="5707239" cy="380351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5" y="576314"/>
            <a:ext cx="5707239" cy="3803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350" y="2027259"/>
            <a:ext cx="5595582" cy="1200329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 defTabSz="914127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127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374" y="4056769"/>
            <a:ext cx="5595582" cy="646331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defTabSz="914127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565" y="2319534"/>
            <a:ext cx="44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3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13" tIns="45707" rIns="91413" bIns="45707" rtlCol="0">
            <a:spAutoFit/>
          </a:bodyPr>
          <a:lstStyle/>
          <a:p>
            <a:pPr defTabSz="1218804">
              <a:defRPr/>
            </a:pP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zh-CN" sz="6000" b="1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8804">
              <a:defRPr/>
            </a:pP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rgbClr val="4BACC6">
                    <a:lumMod val="50000"/>
                  </a:srgbClr>
                </a:solidFill>
              </a:rPr>
              <a:t>Design by: Hương Thảo</a:t>
            </a:r>
            <a:endParaRPr lang="zh-CN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60675" y="13235"/>
            <a:ext cx="1608463" cy="29642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1413" tIns="45707" rIns="91413" bIns="45707" rtlCol="0" anchor="ctr"/>
          <a:lstStyle/>
          <a:p>
            <a:pPr algn="ctr" defTabSz="914127">
              <a:defRPr/>
            </a:pPr>
            <a:endParaRPr lang="en-US" kern="0" smtClean="0">
              <a:solidFill>
                <a:srgbClr val="BAE5E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20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847" y="3251815"/>
            <a:ext cx="8606789" cy="1785078"/>
          </a:xfrm>
          <a:prstGeom prst="rect">
            <a:avLst/>
          </a:prstGeom>
          <a:noFill/>
        </p:spPr>
        <p:txBody>
          <a:bodyPr wrap="none" lIns="91413" tIns="45707" rIns="91413" bIns="45707">
            <a:spAutoFit/>
          </a:bodyPr>
          <a:lstStyle/>
          <a:p>
            <a:pPr algn="ctr" defTabSz="914127"/>
            <a:r>
              <a:rPr lang="en-US" sz="11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图片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>
            <a:fillRect/>
          </a:stretch>
        </p:blipFill>
        <p:spPr>
          <a:xfrm>
            <a:off x="1678675" y="5508978"/>
            <a:ext cx="9999024" cy="1306434"/>
          </a:xfrm>
          <a:prstGeom prst="rect">
            <a:avLst/>
          </a:prstGeom>
        </p:spPr>
      </p:pic>
      <p:pic>
        <p:nvPicPr>
          <p:cNvPr id="8" name="Picture 2" descr="Premium Vector | Cute cloud carto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84" y="-549192"/>
            <a:ext cx="2802217" cy="28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 rot="7412823">
            <a:off x="9922943" y="30759"/>
            <a:ext cx="1896513" cy="2478961"/>
            <a:chOff x="0" y="0"/>
            <a:chExt cx="3793027" cy="4957923"/>
          </a:xfrm>
        </p:grpSpPr>
        <p:pic>
          <p:nvPicPr>
            <p:cNvPr id="4" name="Picture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88184">
              <a:off x="51191" y="41443"/>
              <a:ext cx="3283313" cy="4033785"/>
            </a:xfrm>
            <a:prstGeom prst="rect">
              <a:avLst/>
            </a:prstGeom>
          </p:spPr>
        </p:pic>
        <p:pic>
          <p:nvPicPr>
            <p:cNvPr id="5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925517">
              <a:off x="209714" y="2975940"/>
              <a:ext cx="3556750" cy="112296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3" y="1727803"/>
            <a:ext cx="9727757" cy="383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2523" y="2427859"/>
            <a:ext cx="2199477" cy="425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363950"/>
            <a:ext cx="1583324" cy="136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3060">
            <a:off x="1518508" y="-67015"/>
            <a:ext cx="833192" cy="109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061719" y="2626490"/>
            <a:ext cx="7631289" cy="1931286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just" defTabSz="609478">
              <a:lnSpc>
                <a:spcPct val="150000"/>
              </a:lnSpc>
            </a:pP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3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0" y="5118089"/>
            <a:ext cx="1976036" cy="15837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79" y="-205031"/>
            <a:ext cx="2157412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 rot="7412823">
            <a:off x="9922943" y="30759"/>
            <a:ext cx="1896513" cy="2478961"/>
            <a:chOff x="0" y="0"/>
            <a:chExt cx="3793027" cy="4957923"/>
          </a:xfrm>
        </p:grpSpPr>
        <p:pic>
          <p:nvPicPr>
            <p:cNvPr id="4" name="Picture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88184">
              <a:off x="51191" y="41443"/>
              <a:ext cx="3283313" cy="4033785"/>
            </a:xfrm>
            <a:prstGeom prst="rect">
              <a:avLst/>
            </a:prstGeom>
          </p:spPr>
        </p:pic>
        <p:pic>
          <p:nvPicPr>
            <p:cNvPr id="5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925517">
              <a:off x="209714" y="2975940"/>
              <a:ext cx="3556750" cy="112296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4" y="1099154"/>
            <a:ext cx="9727757" cy="3226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2523" y="2427859"/>
            <a:ext cx="2199477" cy="425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363950"/>
            <a:ext cx="1583324" cy="1363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3060">
            <a:off x="1518508" y="-67015"/>
            <a:ext cx="833192" cy="109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3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0" y="5118089"/>
            <a:ext cx="1976036" cy="15837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97" y="-62771"/>
            <a:ext cx="2157412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35104" y="2299843"/>
            <a:ext cx="7631289" cy="1308038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just" defTabSz="609478">
              <a:lnSpc>
                <a:spcPct val="150000"/>
              </a:lnSpc>
            </a:pP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082" y="1513844"/>
            <a:ext cx="6354215" cy="684791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lvl="0" algn="just" defTabSz="609478">
              <a:lnSpc>
                <a:spcPct val="150000"/>
              </a:lnSpc>
            </a:pP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04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590261" y="3164376"/>
            <a:ext cx="1036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+mj-lt"/>
              </a:rPr>
              <a:t>- Viết được 4-5 câu kể về việc em đã làm để bảo vệ môi trường. 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5B00D4-D21B-4ECE-8EB8-DEEDC21C9D4C}"/>
              </a:ext>
            </a:extLst>
          </p:cNvPr>
          <p:cNvSpPr txBox="1"/>
          <p:nvPr/>
        </p:nvSpPr>
        <p:spPr>
          <a:xfrm>
            <a:off x="1611233" y="2052470"/>
            <a:ext cx="8679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+mj-lt"/>
              </a:rPr>
              <a:t>- Phát triển kĩ năng quan sát tranh và trả lời. 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7" y="487271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955" t="13368" r="1" b="41661"/>
          <a:stretch/>
        </p:blipFill>
        <p:spPr>
          <a:xfrm>
            <a:off x="6504459" y="1072046"/>
            <a:ext cx="5687541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29" t="13368" r="47220" b="41661"/>
          <a:stretch/>
        </p:blipFill>
        <p:spPr>
          <a:xfrm>
            <a:off x="483202" y="1072046"/>
            <a:ext cx="5546537" cy="3362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167" y="4656995"/>
            <a:ext cx="1031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vật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vi-VN" sz="3200" dirty="0">
                <a:latin typeface="Times New Roman"/>
                <a:ea typeface="Times New Roman"/>
              </a:rPr>
              <a:t>trong </a:t>
            </a:r>
            <a:r>
              <a:rPr lang="en-US" sz="3200" dirty="0" err="1">
                <a:latin typeface="Times New Roman"/>
                <a:ea typeface="Times New Roman"/>
              </a:rPr>
              <a:t>mỗi</a:t>
            </a:r>
            <a:r>
              <a:rPr lang="vi-VN" sz="3200" dirty="0">
                <a:latin typeface="Times New Roman"/>
                <a:ea typeface="Times New Roman"/>
              </a:rPr>
              <a:t> tranh đang làm gì? </a:t>
            </a:r>
            <a:r>
              <a:rPr lang="en-US" sz="3200" dirty="0" err="1">
                <a:latin typeface="Times New Roman"/>
                <a:ea typeface="Times New Roman"/>
              </a:rPr>
              <a:t>Việc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làm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ích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lợi</a:t>
            </a:r>
            <a:r>
              <a:rPr lang="en-US" sz="3200" dirty="0">
                <a:latin typeface="Times New Roman"/>
                <a:ea typeface="Times New Roman"/>
              </a:rPr>
              <a:t> hay </a:t>
            </a:r>
            <a:r>
              <a:rPr lang="en-US" sz="3200" dirty="0" err="1">
                <a:latin typeface="Times New Roman"/>
                <a:ea typeface="Times New Roman"/>
              </a:rPr>
              <a:t>tác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hại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gì</a:t>
            </a:r>
            <a:r>
              <a:rPr lang="en-US" sz="3200" dirty="0"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71242" y="3437888"/>
            <a:ext cx="590550" cy="8389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11120" y="3437888"/>
            <a:ext cx="590550" cy="8389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167" y="301743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29" t="13368" r="47220" b="41661"/>
          <a:stretch/>
        </p:blipFill>
        <p:spPr>
          <a:xfrm>
            <a:off x="6310648" y="886515"/>
            <a:ext cx="5290802" cy="3089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815" y="4500978"/>
            <a:ext cx="11105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i="1" dirty="0" smtClean="0">
                <a:solidFill>
                  <a:srgbClr val="00B050"/>
                </a:solidFill>
                <a:latin typeface="Times New Roman"/>
              </a:rPr>
              <a:t>     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Tranh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1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vẽ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2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đang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hái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hoa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bẻ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cành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việc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phá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hoại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cảnh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thiên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nhiên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ảnh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hưởng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đến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môi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23080" y="3018428"/>
            <a:ext cx="590550" cy="8389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79" y="1868228"/>
            <a:ext cx="5889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vật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vi-VN" sz="3200" dirty="0">
                <a:latin typeface="Times New Roman"/>
                <a:ea typeface="Times New Roman"/>
              </a:rPr>
              <a:t>trong </a:t>
            </a:r>
            <a:r>
              <a:rPr lang="en-US" sz="3200" dirty="0" err="1">
                <a:latin typeface="Times New Roman"/>
                <a:ea typeface="Times New Roman"/>
              </a:rPr>
              <a:t>mỗi</a:t>
            </a:r>
            <a:r>
              <a:rPr lang="vi-VN" sz="3200" dirty="0">
                <a:latin typeface="Times New Roman"/>
                <a:ea typeface="Times New Roman"/>
              </a:rPr>
              <a:t> tranh đang làm gì? </a:t>
            </a:r>
            <a:r>
              <a:rPr lang="en-US" sz="3200" dirty="0" err="1">
                <a:latin typeface="Times New Roman"/>
                <a:ea typeface="Times New Roman"/>
              </a:rPr>
              <a:t>Việc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làm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có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ích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lợi</a:t>
            </a:r>
            <a:r>
              <a:rPr lang="en-US" sz="3200" dirty="0">
                <a:latin typeface="Times New Roman"/>
                <a:ea typeface="Times New Roman"/>
              </a:rPr>
              <a:t> hay </a:t>
            </a:r>
            <a:r>
              <a:rPr lang="en-US" sz="3200" dirty="0" err="1">
                <a:latin typeface="Times New Roman"/>
                <a:ea typeface="Times New Roman"/>
              </a:rPr>
              <a:t>tác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hại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gì</a:t>
            </a:r>
            <a:r>
              <a:rPr lang="en-US" sz="3200" dirty="0"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0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601</Words>
  <Application>Microsoft Office PowerPoint</Application>
  <PresentationFormat>Widescreen</PresentationFormat>
  <Paragraphs>59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微软雅黑</vt:lpstr>
      <vt:lpstr>微软雅黑</vt:lpstr>
      <vt:lpstr>宋体</vt:lpstr>
      <vt:lpstr>Aachen</vt:lpstr>
      <vt:lpstr>Arial</vt:lpstr>
      <vt:lpstr>Arial-Rounded</vt:lpstr>
      <vt:lpstr>Calibri</vt:lpstr>
      <vt:lpstr>Calibri Light</vt:lpstr>
      <vt:lpstr>HP001 4 hàng</vt:lpstr>
      <vt:lpstr>黑体</vt:lpstr>
      <vt:lpstr>Times New Roman</vt:lpstr>
      <vt:lpstr>UTM Avo</vt:lpstr>
      <vt:lpstr>UTM Cookies</vt:lpstr>
      <vt:lpstr>字魂59号-创粗黑</vt:lpstr>
      <vt:lpstr>思源黑体 CN Bold</vt:lpstr>
      <vt:lpstr>Office Theme</vt:lpstr>
      <vt:lpstr>Office 主题​​</vt:lpstr>
      <vt:lpstr>1_Office Theme</vt:lpstr>
      <vt:lpstr>包图主题2</vt:lpstr>
      <vt:lpstr>1_第一PPT，www.1ppt.com</vt:lpstr>
      <vt:lpstr>2_Office Theme</vt:lpstr>
      <vt:lpstr>3_Office Theme</vt:lpstr>
      <vt:lpstr>4_Office Theme</vt:lpstr>
      <vt:lpstr>PowerPoint Presentation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86</cp:revision>
  <dcterms:created xsi:type="dcterms:W3CDTF">2021-07-13T00:48:11Z</dcterms:created>
  <dcterms:modified xsi:type="dcterms:W3CDTF">2024-03-08T05:37:15Z</dcterms:modified>
</cp:coreProperties>
</file>