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90" r:id="rId3"/>
    <p:sldId id="259" r:id="rId4"/>
    <p:sldId id="260" r:id="rId5"/>
    <p:sldId id="261" r:id="rId6"/>
    <p:sldId id="321" r:id="rId7"/>
    <p:sldId id="327" r:id="rId8"/>
    <p:sldId id="315" r:id="rId9"/>
    <p:sldId id="322" r:id="rId10"/>
    <p:sldId id="323" r:id="rId11"/>
    <p:sldId id="329" r:id="rId12"/>
    <p:sldId id="330" r:id="rId13"/>
    <p:sldId id="317" r:id="rId14"/>
    <p:sldId id="271" r:id="rId15"/>
    <p:sldId id="272" r:id="rId16"/>
    <p:sldId id="273" r:id="rId17"/>
    <p:sldId id="274" r:id="rId18"/>
    <p:sldId id="275" r:id="rId19"/>
    <p:sldId id="319" r:id="rId20"/>
    <p:sldId id="331" r:id="rId21"/>
    <p:sldId id="326" r:id="rId22"/>
    <p:sldId id="279" r:id="rId23"/>
    <p:sldId id="280" r:id="rId24"/>
    <p:sldId id="281" r:id="rId25"/>
    <p:sldId id="282" r:id="rId26"/>
    <p:sldId id="332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226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2831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9637932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456" y="661749"/>
            <a:ext cx="7402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 TINH XANH CỦA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9" y="2112157"/>
            <a:ext cx="10233181" cy="2166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D4824D-66F0-4834-97C5-58014B4EF6E2}"/>
              </a:ext>
            </a:extLst>
          </p:cNvPr>
          <p:cNvSpPr/>
          <p:nvPr/>
        </p:nvSpPr>
        <p:spPr>
          <a:xfrm>
            <a:off x="2963285" y="4416329"/>
            <a:ext cx="62868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1 + 2)</a:t>
            </a:r>
          </a:p>
        </p:txBody>
      </p:sp>
    </p:spTree>
    <p:extLst>
      <p:ext uri="{BB962C8B-B14F-4D97-AF65-F5344CB8AC3E}">
        <p14:creationId xmlns:p14="http://schemas.microsoft.com/office/powerpoint/2010/main" val="4013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964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554" y="1224758"/>
            <a:ext cx="11024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Nhưng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vọng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38382" y="195235"/>
            <a:ext cx="2954217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16016C-2FB9-4206-A2E1-827D2496F691}"/>
              </a:ext>
            </a:extLst>
          </p:cNvPr>
          <p:cNvCxnSpPr/>
          <p:nvPr/>
        </p:nvCxnSpPr>
        <p:spPr>
          <a:xfrm flipH="1">
            <a:off x="5086495" y="1275014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595D32-A27E-4A9D-A334-AC526A2140DD}"/>
              </a:ext>
            </a:extLst>
          </p:cNvPr>
          <p:cNvCxnSpPr/>
          <p:nvPr/>
        </p:nvCxnSpPr>
        <p:spPr>
          <a:xfrm flipH="1">
            <a:off x="7723190" y="2723399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534" y="0"/>
            <a:ext cx="4502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99" y="414678"/>
            <a:ext cx="11988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Chân chú bị thương, bước đi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tập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tễnh.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lẳn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ngọn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vọng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(Minh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383307" y="44908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0945" y="2316131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592721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B4126A7B-EB3F-4AE2-B1E5-834E8B4950CA}"/>
              </a:ext>
            </a:extLst>
          </p:cNvPr>
          <p:cNvSpPr/>
          <p:nvPr/>
        </p:nvSpPr>
        <p:spPr>
          <a:xfrm>
            <a:off x="7472855" y="-26583"/>
            <a:ext cx="3563007" cy="47567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Đọc theo 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3943" y="-32032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06" y="507414"/>
            <a:ext cx="11988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tễnh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lẳn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ngọn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vọng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(Minh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56331" y="15159"/>
            <a:ext cx="3536268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toàn bài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6" y="2279375"/>
            <a:ext cx="5500268" cy="2173357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7" y="2604052"/>
            <a:ext cx="1616765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4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9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6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825888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94" y="201137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37722" y="343701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3764" y="418966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3646" y="400547"/>
            <a:ext cx="10268251" cy="6470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96" y="1828267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436825" y="396542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00719" y="5413183"/>
            <a:ext cx="8803256" cy="425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9698" y="4675449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57085" y="4694531"/>
            <a:ext cx="639744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6D407DC-47CB-4355-A779-60288A42253D}"/>
              </a:ext>
            </a:extLst>
          </p:cNvPr>
          <p:cNvSpPr/>
          <p:nvPr/>
        </p:nvSpPr>
        <p:spPr>
          <a:xfrm>
            <a:off x="1146048" y="1280915"/>
            <a:ext cx="7713868" cy="64553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894987"/>
            <a:ext cx="8627813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826" y="2557344"/>
            <a:ext cx="102659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  </a:t>
            </a:r>
            <a:r>
              <a:rPr lang="vi-VN" sz="3200" b="1" dirty="0">
                <a:solidFill>
                  <a:srgbClr val="0070C0"/>
                </a:solidFill>
              </a:rPr>
              <a:t>Vì Bống thương cánh cam không có bạn bè và gia 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vi-VN" sz="3200" b="1" dirty="0">
                <a:solidFill>
                  <a:srgbClr val="0070C0"/>
                </a:solidFill>
              </a:rPr>
              <a:t>đình</a:t>
            </a:r>
            <a:r>
              <a:rPr lang="vi-VN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3049" y="859452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2937126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1940" y="1625109"/>
            <a:ext cx="8768489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395" y="3652229"/>
            <a:ext cx="9929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 có ý thức bảo vệ và tôn trọng sự sống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của các loài vật trong thế giới tự nhiên.</a:t>
            </a:r>
            <a:endParaRPr lang="en-US" sz="36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65526" y="387248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158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Yêu cầu cần đạt:</a:t>
            </a:r>
            <a:endParaRPr lang="en-US" sz="3158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760823" y="1454947"/>
            <a:ext cx="8670354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Đọc đúng, rõ ràng một câu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chuyện </a:t>
            </a:r>
            <a:r>
              <a:rPr lang="en-US" sz="2800" dirty="0">
                <a:solidFill>
                  <a:srgbClr val="00206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ngắn và đơn giản, không có lời thoại</a:t>
            </a:r>
            <a:r>
              <a:rPr lang="vi-VN" sz="2800" dirty="0">
                <a:solidFill>
                  <a:srgbClr val="00206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750702" y="2640652"/>
            <a:ext cx="554674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iết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ngắt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hơi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chỗ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ấu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vi-VN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710549" y="3320709"/>
            <a:ext cx="8679649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B05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- </a:t>
            </a:r>
            <a:r>
              <a:rPr lang="vi-VN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Nhận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dạng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điệu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bộ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nhân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vật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thái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độ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cảm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giữa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nhân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vật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chuyện</a:t>
            </a:r>
            <a:r>
              <a:rPr lang="en-US" sz="2800" dirty="0">
                <a:solidFill>
                  <a:srgbClr val="00B05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3943" y="-32032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06" y="507414"/>
            <a:ext cx="11988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tễnh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lẳn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ngọn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vọng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(Minh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56331" y="15159"/>
            <a:ext cx="3536268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Luyện đọc 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964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tễnh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lẳn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vọng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(Minh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23068" y="195235"/>
            <a:ext cx="3369531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512126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6564" y="2764708"/>
            <a:ext cx="10495446" cy="14634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014" y="1250675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42667" y="3083168"/>
            <a:ext cx="2346157" cy="8206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6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65526" y="387248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5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Yêu cầu cần đạt:</a:t>
            </a:r>
            <a:endParaRPr kumimoji="0" lang="en-US" sz="315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760823" y="1454947"/>
            <a:ext cx="867035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thoại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750702" y="2640652"/>
            <a:ext cx="554674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710549" y="3320709"/>
            <a:ext cx="8679649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6028" y="2696806"/>
            <a:ext cx="280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862" y="5141575"/>
            <a:ext cx="11634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Arial-SGK-TV" pitchFamily="2" charset="0"/>
                <a:cs typeface="Arial-SGK-TV" pitchFamily="2" charset="0"/>
              </a:rPr>
              <a:t>Hầu hết các loài bọ cánh cam được coi là có lợi vì chúng ăn các loại rệp và côn trùng gây hại cho mùa màng.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19D32-AC98-4705-A884-E079D146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341" y="162803"/>
            <a:ext cx="52101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3943" y="-32032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06" y="507414"/>
            <a:ext cx="11988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tễnh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lọ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đựng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xíu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3000" b="1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khệ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nệ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ôm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bụng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lẳn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trốn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rối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cẩn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thận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lọ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just"/>
            <a:r>
              <a:rPr lang="en-US" sz="3000" b="1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ngơ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ngác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chắc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Đoán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Tạm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hi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vọng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38382" y="15159"/>
            <a:ext cx="2954217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mẫu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857560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9328" y="212367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tễnh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573" y="2943887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lẳn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8139" y="3639809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0C306-6FF6-4B96-8420-DF1E4FE1702B}"/>
              </a:ext>
            </a:extLst>
          </p:cNvPr>
          <p:cNvSpPr txBox="1"/>
          <p:nvPr/>
        </p:nvSpPr>
        <p:spPr>
          <a:xfrm>
            <a:off x="5978396" y="2116280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biếc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5744F-1A87-4CA7-9B9D-40ACFF13C4CD}"/>
              </a:ext>
            </a:extLst>
          </p:cNvPr>
          <p:cNvSpPr txBox="1"/>
          <p:nvPr/>
        </p:nvSpPr>
        <p:spPr>
          <a:xfrm>
            <a:off x="5917731" y="2898995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600" b="1" noProof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ãi</a:t>
            </a:r>
            <a:r>
              <a:rPr lang="en-US" sz="3600" b="1" noProof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noProof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8DAC7-4D25-4B8C-B427-4C18F43CFBD0}"/>
              </a:ext>
            </a:extLst>
          </p:cNvPr>
          <p:cNvSpPr txBox="1"/>
          <p:nvPr/>
        </p:nvSpPr>
        <p:spPr>
          <a:xfrm>
            <a:off x="3199685" y="3744357"/>
            <a:ext cx="213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khệ</a:t>
            </a: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534" y="0"/>
            <a:ext cx="4502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99" y="414678"/>
            <a:ext cx="11988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Chân chú bị thương, bước đi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tập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tễnh.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đầy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lẳn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ngọn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Nhưng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vọng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(Minh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383307" y="44908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0945" y="2316131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592721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B4126A7B-EB3F-4AE2-B1E5-834E8B4950CA}"/>
              </a:ext>
            </a:extLst>
          </p:cNvPr>
          <p:cNvSpPr/>
          <p:nvPr/>
        </p:nvSpPr>
        <p:spPr>
          <a:xfrm>
            <a:off x="8096436" y="-26583"/>
            <a:ext cx="2939426" cy="47567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279" y="1198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4715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tễnh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lọ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đựng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xíu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latin typeface="Arial-SGK-TV" pitchFamily="2" charset="0"/>
                <a:cs typeface="Arial-SGK-TV" pitchFamily="2" charset="0"/>
              </a:rPr>
              <a:t>Bống</a:t>
            </a:r>
            <a:r>
              <a:rPr lang="en-US" sz="30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01257809-753F-4421-A680-1D5DBBEBB7FF}"/>
              </a:ext>
            </a:extLst>
          </p:cNvPr>
          <p:cNvSpPr/>
          <p:nvPr/>
        </p:nvSpPr>
        <p:spPr>
          <a:xfrm>
            <a:off x="8538382" y="195235"/>
            <a:ext cx="2954217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3FF8E5B-4204-4583-B3DF-F01543699A14}"/>
              </a:ext>
            </a:extLst>
          </p:cNvPr>
          <p:cNvSpPr/>
          <p:nvPr/>
        </p:nvSpPr>
        <p:spPr>
          <a:xfrm>
            <a:off x="1558924" y="3289872"/>
            <a:ext cx="6292304" cy="2206338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tễnh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Dáng đi không cân, bên cao bên 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thấp.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891B04-13AC-4CD0-A392-373E0C6D6490}"/>
              </a:ext>
            </a:extLst>
          </p:cNvPr>
          <p:cNvCxnSpPr>
            <a:cxnSpLocks/>
          </p:cNvCxnSpPr>
          <p:nvPr/>
        </p:nvCxnSpPr>
        <p:spPr>
          <a:xfrm flipH="1">
            <a:off x="2614726" y="1890410"/>
            <a:ext cx="81280" cy="436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2135" y="64053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342" y="714055"/>
            <a:ext cx="1198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lẳn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lọ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ngọn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non. 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90934" y="30419"/>
            <a:ext cx="2954217" cy="5715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0FA88E5-09F2-4A75-B12D-A1ACDBF85232}"/>
              </a:ext>
            </a:extLst>
          </p:cNvPr>
          <p:cNvSpPr/>
          <p:nvPr/>
        </p:nvSpPr>
        <p:spPr>
          <a:xfrm>
            <a:off x="844768" y="4389608"/>
            <a:ext cx="4991759" cy="2206338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Phản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chiếu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lấp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lánh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4E6AF2-06BF-457A-AD4A-15DA7CDB4B71}"/>
              </a:ext>
            </a:extLst>
          </p:cNvPr>
          <p:cNvSpPr/>
          <p:nvPr/>
        </p:nvSpPr>
        <p:spPr>
          <a:xfrm>
            <a:off x="6172210" y="4332118"/>
            <a:ext cx="5462741" cy="2206338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Khệ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nệ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Dáng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chậm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chạp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vác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nặng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9A3EC-0E55-48A7-B540-183F298B2B81}"/>
              </a:ext>
            </a:extLst>
          </p:cNvPr>
          <p:cNvSpPr/>
          <p:nvPr/>
        </p:nvSpPr>
        <p:spPr>
          <a:xfrm>
            <a:off x="758837" y="3130683"/>
            <a:ext cx="10307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Hằng ngày, </a:t>
            </a:r>
            <a:r>
              <a:rPr lang="vi-VN" sz="3200" dirty="0" smtClean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em </a:t>
            </a:r>
            <a:r>
              <a:rPr lang="vi-VN" sz="3200" dirty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đều bỏ vào chiếc lọ</a:t>
            </a:r>
            <a:r>
              <a:rPr lang="en-US" sz="3200" dirty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một </a:t>
            </a:r>
            <a:r>
              <a:rPr lang="vi-VN" sz="3200" dirty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chút nước</a:t>
            </a:r>
            <a:r>
              <a:rPr lang="en-US" sz="3200" dirty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-SGK-TV" pitchFamily="2" charset="0"/>
                <a:ea typeface="Courier New" panose="02070309020205020404" pitchFamily="49" charset="0"/>
                <a:cs typeface="Arial-SGK-TV" pitchFamily="2" charset="0"/>
              </a:rPr>
              <a:t>những ngọn cỏ xanh non.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CABBFA-56D9-4E0B-8A69-E3394835B6AE}"/>
              </a:ext>
            </a:extLst>
          </p:cNvPr>
          <p:cNvCxnSpPr/>
          <p:nvPr/>
        </p:nvCxnSpPr>
        <p:spPr>
          <a:xfrm flipH="1">
            <a:off x="2919612" y="3226848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45D631-7F78-490E-A593-F9EB046BED8B}"/>
              </a:ext>
            </a:extLst>
          </p:cNvPr>
          <p:cNvCxnSpPr/>
          <p:nvPr/>
        </p:nvCxnSpPr>
        <p:spPr>
          <a:xfrm flipH="1">
            <a:off x="7256584" y="3170788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9A3764-7976-4500-AD9B-A3A36FD34312}"/>
              </a:ext>
            </a:extLst>
          </p:cNvPr>
          <p:cNvGrpSpPr/>
          <p:nvPr/>
        </p:nvGrpSpPr>
        <p:grpSpPr>
          <a:xfrm>
            <a:off x="5437135" y="3678886"/>
            <a:ext cx="287214" cy="375139"/>
            <a:chOff x="10972799" y="2682557"/>
            <a:chExt cx="287214" cy="37513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8A6A7A-E061-4E15-A9D6-236655925004}"/>
                </a:ext>
              </a:extLst>
            </p:cNvPr>
            <p:cNvCxnSpPr/>
            <p:nvPr/>
          </p:nvCxnSpPr>
          <p:spPr>
            <a:xfrm flipH="1">
              <a:off x="10972799" y="2682557"/>
              <a:ext cx="152400" cy="375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900D10-732D-4DED-9831-F3F90B1C60DB}"/>
                </a:ext>
              </a:extLst>
            </p:cNvPr>
            <p:cNvCxnSpPr/>
            <p:nvPr/>
          </p:nvCxnSpPr>
          <p:spPr>
            <a:xfrm flipH="1">
              <a:off x="11107613" y="2682557"/>
              <a:ext cx="152400" cy="375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3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1879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Microsoft YaHei</vt:lpstr>
      <vt:lpstr>SimSun</vt:lpstr>
      <vt:lpstr>Arial</vt:lpstr>
      <vt:lpstr>Arial-SGK-TV</vt:lpstr>
      <vt:lpstr>Calibri</vt:lpstr>
      <vt:lpstr>Calibri Light</vt:lpstr>
      <vt:lpstr>Courier New</vt:lpstr>
      <vt:lpstr>Times New Roman</vt:lpstr>
      <vt:lpstr>Wingdings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71</cp:revision>
  <dcterms:created xsi:type="dcterms:W3CDTF">2021-07-13T00:48:11Z</dcterms:created>
  <dcterms:modified xsi:type="dcterms:W3CDTF">2024-03-08T05:37:56Z</dcterms:modified>
</cp:coreProperties>
</file>