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496" r:id="rId3"/>
    <p:sldId id="533" r:id="rId4"/>
    <p:sldId id="296" r:id="rId5"/>
    <p:sldId id="497" r:id="rId6"/>
    <p:sldId id="299" r:id="rId7"/>
    <p:sldId id="498" r:id="rId8"/>
    <p:sldId id="499" r:id="rId9"/>
    <p:sldId id="503" r:id="rId10"/>
    <p:sldId id="532" r:id="rId11"/>
    <p:sldId id="504" r:id="rId12"/>
    <p:sldId id="517" r:id="rId13"/>
    <p:sldId id="506" r:id="rId14"/>
    <p:sldId id="508" r:id="rId15"/>
    <p:sldId id="518" r:id="rId16"/>
    <p:sldId id="521" r:id="rId17"/>
    <p:sldId id="522" r:id="rId18"/>
    <p:sldId id="523" r:id="rId19"/>
    <p:sldId id="524" r:id="rId20"/>
    <p:sldId id="534" r:id="rId21"/>
    <p:sldId id="514" r:id="rId22"/>
    <p:sldId id="526" r:id="rId23"/>
    <p:sldId id="515" r:id="rId24"/>
    <p:sldId id="52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3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68A1F-9C89-448C-AD9B-F84853DCD3B2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E5B29-53DE-441E-8300-A4E89A72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9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0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5B29-53DE-441E-8300-A4E89A72FB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38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5B29-53DE-441E-8300-A4E89A72FB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9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700758"/>
      </p:ext>
    </p:extLst>
  </p:cSld>
  <p:clrMapOvr>
    <a:masterClrMapping/>
  </p:clrMapOvr>
  <p:transition spd="med" advClick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626607"/>
      </p:ext>
    </p:extLst>
  </p:cSld>
  <p:clrMapOvr>
    <a:masterClrMapping/>
  </p:clrMapOvr>
  <p:transition spd="med"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874084"/>
      </p:ext>
    </p:extLst>
  </p:cSld>
  <p:clrMapOvr>
    <a:masterClrMapping/>
  </p:clrMapOvr>
  <p:transition spd="med" advClick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76038"/>
      </p:ext>
    </p:extLst>
  </p:cSld>
  <p:clrMapOvr>
    <a:masterClrMapping/>
  </p:clrMapOvr>
  <p:transition spd="med" advClick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67440"/>
      </p:ext>
    </p:extLst>
  </p:cSld>
  <p:clrMapOvr>
    <a:masterClrMapping/>
  </p:clrMapOvr>
  <p:transition spd="med" advClick="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72548"/>
      </p:ext>
    </p:extLst>
  </p:cSld>
  <p:clrMapOvr>
    <a:masterClrMapping/>
  </p:clrMapOvr>
  <p:transition spd="med" advClick="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38466"/>
      </p:ext>
    </p:extLst>
  </p:cSld>
  <p:clrMapOvr>
    <a:masterClrMapping/>
  </p:clrMapOvr>
  <p:transition spd="med" advClick="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41903"/>
      </p:ext>
    </p:extLst>
  </p:cSld>
  <p:clrMapOvr>
    <a:masterClrMapping/>
  </p:clrMapOvr>
  <p:transition spd="med" advClick="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71054"/>
      </p:ext>
    </p:extLst>
  </p:cSld>
  <p:clrMapOvr>
    <a:masterClrMapping/>
  </p:clrMapOvr>
  <p:transition spd="med" advClick="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86488"/>
      </p:ext>
    </p:extLst>
  </p:cSld>
  <p:clrMapOvr>
    <a:masterClrMapping/>
  </p:clrMapOvr>
  <p:transition spd="med" advClick="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2555"/>
      </p:ext>
    </p:extLst>
  </p:cSld>
  <p:clrMapOvr>
    <a:masterClrMapping/>
  </p:clrMapOvr>
  <p:transition spd="med"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881740"/>
      </p:ext>
    </p:extLst>
  </p:cSld>
  <p:clrMapOvr>
    <a:masterClrMapping/>
  </p:clrMapOvr>
  <p:transition spd="med" advClick="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56472"/>
      </p:ext>
    </p:extLst>
  </p:cSld>
  <p:clrMapOvr>
    <a:masterClrMapping/>
  </p:clrMapOvr>
  <p:transition spd="med" advClick="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83063"/>
      </p:ext>
    </p:extLst>
  </p:cSld>
  <p:clrMapOvr>
    <a:masterClrMapping/>
  </p:clrMapOvr>
  <p:transition spd="med" advClick="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56211"/>
      </p:ext>
    </p:extLst>
  </p:cSld>
  <p:clrMapOvr>
    <a:masterClrMapping/>
  </p:clrMapOvr>
  <p:transition spd="med" advClick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80384"/>
      </p:ext>
    </p:extLst>
  </p:cSld>
  <p:clrMapOvr>
    <a:masterClrMapping/>
  </p:clrMapOvr>
  <p:transition spd="med" advClick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879725"/>
      </p:ext>
    </p:extLst>
  </p:cSld>
  <p:clrMapOvr>
    <a:masterClrMapping/>
  </p:clrMapOvr>
  <p:transition spd="med" advClick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412838"/>
      </p:ext>
    </p:extLst>
  </p:cSld>
  <p:clrMapOvr>
    <a:masterClrMapping/>
  </p:clrMapOvr>
  <p:transition spd="med" advClick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462876"/>
      </p:ext>
    </p:extLst>
  </p:cSld>
  <p:clrMapOvr>
    <a:masterClrMapping/>
  </p:clrMapOvr>
  <p:transition spd="med" advClick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442204"/>
      </p:ext>
    </p:extLst>
  </p:cSld>
  <p:clrMapOvr>
    <a:masterClrMapping/>
  </p:clrMapOvr>
  <p:transition spd="med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309350"/>
      </p:ext>
    </p:extLst>
  </p:cSld>
  <p:clrMapOvr>
    <a:masterClrMapping/>
  </p:clrMapOvr>
  <p:transition spd="med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233498"/>
      </p:ext>
    </p:extLst>
  </p:cSld>
  <p:clrMapOvr>
    <a:masterClrMapping/>
  </p:clrMapOvr>
  <p:transition spd="med"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7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5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 t="11111"/>
          <a:stretch/>
        </p:blipFill>
        <p:spPr>
          <a:xfrm>
            <a:off x="2147454" y="1027906"/>
            <a:ext cx="8326581" cy="426453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2221" r="4445" b="17776"/>
          <a:stretch>
            <a:fillRect/>
          </a:stretch>
        </p:blipFill>
        <p:spPr bwMode="auto">
          <a:xfrm>
            <a:off x="4527460" y="4613565"/>
            <a:ext cx="3209745" cy="242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2"/>
          <a:stretch>
            <a:fillRect/>
          </a:stretch>
        </p:blipFill>
        <p:spPr bwMode="auto">
          <a:xfrm>
            <a:off x="6208636" y="5015685"/>
            <a:ext cx="1387466" cy="147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82972" y="2190675"/>
            <a:ext cx="236978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Tập</a:t>
            </a:r>
            <a:r>
              <a:rPr lang="en-US" sz="6000" b="0" cap="none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000" b="0" cap="none" spc="0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viết</a:t>
            </a:r>
            <a:endParaRPr lang="en-US" sz="6000" b="0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493" y="286436"/>
            <a:ext cx="5330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23: Rồng rắn lên mây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8406" y="2650408"/>
            <a:ext cx="489551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015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982" cy="6858000"/>
          </a:xfrm>
        </p:spPr>
      </p:pic>
      <p:sp>
        <p:nvSpPr>
          <p:cNvPr id="6" name="Cloud 5"/>
          <p:cNvSpPr/>
          <p:nvPr/>
        </p:nvSpPr>
        <p:spPr>
          <a:xfrm>
            <a:off x="124690" y="0"/>
            <a:ext cx="3893130" cy="3713019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i="1">
                <a:solidFill>
                  <a:schemeClr val="tx1"/>
                </a:solidFill>
                <a:latin typeface="Times New Roman" panose="02020603050405020304" pitchFamily="18" charset="0"/>
              </a:rPr>
              <a:t>Em hãy quan sát và lắng nghe hướng dẫn viết chữ hoa M</a:t>
            </a:r>
            <a:r>
              <a:rPr lang="en-US" altLang="en-US" sz="3200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>
                <a:solidFill>
                  <a:schemeClr val="tx1"/>
                </a:solidFill>
                <a:latin typeface="Times New Roman" panose="02020603050405020304" pitchFamily="18" charset="0"/>
              </a:rPr>
              <a:t>cỡ vừa.</a:t>
            </a:r>
          </a:p>
        </p:txBody>
      </p:sp>
      <p:pic>
        <p:nvPicPr>
          <p:cNvPr id="7" name="chữ hoa M">
            <a:hlinkClick r:id="" action="ppaction://media"/>
            <a:extLst>
              <a:ext uri="{FF2B5EF4-FFF2-40B4-BE49-F238E27FC236}">
                <a16:creationId xmlns:a16="http://schemas.microsoft.com/office/drawing/2014/main" id="{FDB1E1EF-AA55-4C2C-B92E-2ED67D9AF35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05276" y="880991"/>
            <a:ext cx="809625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9239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6415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3911" y="429491"/>
            <a:ext cx="11358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dừng màn hình, viết 2 dòng chữ hoa M cỡ vừa ( theo mẫu).</a:t>
            </a:r>
          </a:p>
          <a:p>
            <a:r>
              <a:rPr lang="en-US" sz="3200" i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(Em lưu ý</a:t>
            </a:r>
            <a:r>
              <a:rPr lang="en-US" sz="32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Viết ra nháp thành thạo rồi viết vào vở tập viết nhé.)</a:t>
            </a:r>
            <a:endParaRPr lang="en-US" sz="32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4"/>
          <a:stretch/>
        </p:blipFill>
        <p:spPr>
          <a:xfrm>
            <a:off x="1193159" y="2104845"/>
            <a:ext cx="10176456" cy="35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1165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6317673" y="659476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61223" y="4566061"/>
            <a:ext cx="1135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M hoa cỡ nhỏ cao mấy ô li? Rộng mấy ô li?</a:t>
            </a:r>
            <a:endParaRPr lang="en-US" sz="32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1224" y="5342576"/>
            <a:ext cx="1135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3200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i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hoa cỡ nhỏ cao 2,5 ô li,  rộng </a:t>
            </a:r>
            <a:r>
              <a:rPr lang="en-US" sz="3200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i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li.</a:t>
            </a:r>
            <a:endParaRPr lang="en-US" sz="3200" i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61456" y="179130"/>
            <a:ext cx="6354740" cy="3961550"/>
            <a:chOff x="2461456" y="179130"/>
            <a:chExt cx="6354740" cy="3961550"/>
          </a:xfrm>
        </p:grpSpPr>
        <p:pic>
          <p:nvPicPr>
            <p:cNvPr id="8" name="Picture 7" descr="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56" y="179130"/>
              <a:ext cx="4049169" cy="396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64" t="23173" r="11330" b="23124"/>
            <a:stretch/>
          </p:blipFill>
          <p:spPr bwMode="auto">
            <a:xfrm>
              <a:off x="6857507" y="2156604"/>
              <a:ext cx="1958689" cy="1846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685257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693"/>
          </a:xfr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313267" y="163107"/>
            <a:ext cx="9066428" cy="73866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575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Em hãy quan sát video hướng dẫn viết chữ hoa M cỡ nhỏ.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y2mate.com - HƯỚNG DẪN VIẾT CHỮ HOA M  CỠ CHỮ 25 LY  KIẾN THỨC TIỂU HỌC_36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1417638"/>
            <a:ext cx="10972800" cy="503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4434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220" y="1274619"/>
            <a:ext cx="11358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dừng màn hình, viết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dòng chữ hoa M cỡ nhỏ (theo mẫu).</a:t>
            </a:r>
          </a:p>
          <a:p>
            <a:r>
              <a:rPr lang="en-US" sz="3200" i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(Em lưu ý</a:t>
            </a:r>
            <a:r>
              <a:rPr lang="en-US" sz="32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Viết ra nháp thành thạo rồi viết vào vở tập viết nhé.)</a:t>
            </a:r>
            <a:endParaRPr lang="en-US" sz="32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" r="847"/>
          <a:stretch/>
        </p:blipFill>
        <p:spPr>
          <a:xfrm>
            <a:off x="935111" y="2967488"/>
            <a:ext cx="10106700" cy="159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6447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011158" y="28783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>
                <a:solidFill>
                  <a:srgbClr val="FF0000"/>
                </a:solidFill>
                <a:latin typeface="UTM Cookies" panose="02040603050506020204" pitchFamily="18" charset="0"/>
              </a:rPr>
              <a:t>VIẾT</a:t>
            </a:r>
            <a:r>
              <a:rPr lang="en-US" sz="4800">
                <a:solidFill>
                  <a:srgbClr val="FF0000"/>
                </a:solidFill>
                <a:latin typeface="UTM Cookies" panose="02040603050506020204" pitchFamily="18" charset="0"/>
              </a:rPr>
              <a:t> CÂU</a:t>
            </a:r>
            <a:r>
              <a:rPr lang="vi-VN" sz="4800">
                <a:solidFill>
                  <a:srgbClr val="FF0000"/>
                </a:solidFill>
                <a:latin typeface="UTM Cookies" panose="02040603050506020204" pitchFamily="18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UTM Cookies" panose="02040603050506020204" pitchFamily="18" charset="0"/>
              </a:rPr>
              <a:t>ỨNG DỤNG</a:t>
            </a:r>
            <a:endParaRPr lang="en-US" sz="4800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601773" y="3346062"/>
            <a:ext cx="8159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vi-VN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b. </a:t>
            </a:r>
            <a:r>
              <a:rPr lang="en-US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 chữ nào cao 2,5 ô li?</a:t>
            </a:r>
          </a:p>
          <a:p>
            <a:pPr algn="just"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c. Chữ nào cao 2 ô li?</a:t>
            </a:r>
          </a:p>
          <a:p>
            <a:pPr algn="just"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en-US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 chữ cái nào cao 1,5 ô li ?</a:t>
            </a:r>
            <a:endParaRPr lang="vi-VN" sz="28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sz="280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 chữ cái nào cao 1 ô li ?</a:t>
            </a:r>
            <a:endParaRPr lang="vi-VN" sz="28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0E950B-C8BB-4935-91C5-B7A3E6C7EADE}"/>
              </a:ext>
            </a:extLst>
          </p:cNvPr>
          <p:cNvSpPr txBox="1"/>
          <p:nvPr/>
        </p:nvSpPr>
        <p:spPr>
          <a:xfrm>
            <a:off x="6030432" y="5282868"/>
            <a:ext cx="1664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>
                <a:latin typeface="UTM Avo" panose="02040603050506020204" pitchFamily="18" charset="0"/>
                <a:sym typeface="Wingdings" panose="05000000000000000000" pitchFamily="2" charset="2"/>
              </a:rPr>
              <a:t>Chữ </a:t>
            </a:r>
            <a:r>
              <a:rPr lang="en-US" sz="2800">
                <a:latin typeface="HP001 5H" panose="020B0603050302020204" pitchFamily="34" charset="0"/>
                <a:cs typeface="HP001 5H" panose="020B0603050302020204" pitchFamily="34" charset="0"/>
                <a:sym typeface="Wingdings" panose="05000000000000000000" pitchFamily="2" charset="2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A12120-69C0-4ED1-8941-E290F22F507E}"/>
              </a:ext>
            </a:extLst>
          </p:cNvPr>
          <p:cNvSpPr txBox="1"/>
          <p:nvPr/>
        </p:nvSpPr>
        <p:spPr>
          <a:xfrm>
            <a:off x="5973545" y="3412766"/>
            <a:ext cx="26855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smtClean="0">
                <a:latin typeface="UTM Avo" panose="02040603050506020204" pitchFamily="18" charset="0"/>
                <a:sym typeface="Wingdings" panose="05000000000000000000" pitchFamily="2" charset="2"/>
              </a:rPr>
              <a:t>Chữ </a:t>
            </a:r>
            <a:r>
              <a:rPr lang="en-US" sz="280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2CBE13-D5C9-4C68-A64A-97B98D96ED0B}"/>
              </a:ext>
            </a:extLst>
          </p:cNvPr>
          <p:cNvSpPr txBox="1"/>
          <p:nvPr/>
        </p:nvSpPr>
        <p:spPr>
          <a:xfrm>
            <a:off x="5973545" y="4000999"/>
            <a:ext cx="26855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smtClean="0">
                <a:latin typeface="UTM Avo" panose="02040603050506020204" pitchFamily="18" charset="0"/>
              </a:rPr>
              <a:t>Chữ </a:t>
            </a:r>
            <a:r>
              <a:rPr lang="en-US" sz="28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UTM Avo" panose="02040603050506020204" pitchFamily="18" charset="0"/>
              </a:rPr>
              <a:t>M, g, b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0E950B-C8BB-4935-91C5-B7A3E6C7EADE}"/>
              </a:ext>
            </a:extLst>
          </p:cNvPr>
          <p:cNvSpPr txBox="1"/>
          <p:nvPr/>
        </p:nvSpPr>
        <p:spPr>
          <a:xfrm>
            <a:off x="6059810" y="5942400"/>
            <a:ext cx="33602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 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ô, c, o, n, ư, u 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15700"/>
              </p:ext>
            </p:extLst>
          </p:nvPr>
        </p:nvGraphicFramePr>
        <p:xfrm>
          <a:off x="1678637" y="1400105"/>
          <a:ext cx="8703590" cy="10058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299">
                  <a:extLst>
                    <a:ext uri="{9D8B030D-6E8A-4147-A177-3AD203B41FA5}">
                      <a16:colId xmlns:a16="http://schemas.microsoft.com/office/drawing/2014/main" val="2286927830"/>
                    </a:ext>
                  </a:extLst>
                </a:gridCol>
                <a:gridCol w="725299">
                  <a:extLst>
                    <a:ext uri="{9D8B030D-6E8A-4147-A177-3AD203B41FA5}">
                      <a16:colId xmlns:a16="http://schemas.microsoft.com/office/drawing/2014/main" val="1402838645"/>
                    </a:ext>
                  </a:extLst>
                </a:gridCol>
                <a:gridCol w="725299">
                  <a:extLst>
                    <a:ext uri="{9D8B030D-6E8A-4147-A177-3AD203B41FA5}">
                      <a16:colId xmlns:a16="http://schemas.microsoft.com/office/drawing/2014/main" val="611870102"/>
                    </a:ext>
                  </a:extLst>
                </a:gridCol>
                <a:gridCol w="725299">
                  <a:extLst>
                    <a:ext uri="{9D8B030D-6E8A-4147-A177-3AD203B41FA5}">
                      <a16:colId xmlns:a16="http://schemas.microsoft.com/office/drawing/2014/main" val="2913790501"/>
                    </a:ext>
                  </a:extLst>
                </a:gridCol>
                <a:gridCol w="725299">
                  <a:extLst>
                    <a:ext uri="{9D8B030D-6E8A-4147-A177-3AD203B41FA5}">
                      <a16:colId xmlns:a16="http://schemas.microsoft.com/office/drawing/2014/main" val="2112383938"/>
                    </a:ext>
                  </a:extLst>
                </a:gridCol>
                <a:gridCol w="725299">
                  <a:extLst>
                    <a:ext uri="{9D8B030D-6E8A-4147-A177-3AD203B41FA5}">
                      <a16:colId xmlns:a16="http://schemas.microsoft.com/office/drawing/2014/main" val="2596779116"/>
                    </a:ext>
                  </a:extLst>
                </a:gridCol>
                <a:gridCol w="725299">
                  <a:extLst>
                    <a:ext uri="{9D8B030D-6E8A-4147-A177-3AD203B41FA5}">
                      <a16:colId xmlns:a16="http://schemas.microsoft.com/office/drawing/2014/main" val="2109400071"/>
                    </a:ext>
                  </a:extLst>
                </a:gridCol>
                <a:gridCol w="755523">
                  <a:extLst>
                    <a:ext uri="{9D8B030D-6E8A-4147-A177-3AD203B41FA5}">
                      <a16:colId xmlns:a16="http://schemas.microsoft.com/office/drawing/2014/main" val="2803052759"/>
                    </a:ext>
                  </a:extLst>
                </a:gridCol>
                <a:gridCol w="695077">
                  <a:extLst>
                    <a:ext uri="{9D8B030D-6E8A-4147-A177-3AD203B41FA5}">
                      <a16:colId xmlns:a16="http://schemas.microsoft.com/office/drawing/2014/main" val="3574858044"/>
                    </a:ext>
                  </a:extLst>
                </a:gridCol>
                <a:gridCol w="725299">
                  <a:extLst>
                    <a:ext uri="{9D8B030D-6E8A-4147-A177-3AD203B41FA5}">
                      <a16:colId xmlns:a16="http://schemas.microsoft.com/office/drawing/2014/main" val="1788627206"/>
                    </a:ext>
                  </a:extLst>
                </a:gridCol>
                <a:gridCol w="725299">
                  <a:extLst>
                    <a:ext uri="{9D8B030D-6E8A-4147-A177-3AD203B41FA5}">
                      <a16:colId xmlns:a16="http://schemas.microsoft.com/office/drawing/2014/main" val="2271902894"/>
                    </a:ext>
                  </a:extLst>
                </a:gridCol>
                <a:gridCol w="725299">
                  <a:extLst>
                    <a:ext uri="{9D8B030D-6E8A-4147-A177-3AD203B41FA5}">
                      <a16:colId xmlns:a16="http://schemas.microsoft.com/office/drawing/2014/main" val="1019298611"/>
                    </a:ext>
                  </a:extLst>
                </a:gridCol>
              </a:tblGrid>
              <a:tr h="247391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641679"/>
                  </a:ext>
                </a:extLst>
              </a:tr>
              <a:tr h="247391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50255"/>
                  </a:ext>
                </a:extLst>
              </a:tr>
              <a:tr h="247391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370556"/>
                  </a:ext>
                </a:extLst>
              </a:tr>
              <a:tr h="263668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4920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908194"/>
              </p:ext>
            </p:extLst>
          </p:nvPr>
        </p:nvGraphicFramePr>
        <p:xfrm>
          <a:off x="1678637" y="2405946"/>
          <a:ext cx="8703590" cy="10058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299">
                  <a:extLst>
                    <a:ext uri="{9D8B030D-6E8A-4147-A177-3AD203B41FA5}">
                      <a16:colId xmlns:a16="http://schemas.microsoft.com/office/drawing/2014/main" val="2305900539"/>
                    </a:ext>
                  </a:extLst>
                </a:gridCol>
                <a:gridCol w="725299">
                  <a:extLst>
                    <a:ext uri="{9D8B030D-6E8A-4147-A177-3AD203B41FA5}">
                      <a16:colId xmlns:a16="http://schemas.microsoft.com/office/drawing/2014/main" val="1629840859"/>
                    </a:ext>
                  </a:extLst>
                </a:gridCol>
                <a:gridCol w="725299">
                  <a:extLst>
                    <a:ext uri="{9D8B030D-6E8A-4147-A177-3AD203B41FA5}">
                      <a16:colId xmlns:a16="http://schemas.microsoft.com/office/drawing/2014/main" val="2357052635"/>
                    </a:ext>
                  </a:extLst>
                </a:gridCol>
                <a:gridCol w="725299">
                  <a:extLst>
                    <a:ext uri="{9D8B030D-6E8A-4147-A177-3AD203B41FA5}">
                      <a16:colId xmlns:a16="http://schemas.microsoft.com/office/drawing/2014/main" val="2496617045"/>
                    </a:ext>
                  </a:extLst>
                </a:gridCol>
                <a:gridCol w="725299">
                  <a:extLst>
                    <a:ext uri="{9D8B030D-6E8A-4147-A177-3AD203B41FA5}">
                      <a16:colId xmlns:a16="http://schemas.microsoft.com/office/drawing/2014/main" val="1200038764"/>
                    </a:ext>
                  </a:extLst>
                </a:gridCol>
                <a:gridCol w="725299">
                  <a:extLst>
                    <a:ext uri="{9D8B030D-6E8A-4147-A177-3AD203B41FA5}">
                      <a16:colId xmlns:a16="http://schemas.microsoft.com/office/drawing/2014/main" val="3032888867"/>
                    </a:ext>
                  </a:extLst>
                </a:gridCol>
                <a:gridCol w="725299">
                  <a:extLst>
                    <a:ext uri="{9D8B030D-6E8A-4147-A177-3AD203B41FA5}">
                      <a16:colId xmlns:a16="http://schemas.microsoft.com/office/drawing/2014/main" val="3633073116"/>
                    </a:ext>
                  </a:extLst>
                </a:gridCol>
                <a:gridCol w="755523">
                  <a:extLst>
                    <a:ext uri="{9D8B030D-6E8A-4147-A177-3AD203B41FA5}">
                      <a16:colId xmlns:a16="http://schemas.microsoft.com/office/drawing/2014/main" val="71747160"/>
                    </a:ext>
                  </a:extLst>
                </a:gridCol>
                <a:gridCol w="695077">
                  <a:extLst>
                    <a:ext uri="{9D8B030D-6E8A-4147-A177-3AD203B41FA5}">
                      <a16:colId xmlns:a16="http://schemas.microsoft.com/office/drawing/2014/main" val="3389527867"/>
                    </a:ext>
                  </a:extLst>
                </a:gridCol>
                <a:gridCol w="725299">
                  <a:extLst>
                    <a:ext uri="{9D8B030D-6E8A-4147-A177-3AD203B41FA5}">
                      <a16:colId xmlns:a16="http://schemas.microsoft.com/office/drawing/2014/main" val="1691932261"/>
                    </a:ext>
                  </a:extLst>
                </a:gridCol>
                <a:gridCol w="725299">
                  <a:extLst>
                    <a:ext uri="{9D8B030D-6E8A-4147-A177-3AD203B41FA5}">
                      <a16:colId xmlns:a16="http://schemas.microsoft.com/office/drawing/2014/main" val="1211797768"/>
                    </a:ext>
                  </a:extLst>
                </a:gridCol>
                <a:gridCol w="725299">
                  <a:extLst>
                    <a:ext uri="{9D8B030D-6E8A-4147-A177-3AD203B41FA5}">
                      <a16:colId xmlns:a16="http://schemas.microsoft.com/office/drawing/2014/main" val="373041619"/>
                    </a:ext>
                  </a:extLst>
                </a:gridCol>
              </a:tblGrid>
              <a:tr h="247391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7398619"/>
                  </a:ext>
                </a:extLst>
              </a:tr>
              <a:tr h="247391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631434"/>
                  </a:ext>
                </a:extLst>
              </a:tr>
              <a:tr h="247391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33591"/>
                  </a:ext>
                </a:extLst>
              </a:tr>
              <a:tr h="263668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60972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907" y="1674996"/>
            <a:ext cx="9205758" cy="13412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72CBE13-D5C9-4C68-A64A-97B98D96ED0B}"/>
              </a:ext>
            </a:extLst>
          </p:cNvPr>
          <p:cNvSpPr txBox="1"/>
          <p:nvPr/>
        </p:nvSpPr>
        <p:spPr>
          <a:xfrm>
            <a:off x="5973545" y="4660531"/>
            <a:ext cx="3015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smtClean="0">
                <a:latin typeface="UTM Avo" panose="02040603050506020204" pitchFamily="18" charset="0"/>
              </a:rPr>
              <a:t>Chữ </a:t>
            </a:r>
            <a:r>
              <a:rPr lang="en-US" sz="28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UTM Avo" panose="02040603050506020204" pitchFamily="18" charset="0"/>
              </a:rPr>
              <a:t>đ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0298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uiExpand="1"/>
      <p:bldP spid="15" grpId="0"/>
      <p:bldP spid="16" grpId="0" uiExpand="1"/>
      <p:bldP spid="17" grpId="0" uiExpand="1"/>
      <p:bldP spid="18" grpId="0" uiExpan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068307" y="207010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>
                <a:solidFill>
                  <a:srgbClr val="FF0000"/>
                </a:solidFill>
                <a:latin typeface="UTM Cookies" panose="02040603050506020204" pitchFamily="18" charset="0"/>
              </a:rPr>
              <a:t>VIẾT</a:t>
            </a:r>
            <a:r>
              <a:rPr lang="en-US" sz="4800">
                <a:solidFill>
                  <a:srgbClr val="FF0000"/>
                </a:solidFill>
                <a:latin typeface="UTM Cookies" panose="02040603050506020204" pitchFamily="18" charset="0"/>
              </a:rPr>
              <a:t> CÂU</a:t>
            </a:r>
            <a:r>
              <a:rPr lang="vi-VN" sz="4800">
                <a:solidFill>
                  <a:srgbClr val="FF0000"/>
                </a:solidFill>
                <a:latin typeface="UTM Cookies" panose="02040603050506020204" pitchFamily="18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UTM Cookies" panose="02040603050506020204" pitchFamily="18" charset="0"/>
              </a:rPr>
              <a:t>ỨNG DỤNG</a:t>
            </a:r>
            <a:endParaRPr lang="en-US" sz="4800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222691" y="5085293"/>
            <a:ext cx="6292195" cy="41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Khoảng cách giữa các chữ là bao nhiêu?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221797" y="5560753"/>
            <a:ext cx="92846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Khoảng cách giữa các chữ ghi tiếng là một chữ o.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238656" y="3510601"/>
            <a:ext cx="72007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Các dấu thanh đặt ở những vị trí nào?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2222691" y="4255013"/>
            <a:ext cx="9969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Các dấu thanh đặt ở trên/ dưới âm chính của tiếng.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449" y="1213948"/>
            <a:ext cx="9205758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0441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082375" y="160368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>
                <a:solidFill>
                  <a:srgbClr val="FF0000"/>
                </a:solidFill>
                <a:latin typeface="UTM Cookies" panose="02040603050506020204" pitchFamily="18" charset="0"/>
              </a:rPr>
              <a:t>VIẾT</a:t>
            </a:r>
            <a:r>
              <a:rPr lang="en-US" sz="4800">
                <a:solidFill>
                  <a:srgbClr val="FF0000"/>
                </a:solidFill>
                <a:latin typeface="UTM Cookies" panose="02040603050506020204" pitchFamily="18" charset="0"/>
              </a:rPr>
              <a:t> CÂU</a:t>
            </a:r>
            <a:r>
              <a:rPr lang="vi-VN" sz="4800">
                <a:solidFill>
                  <a:srgbClr val="FF0000"/>
                </a:solidFill>
                <a:latin typeface="UTM Cookies" panose="02040603050506020204" pitchFamily="18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UTM Cookies" panose="02040603050506020204" pitchFamily="18" charset="0"/>
              </a:rPr>
              <a:t>ỨNG DỤNG</a:t>
            </a:r>
            <a:endParaRPr lang="en-US" sz="4800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990573" y="4041101"/>
            <a:ext cx="72007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32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Câu tục ngữ khuyên chúng ta điều gì?</a:t>
            </a:r>
            <a:endParaRPr lang="en-US" altLang="en-US" sz="3200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340" y="1370402"/>
            <a:ext cx="9205758" cy="2060627"/>
          </a:xfrm>
          <a:prstGeom prst="rect">
            <a:avLst/>
          </a:prstGeom>
        </p:spPr>
      </p:pic>
      <p:sp>
        <p:nvSpPr>
          <p:cNvPr id="9" name="Text Box 1736">
            <a:extLst>
              <a:ext uri="{FF2B5EF4-FFF2-40B4-BE49-F238E27FC236}">
                <a16:creationId xmlns:a16="http://schemas.microsoft.com/office/drawing/2014/main" id="{34AE8F09-E3A9-4D59-A83C-6FAEDE4E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573" y="4781493"/>
            <a:ext cx="109311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lo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042249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641835" y="420811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FF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Tư thế ngồi viết</a:t>
            </a:r>
            <a:endParaRPr lang="en-US" sz="4800" dirty="0">
              <a:solidFill>
                <a:srgbClr val="FFFF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835" y="1741246"/>
            <a:ext cx="4890753" cy="440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6244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3" y="274638"/>
            <a:ext cx="7324537" cy="6583362"/>
          </a:xfrm>
        </p:spPr>
      </p:pic>
    </p:spTree>
    <p:extLst>
      <p:ext uri="{BB962C8B-B14F-4D97-AF65-F5344CB8AC3E}">
        <p14:creationId xmlns:p14="http://schemas.microsoft.com/office/powerpoint/2010/main" val="108637366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663931" y="4569709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2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317" y="314333"/>
            <a:ext cx="5773412" cy="12741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827" y="1588507"/>
            <a:ext cx="7023201" cy="9754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9827" y="2862681"/>
            <a:ext cx="8980186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3615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63236"/>
            <a:ext cx="12191999" cy="6608618"/>
            <a:chOff x="0" y="263236"/>
            <a:chExt cx="12191999" cy="6608618"/>
          </a:xfrm>
        </p:grpSpPr>
        <p:sp>
          <p:nvSpPr>
            <p:cNvPr id="6" name="Rectangle 5"/>
            <p:cNvSpPr/>
            <p:nvPr/>
          </p:nvSpPr>
          <p:spPr>
            <a:xfrm>
              <a:off x="0" y="4304500"/>
              <a:ext cx="12191999" cy="2567354"/>
            </a:xfrm>
            <a:custGeom>
              <a:avLst/>
              <a:gdLst>
                <a:gd name="connsiteX0" fmla="*/ 0 w 12191999"/>
                <a:gd name="connsiteY0" fmla="*/ 0 h 2202873"/>
                <a:gd name="connsiteX1" fmla="*/ 12191999 w 12191999"/>
                <a:gd name="connsiteY1" fmla="*/ 0 h 2202873"/>
                <a:gd name="connsiteX2" fmla="*/ 12191999 w 12191999"/>
                <a:gd name="connsiteY2" fmla="*/ 2202873 h 2202873"/>
                <a:gd name="connsiteX3" fmla="*/ 0 w 12191999"/>
                <a:gd name="connsiteY3" fmla="*/ 2202873 h 2202873"/>
                <a:gd name="connsiteX4" fmla="*/ 0 w 12191999"/>
                <a:gd name="connsiteY4" fmla="*/ 0 h 2202873"/>
                <a:gd name="connsiteX0" fmla="*/ 0 w 12191999"/>
                <a:gd name="connsiteY0" fmla="*/ 30373 h 2233246"/>
                <a:gd name="connsiteX1" fmla="*/ 4026877 w 12191999"/>
                <a:gd name="connsiteY1" fmla="*/ 0 h 2233246"/>
                <a:gd name="connsiteX2" fmla="*/ 12191999 w 12191999"/>
                <a:gd name="connsiteY2" fmla="*/ 30373 h 2233246"/>
                <a:gd name="connsiteX3" fmla="*/ 12191999 w 12191999"/>
                <a:gd name="connsiteY3" fmla="*/ 2233246 h 2233246"/>
                <a:gd name="connsiteX4" fmla="*/ 0 w 12191999"/>
                <a:gd name="connsiteY4" fmla="*/ 2233246 h 2233246"/>
                <a:gd name="connsiteX5" fmla="*/ 0 w 12191999"/>
                <a:gd name="connsiteY5" fmla="*/ 30373 h 2233246"/>
                <a:gd name="connsiteX0" fmla="*/ 0 w 12191999"/>
                <a:gd name="connsiteY0" fmla="*/ 364481 h 2567354"/>
                <a:gd name="connsiteX1" fmla="*/ 4079631 w 12191999"/>
                <a:gd name="connsiteY1" fmla="*/ 0 h 2567354"/>
                <a:gd name="connsiteX2" fmla="*/ 12191999 w 12191999"/>
                <a:gd name="connsiteY2" fmla="*/ 364481 h 2567354"/>
                <a:gd name="connsiteX3" fmla="*/ 12191999 w 12191999"/>
                <a:gd name="connsiteY3" fmla="*/ 2567354 h 2567354"/>
                <a:gd name="connsiteX4" fmla="*/ 0 w 12191999"/>
                <a:gd name="connsiteY4" fmla="*/ 2567354 h 2567354"/>
                <a:gd name="connsiteX5" fmla="*/ 0 w 12191999"/>
                <a:gd name="connsiteY5" fmla="*/ 364481 h 256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2567354">
                  <a:moveTo>
                    <a:pt x="0" y="364481"/>
                  </a:moveTo>
                  <a:lnTo>
                    <a:pt x="4079631" y="0"/>
                  </a:lnTo>
                  <a:lnTo>
                    <a:pt x="12191999" y="364481"/>
                  </a:lnTo>
                  <a:lnTo>
                    <a:pt x="12191999" y="2567354"/>
                  </a:lnTo>
                  <a:lnTo>
                    <a:pt x="0" y="2567354"/>
                  </a:lnTo>
                  <a:lnTo>
                    <a:pt x="0" y="364481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0" t="2232" r="3650" b="4665"/>
            <a:stretch>
              <a:fillRect/>
            </a:stretch>
          </p:blipFill>
          <p:spPr bwMode="auto">
            <a:xfrm>
              <a:off x="0" y="263236"/>
              <a:ext cx="4200450" cy="5727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4278923" y="1596746"/>
            <a:ext cx="5903626" cy="21190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33404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THỰC HÀNH</a:t>
            </a:r>
            <a:endParaRPr lang="en-US" sz="5400" b="1" cap="none" spc="0" dirty="0">
              <a:ln/>
              <a:solidFill>
                <a:schemeClr val="accent4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953282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E5CD76"/>
            </a:gs>
            <a:gs pos="50000">
              <a:srgbClr val="FFC000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931948" y="343370"/>
            <a:ext cx="10218056" cy="40011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Em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luyện viết câu ứng dụng vào vở tập viết và hoàn thành </a:t>
            </a: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trang 28, 29 (theo mẫu)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nhé.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3155" y="951676"/>
            <a:ext cx="11069594" cy="5906324"/>
            <a:chOff x="931948" y="876737"/>
            <a:chExt cx="11069594" cy="59063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948" y="893990"/>
              <a:ext cx="5677692" cy="587774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640" y="876737"/>
              <a:ext cx="5391902" cy="5906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282688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60618" y="0"/>
            <a:ext cx="4806986" cy="21190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33404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Vận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dụng</a:t>
            </a:r>
            <a:endParaRPr lang="en-US" sz="5400" b="1" cap="none" spc="0" dirty="0">
              <a:ln/>
              <a:solidFill>
                <a:schemeClr val="accent4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40" y="3678382"/>
            <a:ext cx="940894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smtClean="0"/>
              <a:t>Em hãy luyện viết chữ hoa M cho thật đẹp và đúng mẫu nhé.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1953688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2E4E8-B5E7-4677-A96C-56C7E9EF7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B786E-AACD-47A3-BA91-9A4A8DC7A014}"/>
              </a:ext>
            </a:extLst>
          </p:cNvPr>
          <p:cNvSpPr/>
          <p:nvPr/>
        </p:nvSpPr>
        <p:spPr>
          <a:xfrm>
            <a:off x="2444158" y="1771311"/>
            <a:ext cx="7616508" cy="2045708"/>
          </a:xfrm>
          <a:prstGeom prst="rect">
            <a:avLst/>
          </a:prstGeom>
          <a:noFill/>
        </p:spPr>
        <p:txBody>
          <a:bodyPr wrap="none" lIns="68580" tIns="34291" rIns="68580" bIns="34291" numCol="1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algn="ctr" defTabSz="685783"/>
            <a:r>
              <a:rPr lang="vi-VN" sz="495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CHÚC CÁC CON </a:t>
            </a:r>
          </a:p>
          <a:p>
            <a:pPr algn="ctr" defTabSz="685783"/>
            <a:r>
              <a:rPr lang="vi-VN" sz="495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CHĂM NGOAN HỌC GIỎI</a:t>
            </a:r>
            <a:endParaRPr lang="en-US" sz="495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804541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172" y="2298989"/>
            <a:ext cx="7572375" cy="3268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err="1">
                <a:solidFill>
                  <a:srgbClr val="FF0000"/>
                </a:solidFill>
              </a:rPr>
              <a:t>Khởi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err="1">
                <a:solidFill>
                  <a:srgbClr val="FF0000"/>
                </a:solidFill>
              </a:rPr>
              <a:t>động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 txBox="1">
            <a:spLocks/>
          </p:cNvSpPr>
          <p:nvPr/>
        </p:nvSpPr>
        <p:spPr>
          <a:xfrm>
            <a:off x="2448357" y="2266010"/>
            <a:ext cx="7572375" cy="1667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9600" smtClean="0">
                <a:solidFill>
                  <a:srgbClr val="FF0000"/>
                </a:solidFill>
              </a:rPr>
              <a:t>Khởi động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2068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2667" y="0"/>
            <a:ext cx="6571589" cy="124445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8670"/>
                <a:gd name="adj2" fmla="val -211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smtClean="0">
                <a:ln/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Bài hát ABC</a:t>
            </a:r>
            <a:endParaRPr lang="en-US" sz="4000" b="1" cap="none" spc="0" dirty="0">
              <a:ln/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500" y="283798"/>
            <a:ext cx="2672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Hát:</a:t>
            </a:r>
            <a:endParaRPr lang="en-US" sz="36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14" y="126295"/>
            <a:ext cx="2429021" cy="13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0688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619" y="2300284"/>
            <a:ext cx="7572375" cy="166731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err="1">
                <a:solidFill>
                  <a:srgbClr val="FF0000"/>
                </a:solidFill>
              </a:rPr>
              <a:t>Khám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err="1">
                <a:solidFill>
                  <a:srgbClr val="FF0000"/>
                </a:solidFill>
              </a:rPr>
              <a:t>phá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33649" y="0"/>
            <a:ext cx="1458351" cy="1659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9813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1739" y="842199"/>
            <a:ext cx="75809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li?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0240" y="2041131"/>
            <a:ext cx="20345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li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0240" y="2930296"/>
            <a:ext cx="20040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li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60696" y="3850099"/>
            <a:ext cx="20040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li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088270" y="2994741"/>
            <a:ext cx="704996" cy="7049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92"/>
          <a:stretch/>
        </p:blipFill>
        <p:spPr>
          <a:xfrm>
            <a:off x="8380279" y="1662274"/>
            <a:ext cx="3410856" cy="384925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8121037" y="2299784"/>
            <a:ext cx="215700" cy="2910845"/>
            <a:chOff x="1042416" y="804672"/>
            <a:chExt cx="210312" cy="436168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7568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113" y="3265324"/>
            <a:ext cx="12561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ô li</a:t>
            </a:r>
          </a:p>
        </p:txBody>
      </p:sp>
    </p:spTree>
    <p:extLst>
      <p:ext uri="{BB962C8B-B14F-4D97-AF65-F5344CB8AC3E}">
        <p14:creationId xmlns:p14="http://schemas.microsoft.com/office/powerpoint/2010/main" val="371540292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9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82710" y="340847"/>
            <a:ext cx="78325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li?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0240" y="2041131"/>
            <a:ext cx="20345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4 ô li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59707" y="4249075"/>
            <a:ext cx="21451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6 ô li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0240" y="3145103"/>
            <a:ext cx="20040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 ô li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059707" y="4249075"/>
            <a:ext cx="704996" cy="7049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92"/>
          <a:stretch/>
        </p:blipFill>
        <p:spPr>
          <a:xfrm>
            <a:off x="8380279" y="1662274"/>
            <a:ext cx="3410856" cy="384925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FDDE695-EFB3-4701-8F4C-03197722EB93}"/>
              </a:ext>
            </a:extLst>
          </p:cNvPr>
          <p:cNvGrpSpPr/>
          <p:nvPr/>
        </p:nvGrpSpPr>
        <p:grpSpPr>
          <a:xfrm flipV="1">
            <a:off x="8380279" y="1379098"/>
            <a:ext cx="3346271" cy="271151"/>
            <a:chOff x="5440680" y="1322832"/>
            <a:chExt cx="3017520" cy="19507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8">
            <a:extLst>
              <a:ext uri="{FF2B5EF4-FFF2-40B4-BE49-F238E27FC236}">
                <a16:creationId xmlns:a16="http://schemas.microsoft.com/office/drawing/2014/main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7492" y="999462"/>
            <a:ext cx="10718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 ô li</a:t>
            </a:r>
          </a:p>
        </p:txBody>
      </p:sp>
    </p:spTree>
    <p:extLst>
      <p:ext uri="{BB962C8B-B14F-4D97-AF65-F5344CB8AC3E}">
        <p14:creationId xmlns:p14="http://schemas.microsoft.com/office/powerpoint/2010/main" val="261283438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68191" y="818093"/>
            <a:ext cx="60853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0240" y="2041131"/>
            <a:ext cx="19864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0240" y="3057854"/>
            <a:ext cx="20970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3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2213" y="4009018"/>
            <a:ext cx="19559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102213" y="4073463"/>
            <a:ext cx="704996" cy="7049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92"/>
          <a:stretch/>
        </p:blipFill>
        <p:spPr>
          <a:xfrm>
            <a:off x="8380279" y="1662274"/>
            <a:ext cx="3410856" cy="384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8823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3704700" y="178698"/>
            <a:ext cx="4571188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pic>
        <p:nvPicPr>
          <p:cNvPr id="24" name="Picture 4" descr="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 t="2356" r="3983" b="3794"/>
          <a:stretch/>
        </p:blipFill>
        <p:spPr bwMode="auto">
          <a:xfrm>
            <a:off x="248004" y="1310125"/>
            <a:ext cx="4875252" cy="481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31">
            <a:extLst>
              <a:ext uri="{FF2B5EF4-FFF2-40B4-BE49-F238E27FC236}">
                <a16:creationId xmlns:a16="http://schemas.microsoft.com/office/drawing/2014/main" id="{67B92BCB-E4A6-4330-ABBE-F82D971F075D}"/>
              </a:ext>
            </a:extLst>
          </p:cNvPr>
          <p:cNvSpPr/>
          <p:nvPr/>
        </p:nvSpPr>
        <p:spPr>
          <a:xfrm>
            <a:off x="5777976" y="2764002"/>
            <a:ext cx="57689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 2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là nét thẳng </a:t>
            </a:r>
            <a:r>
              <a:rPr lang="vi-VN" sz="28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 </a:t>
            </a:r>
            <a:r>
              <a:rPr lang="vi-VN" sz="280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28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vi-VN" sz="280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vi-VN" sz="28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 </a:t>
            </a:r>
            <a:r>
              <a:rPr lang="en-US" sz="280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sang trái </a:t>
            </a:r>
            <a:r>
              <a:rPr lang="vi-VN" sz="280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</a:t>
            </a:r>
            <a:r>
              <a:rPr lang="vi-VN" sz="28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chút </a:t>
            </a:r>
            <a:r>
              <a:rPr lang="vi-VN" sz="280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cuối</a:t>
            </a:r>
            <a:r>
              <a:rPr lang="en-US" sz="280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nét.</a:t>
            </a:r>
            <a:endParaRPr lang="vi-VN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矩形 31">
            <a:extLst>
              <a:ext uri="{FF2B5EF4-FFF2-40B4-BE49-F238E27FC236}">
                <a16:creationId xmlns:a16="http://schemas.microsoft.com/office/drawing/2014/main" id="{D3295CF6-039D-445E-A6BB-6AE156D248D3}"/>
              </a:ext>
            </a:extLst>
          </p:cNvPr>
          <p:cNvSpPr/>
          <p:nvPr/>
        </p:nvSpPr>
        <p:spPr>
          <a:xfrm>
            <a:off x="5777976" y="3868862"/>
            <a:ext cx="57689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 3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nét thẳng xiên hơi lượn ở 2 đầu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矩形 31">
            <a:extLst>
              <a:ext uri="{FF2B5EF4-FFF2-40B4-BE49-F238E27FC236}">
                <a16:creationId xmlns:a16="http://schemas.microsoft.com/office/drawing/2014/main" id="{ABBA3A59-29BC-43BE-BA96-810017907763}"/>
              </a:ext>
            </a:extLst>
          </p:cNvPr>
          <p:cNvSpPr/>
          <p:nvPr/>
        </p:nvSpPr>
        <p:spPr>
          <a:xfrm>
            <a:off x="5777976" y="4973722"/>
            <a:ext cx="6261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 4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nét móc ngược phải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953AD7A-57B7-450F-A2ED-1CD6AA7FC7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1331664" y="4886304"/>
            <a:ext cx="729008" cy="8824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2556D0B-58E3-44D8-96BF-08C6F1E080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2648486" y="1911812"/>
            <a:ext cx="729008" cy="8824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38B219-4C6B-4064-9490-5E6D7F7586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2612106" y="5649144"/>
            <a:ext cx="729008" cy="8824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5C09AA3-4BF4-4FCE-84A5-3A9DD655F7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3912499" y="1876081"/>
            <a:ext cx="729008" cy="8824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6315" y="1493706"/>
            <a:ext cx="6523285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9372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1.85185E-6 L 0.00469 -0.04583 L -0.00156 -0.07407 L -0.01471 -0.09629 L -0.03411 -0.10139 L -0.05703 -0.08889 L -0.07096 -0.06551 L -0.08138 -0.02592 L -0.08268 0.02338 L -0.07995 0.04676 L -0.06888 0.08148 L -0.05573 0.10116 L -0.0362 0.10972 L -0.02161 0.10857 L -0.00429 0.10232 L 0.0138 0.08009 L 0.03112 0.04445 L 0.04362 0.00116 L 0.05339 -0.0544 L 0.06029 -0.13958 L 0.06589 -0.22847 L 0.07279 -0.32106 L 0.08464 -0.39143 L 0.10547 -0.43588 " pathEditMode="relative" rAng="0" ptsTypes="AAAAAAAAAAAAAAAAAAAAAAAA">
                                      <p:cBhvr>
                                        <p:cTn id="1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6 0.00023 L 0.00013 0.1581 L 0.00013 0.32592 L -0.00131 0.45069 L -0.00196 0.49259 L -0.00821 0.54583 " pathEditMode="relative" rAng="0" ptsTypes="AAAAAA">
                                      <p:cBhvr>
                                        <p:cTn id="3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47 L 0.01914 -0.03055 L 0.03021 -0.0787 L 0.03997 -0.14768 L 0.04831 -0.23055 L 0.05313 -0.30578 L 0.06224 -0.39213 L 0.07188 -0.4662 L 0.08724 -0.51574 L 0.10742 -0.55139 " pathEditMode="relative" rAng="0" ptsTypes="AAAAAAAAAA">
                                      <p:cBhvr>
                                        <p:cTn id="43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8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47 L -0.00364 0.17199 L -0.00364 0.28565 L -0.0043 0.40903 L -0.00156 0.47084 L 0.00195 0.49792 L 0.01094 0.52755 L 0.02617 0.54607 L 0.03529 0.54861 L 0.05195 0.54491 L 0.06992 0.5213 L 0.08112 0.48426 L 0.09089 0.44723 " pathEditMode="relative" rAng="0" ptsTypes="AAAAAAAAAAAAA">
                                      <p:cBhvr>
                                        <p:cTn id="5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522</Words>
  <Application>Microsoft Office PowerPoint</Application>
  <PresentationFormat>Widescreen</PresentationFormat>
  <Paragraphs>67</Paragraphs>
  <Slides>23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微软雅黑</vt:lpstr>
      <vt:lpstr>SimSun</vt:lpstr>
      <vt:lpstr>Arial</vt:lpstr>
      <vt:lpstr>Arial-Rounded</vt:lpstr>
      <vt:lpstr>Calibri</vt:lpstr>
      <vt:lpstr>等线</vt:lpstr>
      <vt:lpstr>等线 Light</vt:lpstr>
      <vt:lpstr>Gadugi</vt:lpstr>
      <vt:lpstr>HP001</vt:lpstr>
      <vt:lpstr>HP001 5H</vt:lpstr>
      <vt:lpstr>Times New Roman</vt:lpstr>
      <vt:lpstr>UTM Avo</vt:lpstr>
      <vt:lpstr>UTM Cookies</vt:lpstr>
      <vt:lpstr>Wingdings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101</cp:revision>
  <dcterms:created xsi:type="dcterms:W3CDTF">2021-06-19T03:09:12Z</dcterms:created>
  <dcterms:modified xsi:type="dcterms:W3CDTF">2024-12-06T10:07:21Z</dcterms:modified>
</cp:coreProperties>
</file>