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4" r:id="rId2"/>
    <p:sldMasterId id="2147483698" r:id="rId3"/>
    <p:sldMasterId id="2147483712" r:id="rId4"/>
    <p:sldMasterId id="2147483724" r:id="rId5"/>
  </p:sldMasterIdLst>
  <p:notesMasterIdLst>
    <p:notesMasterId r:id="rId27"/>
  </p:notesMasterIdLst>
  <p:sldIdLst>
    <p:sldId id="257" r:id="rId6"/>
    <p:sldId id="258" r:id="rId7"/>
    <p:sldId id="259" r:id="rId8"/>
    <p:sldId id="260" r:id="rId9"/>
    <p:sldId id="261" r:id="rId10"/>
    <p:sldId id="262" r:id="rId11"/>
    <p:sldId id="265" r:id="rId12"/>
    <p:sldId id="264" r:id="rId13"/>
    <p:sldId id="266" r:id="rId14"/>
    <p:sldId id="312" r:id="rId15"/>
    <p:sldId id="268" r:id="rId16"/>
    <p:sldId id="313" r:id="rId17"/>
    <p:sldId id="270" r:id="rId18"/>
    <p:sldId id="314" r:id="rId19"/>
    <p:sldId id="274" r:id="rId20"/>
    <p:sldId id="272" r:id="rId21"/>
    <p:sldId id="273" r:id="rId22"/>
    <p:sldId id="275" r:id="rId23"/>
    <p:sldId id="276" r:id="rId24"/>
    <p:sldId id="277" r:id="rId25"/>
    <p:sldId id="29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17" autoAdjust="0"/>
    <p:restoredTop sz="94660"/>
  </p:normalViewPr>
  <p:slideViewPr>
    <p:cSldViewPr snapToGrid="0">
      <p:cViewPr varScale="1">
        <p:scale>
          <a:sx n="81" d="100"/>
          <a:sy n="81" d="100"/>
        </p:scale>
        <p:origin x="25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5093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pPr>
                <a:defRPr/>
              </a:pPr>
              <a:t>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pPr>
                <a:defRPr/>
              </a:pPr>
              <a:t>6/12/2024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.jpe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10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9" Type="http://schemas.openxmlformats.org/officeDocument/2006/relationships/image" Target="../media/image23.png"/><Relationship Id="rId3" Type="http://schemas.microsoft.com/office/2007/relationships/hdphoto" Target="../media/hdphoto1.wdp"/><Relationship Id="rId21" Type="http://schemas.openxmlformats.org/officeDocument/2006/relationships/image" Target="../media/image14.png"/><Relationship Id="rId34" Type="http://schemas.microsoft.com/office/2007/relationships/hdphoto" Target="../media/hdphoto14.wdp"/><Relationship Id="rId42" Type="http://schemas.microsoft.com/office/2007/relationships/hdphoto" Target="../media/hdphoto18.wdp"/><Relationship Id="rId7" Type="http://schemas.microsoft.com/office/2007/relationships/hdphoto" Target="../media/hdphoto3.wdp"/><Relationship Id="rId12" Type="http://schemas.openxmlformats.org/officeDocument/2006/relationships/image" Target="../media/image9.gif"/><Relationship Id="rId17" Type="http://schemas.openxmlformats.org/officeDocument/2006/relationships/image" Target="../media/image12.png"/><Relationship Id="rId25" Type="http://schemas.openxmlformats.org/officeDocument/2006/relationships/image" Target="../media/image16.png"/><Relationship Id="rId33" Type="http://schemas.openxmlformats.org/officeDocument/2006/relationships/image" Target="../media/image20.png"/><Relationship Id="rId38" Type="http://schemas.microsoft.com/office/2007/relationships/hdphoto" Target="../media/hdphoto16.wdp"/><Relationship Id="rId2" Type="http://schemas.openxmlformats.org/officeDocument/2006/relationships/image" Target="../media/image6.png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8.png"/><Relationship Id="rId41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slide" Target="slide4.xml"/><Relationship Id="rId24" Type="http://schemas.microsoft.com/office/2007/relationships/hdphoto" Target="../media/hdphoto9.wdp"/><Relationship Id="rId32" Type="http://schemas.microsoft.com/office/2007/relationships/hdphoto" Target="../media/hdphoto13.wdp"/><Relationship Id="rId37" Type="http://schemas.openxmlformats.org/officeDocument/2006/relationships/image" Target="../media/image22.png"/><Relationship Id="rId40" Type="http://schemas.microsoft.com/office/2007/relationships/hdphoto" Target="../media/hdphoto17.wdp"/><Relationship Id="rId5" Type="http://schemas.microsoft.com/office/2007/relationships/hdphoto" Target="../media/hdphoto2.wdp"/><Relationship Id="rId15" Type="http://schemas.openxmlformats.org/officeDocument/2006/relationships/image" Target="../media/image11.png"/><Relationship Id="rId23" Type="http://schemas.openxmlformats.org/officeDocument/2006/relationships/image" Target="../media/image15.png"/><Relationship Id="rId28" Type="http://schemas.microsoft.com/office/2007/relationships/hdphoto" Target="../media/hdphoto11.wdp"/><Relationship Id="rId36" Type="http://schemas.microsoft.com/office/2007/relationships/hdphoto" Target="../media/hdphoto15.wdp"/><Relationship Id="rId10" Type="http://schemas.openxmlformats.org/officeDocument/2006/relationships/slide" Target="slide6.xml"/><Relationship Id="rId19" Type="http://schemas.openxmlformats.org/officeDocument/2006/relationships/image" Target="../media/image13.png"/><Relationship Id="rId31" Type="http://schemas.openxmlformats.org/officeDocument/2006/relationships/image" Target="../media/image19.png"/><Relationship Id="rId44" Type="http://schemas.microsoft.com/office/2007/relationships/hdphoto" Target="../media/hdphoto19.wdp"/><Relationship Id="rId4" Type="http://schemas.openxmlformats.org/officeDocument/2006/relationships/image" Target="../media/image7.png"/><Relationship Id="rId9" Type="http://schemas.openxmlformats.org/officeDocument/2006/relationships/slide" Target="slide5.xml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7.png"/><Relationship Id="rId30" Type="http://schemas.microsoft.com/office/2007/relationships/hdphoto" Target="../media/hdphoto12.wdp"/><Relationship Id="rId35" Type="http://schemas.openxmlformats.org/officeDocument/2006/relationships/image" Target="../media/image21.png"/><Relationship Id="rId43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microsoft.com/office/2007/relationships/hdphoto" Target="../media/hdphoto20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audio" Target="../media/audio3.wav"/><Relationship Id="rId9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microsoft.com/office/2007/relationships/hdphoto" Target="../media/hdphoto5.wdp"/><Relationship Id="rId5" Type="http://schemas.openxmlformats.org/officeDocument/2006/relationships/image" Target="../media/image28.png"/><Relationship Id="rId10" Type="http://schemas.openxmlformats.org/officeDocument/2006/relationships/image" Target="../media/image11.png"/><Relationship Id="rId4" Type="http://schemas.openxmlformats.org/officeDocument/2006/relationships/audio" Target="../media/audio3.wav"/><Relationship Id="rId9" Type="http://schemas.microsoft.com/office/2007/relationships/hdphoto" Target="../media/hdphoto20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microsoft.com/office/2007/relationships/hdphoto" Target="../media/hdphoto5.wdp"/><Relationship Id="rId5" Type="http://schemas.openxmlformats.org/officeDocument/2006/relationships/image" Target="../media/image28.png"/><Relationship Id="rId10" Type="http://schemas.openxmlformats.org/officeDocument/2006/relationships/image" Target="../media/image11.png"/><Relationship Id="rId4" Type="http://schemas.openxmlformats.org/officeDocument/2006/relationships/audio" Target="../media/audio3.wav"/><Relationship Id="rId9" Type="http://schemas.microsoft.com/office/2007/relationships/hdphoto" Target="../media/hdphoto20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20.wdp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npan-Man-s-March-Various-Artis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2971800" y="3048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38600" y="2590801"/>
            <a:ext cx="4773168" cy="1086209"/>
          </a:xfrm>
          <a:prstGeom prst="rect">
            <a:avLst/>
          </a:prstGeom>
          <a:noFill/>
        </p:spPr>
        <p:txBody>
          <a:bodyPr>
            <a:prstTxWarp prst="textStop">
              <a:avLst/>
            </a:prstTxWarp>
            <a:spAutoFit/>
          </a:bodyPr>
          <a:lstStyle/>
          <a:p>
            <a:pPr>
              <a:defRPr/>
            </a:pPr>
            <a:r>
              <a:rPr lang="en-GB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Ôn và khởi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75" y="871220"/>
            <a:ext cx="12258502" cy="68580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2565085" y="469565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2">
            <a:extLst>
              <a:ext uri="{FF2B5EF4-FFF2-40B4-BE49-F238E27FC236}">
                <a16:creationId xmlns:a16="http://schemas.microsoft.com/office/drawing/2014/main" id="{7DE47404-171D-49CA-BCFB-2BFC1974FDBA}"/>
              </a:ext>
            </a:extLst>
          </p:cNvPr>
          <p:cNvSpPr/>
          <p:nvPr/>
        </p:nvSpPr>
        <p:spPr>
          <a:xfrm>
            <a:off x="3425187" y="716098"/>
            <a:ext cx="8297121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64E7113-8301-43F2-A680-3ED95EC95F44}"/>
              </a:ext>
            </a:extLst>
          </p:cNvPr>
          <p:cNvGrpSpPr/>
          <p:nvPr/>
        </p:nvGrpSpPr>
        <p:grpSpPr>
          <a:xfrm>
            <a:off x="3820795" y="2201545"/>
            <a:ext cx="7586720" cy="2098675"/>
            <a:chOff x="172324" y="1157225"/>
            <a:chExt cx="2109019" cy="1406784"/>
          </a:xfrm>
        </p:grpSpPr>
        <p:sp>
          <p:nvSpPr>
            <p:cNvPr id="13" name="Hexagon 12">
              <a:extLst>
                <a:ext uri="{FF2B5EF4-FFF2-40B4-BE49-F238E27FC236}">
                  <a16:creationId xmlns:a16="http://schemas.microsoft.com/office/drawing/2014/main" id="{FB93DBB4-655E-4E30-B228-69F6F15D586B}"/>
                </a:ext>
              </a:extLst>
            </p:cNvPr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1D49F6C-D2F3-4A84-969E-BA03F7318159}"/>
                </a:ext>
              </a:extLst>
            </p:cNvPr>
            <p:cNvSpPr txBox="1"/>
            <p:nvPr/>
          </p:nvSpPr>
          <p:spPr>
            <a:xfrm>
              <a:off x="288889" y="1370052"/>
              <a:ext cx="1822031" cy="1010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b="0" u="none" strike="noStrike" dirty="0">
                  <a:solidFill>
                    <a:srgbClr val="FF0000"/>
                  </a:solidFill>
                  <a:effectLst/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lắp ráp</a:t>
              </a:r>
            </a:p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2800" b="0" i="0" u="none" strike="noStrike" dirty="0">
                  <a:solidFill>
                    <a:srgbClr val="231F20"/>
                  </a:solidFill>
                  <a:effectLst/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  <a:sym typeface="+mn-lt"/>
                </a:rPr>
                <a:t>Lắp các bộ phận vào với nhau cho đúng vị trí để tạo nên một đồ vật </a:t>
              </a:r>
              <a:r>
                <a:rPr lang="en-US" altLang="vi-VN" sz="2800" b="0" i="0" u="none" strike="noStrike" dirty="0" err="1">
                  <a:solidFill>
                    <a:srgbClr val="231F20"/>
                  </a:solidFill>
                  <a:effectLst/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  <a:sym typeface="+mn-lt"/>
                </a:rPr>
                <a:t>hoàn</a:t>
              </a:r>
              <a:r>
                <a:rPr lang="en-US" altLang="vi-VN" sz="2800" b="0" i="0" u="none" strike="noStrike" dirty="0">
                  <a:solidFill>
                    <a:srgbClr val="231F20"/>
                  </a:solidFill>
                  <a:effectLst/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  <a:sym typeface="+mn-lt"/>
                </a:rPr>
                <a:t> </a:t>
              </a:r>
              <a:r>
                <a:rPr lang="en-US" altLang="vi-VN" sz="2800" b="0" i="0" u="none" strike="noStrike" dirty="0" err="1" smtClean="0">
                  <a:solidFill>
                    <a:srgbClr val="231F20"/>
                  </a:solidFill>
                  <a:effectLst/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  <a:sym typeface="+mn-lt"/>
                </a:rPr>
                <a:t>chỉnh</a:t>
              </a:r>
              <a:r>
                <a:rPr lang="en-US" altLang="vi-VN" sz="2800" b="0" i="0" u="none" strike="noStrike" dirty="0" smtClean="0">
                  <a:solidFill>
                    <a:srgbClr val="231F20"/>
                  </a:solidFill>
                  <a:effectLst/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  <a:sym typeface="+mn-lt"/>
                </a:rPr>
                <a:t>.</a:t>
              </a:r>
              <a:endParaRPr lang="en-US" altLang="vi-VN" sz="2800" b="0" i="0" u="none" strike="noStrike" dirty="0">
                <a:solidFill>
                  <a:srgbClr val="231F20"/>
                </a:solidFill>
                <a:effectLst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92C19B3-8611-4CDA-9482-A6221F25D003}"/>
              </a:ext>
            </a:extLst>
          </p:cNvPr>
          <p:cNvGrpSpPr/>
          <p:nvPr/>
        </p:nvGrpSpPr>
        <p:grpSpPr>
          <a:xfrm>
            <a:off x="1125033" y="2191201"/>
            <a:ext cx="2109019" cy="2109019"/>
            <a:chOff x="156834" y="1993081"/>
            <a:chExt cx="2109019" cy="2109019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F08A08B-D82A-4196-8685-8BEFBEA011EA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60FD4B5-4F94-4091-9407-2FE64979D1EF}"/>
                </a:ext>
              </a:extLst>
            </p:cNvPr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6426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955"/>
            <a:ext cx="10972800" cy="72707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863D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ea"/>
              </a:rPr>
              <a:t>Tớ là lê-gô</a:t>
            </a:r>
            <a:r>
              <a:rPr lang="en-US" b="1" dirty="0">
                <a:solidFill>
                  <a:srgbClr val="00863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en-US" b="1" dirty="0">
                <a:solidFill>
                  <a:srgbClr val="00863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5595" y="638492"/>
            <a:ext cx="8468360" cy="452628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Tớ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lê-gô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Nhiều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gọi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tớ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đồ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lắp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ráp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nhận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ra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tớ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?</a:t>
            </a:r>
          </a:p>
          <a:p>
            <a:pPr marL="0" indent="0" algn="just">
              <a:buNone/>
            </a:pPr>
            <a:r>
              <a:rPr lang="en-US" sz="2700" dirty="0"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tớ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giới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thiệu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về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gia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đình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tớ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nhé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Tớ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rất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nhiều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chị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Chúng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tớ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khối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nhỏ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đủ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màu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sắc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Hầu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hết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chúng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tớ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hình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viên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gạch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số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thành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viên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hình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nhân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vật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tí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hon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hình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xinh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xắn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khác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.</a:t>
            </a:r>
          </a:p>
          <a:p>
            <a:pPr marL="0" indent="0" algn="just">
              <a:buNone/>
            </a:pPr>
            <a:r>
              <a:rPr lang="en-US" sz="2700" dirty="0"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mảnh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ghép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nhỏ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bé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chúng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tớ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kết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hợp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nhau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thành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thế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giới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kì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diệu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thể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lắp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ráp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cửa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xe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cộ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máy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...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theo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ý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thích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Sau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đó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tháo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rời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ra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tạo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thành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nhân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vật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khác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. </a:t>
            </a:r>
          </a:p>
          <a:p>
            <a:pPr marL="0" indent="0" algn="just">
              <a:buNone/>
            </a:pPr>
            <a:r>
              <a:rPr lang="en-US" sz="2700" dirty="0"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Chúng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tớ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giúp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trí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tưởng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tượng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phong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phú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khả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năng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sáng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tạo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tính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kiên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nhẫn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sẵn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sàng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cùng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chúng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tớ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chưa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? </a:t>
            </a:r>
            <a:endParaRPr lang="en-US" sz="2700" dirty="0" smtClean="0">
              <a:latin typeface="Arial-SGK-TV" pitchFamily="2" charset="0"/>
              <a:cs typeface="Arial-SGK-TV" pitchFamily="2" charset="0"/>
            </a:endParaRPr>
          </a:p>
          <a:p>
            <a:pPr marL="0" indent="0" algn="just">
              <a:buNone/>
            </a:pPr>
            <a:endParaRPr lang="en-US" sz="27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2995" y="854710"/>
            <a:ext cx="3333750" cy="4652010"/>
          </a:xfrm>
          <a:prstGeom prst="rect">
            <a:avLst/>
          </a:prstGeom>
        </p:spPr>
      </p:pic>
      <p:sp>
        <p:nvSpPr>
          <p:cNvPr id="29" name="TextBox 21"/>
          <p:cNvSpPr txBox="1"/>
          <p:nvPr/>
        </p:nvSpPr>
        <p:spPr>
          <a:xfrm>
            <a:off x="8869076" y="5565775"/>
            <a:ext cx="3187669" cy="520700"/>
          </a:xfrm>
          <a:prstGeom prst="rect">
            <a:avLst/>
          </a:prstGeom>
          <a:solidFill>
            <a:srgbClr val="92D050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 nối tiếp câu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23997-6896-44A2-B90E-6D38F05A8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033925C-0B70-4352-B4DF-3B744170CD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22093"/>
          </a:xfrm>
        </p:spPr>
      </p:pic>
      <p:pic>
        <p:nvPicPr>
          <p:cNvPr id="6" name="62" descr="E:\素材\春\7ff96c0408d5f1ad90e6490e1fb39ea4.png7ff96c0408d5f1ad90e6490e1fb39ea4">
            <a:extLst>
              <a:ext uri="{FF2B5EF4-FFF2-40B4-BE49-F238E27FC236}">
                <a16:creationId xmlns:a16="http://schemas.microsoft.com/office/drawing/2014/main" id="{64F6A5FC-3DEC-4D9C-9791-F66677AA0FDE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7" name="1" descr="E:\素材\春\7ff96c0408d5f1ad90e6490e1fb39ea4.png7ff96c0408d5f1ad90e6490e1fb39ea4">
            <a:extLst>
              <a:ext uri="{FF2B5EF4-FFF2-40B4-BE49-F238E27FC236}">
                <a16:creationId xmlns:a16="http://schemas.microsoft.com/office/drawing/2014/main" id="{17494F8F-C358-4D73-89D2-7A0FF02C3F60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6882B6E-9ABA-4673-A485-74913E905E59}"/>
              </a:ext>
            </a:extLst>
          </p:cNvPr>
          <p:cNvSpPr txBox="1">
            <a:spLocks/>
          </p:cNvSpPr>
          <p:nvPr/>
        </p:nvSpPr>
        <p:spPr>
          <a:xfrm>
            <a:off x="935515" y="-13097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Arial-SGK-TV" pitchFamily="2" charset="0"/>
                <a:cs typeface="Arial-SGK-TV" pitchFamily="2" charset="0"/>
              </a:rPr>
              <a:t>Luyện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đọc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câu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dài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: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619242C-A2C1-4B76-BD9F-CACA87CF6667}"/>
              </a:ext>
            </a:extLst>
          </p:cNvPr>
          <p:cNvSpPr txBox="1">
            <a:spLocks/>
          </p:cNvSpPr>
          <p:nvPr/>
        </p:nvSpPr>
        <p:spPr>
          <a:xfrm>
            <a:off x="935515" y="1784578"/>
            <a:ext cx="10515600" cy="18106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>
                <a:latin typeface="Arial-SGK-TV" pitchFamily="2" charset="0"/>
                <a:cs typeface="Arial-SGK-TV" pitchFamily="2" charset="0"/>
                <a:sym typeface="+mn-ea"/>
              </a:rPr>
              <a:t>Chúng</a:t>
            </a:r>
            <a:r>
              <a:rPr lang="en-US" dirty="0">
                <a:latin typeface="Arial-SGK-TV" pitchFamily="2" charset="0"/>
                <a:cs typeface="Arial-SGK-TV" pitchFamily="2" charset="0"/>
                <a:sym typeface="+mn-ea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  <a:sym typeface="+mn-ea"/>
              </a:rPr>
              <a:t>tớ</a:t>
            </a:r>
            <a:r>
              <a:rPr lang="en-US" dirty="0">
                <a:latin typeface="Arial-SGK-TV" pitchFamily="2" charset="0"/>
                <a:cs typeface="Arial-SGK-TV" pitchFamily="2" charset="0"/>
                <a:sym typeface="+mn-ea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  <a:sym typeface="+mn-ea"/>
              </a:rPr>
              <a:t>giúp</a:t>
            </a:r>
            <a:r>
              <a:rPr lang="en-US" dirty="0">
                <a:latin typeface="Arial-SGK-TV" pitchFamily="2" charset="0"/>
                <a:cs typeface="Arial-SGK-TV" pitchFamily="2" charset="0"/>
                <a:sym typeface="+mn-ea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  <a:sym typeface="+mn-ea"/>
              </a:rPr>
              <a:t>các</a:t>
            </a:r>
            <a:r>
              <a:rPr lang="en-US" dirty="0">
                <a:latin typeface="Arial-SGK-TV" pitchFamily="2" charset="0"/>
                <a:cs typeface="Arial-SGK-TV" pitchFamily="2" charset="0"/>
                <a:sym typeface="+mn-ea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  <a:sym typeface="+mn-ea"/>
              </a:rPr>
              <a:t>bạn</a:t>
            </a:r>
            <a:r>
              <a:rPr lang="en-US" dirty="0">
                <a:latin typeface="Arial-SGK-TV" pitchFamily="2" charset="0"/>
                <a:cs typeface="Arial-SGK-TV" pitchFamily="2" charset="0"/>
                <a:sym typeface="+mn-ea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  <a:sym typeface="+mn-ea"/>
              </a:rPr>
              <a:t>có</a:t>
            </a:r>
            <a:r>
              <a:rPr lang="en-US" dirty="0">
                <a:latin typeface="Arial-SGK-TV" pitchFamily="2" charset="0"/>
                <a:cs typeface="Arial-SGK-TV" pitchFamily="2" charset="0"/>
                <a:sym typeface="+mn-ea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  <a:sym typeface="+mn-ea"/>
              </a:rPr>
              <a:t>trí</a:t>
            </a:r>
            <a:r>
              <a:rPr lang="en-US" dirty="0">
                <a:latin typeface="Arial-SGK-TV" pitchFamily="2" charset="0"/>
                <a:cs typeface="Arial-SGK-TV" pitchFamily="2" charset="0"/>
                <a:sym typeface="+mn-ea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  <a:sym typeface="+mn-ea"/>
              </a:rPr>
              <a:t>tưởng</a:t>
            </a:r>
            <a:r>
              <a:rPr lang="en-US" dirty="0">
                <a:latin typeface="Arial-SGK-TV" pitchFamily="2" charset="0"/>
                <a:cs typeface="Arial-SGK-TV" pitchFamily="2" charset="0"/>
                <a:sym typeface="+mn-ea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  <a:sym typeface="+mn-ea"/>
              </a:rPr>
              <a:t>tượng</a:t>
            </a:r>
            <a:r>
              <a:rPr lang="en-US" dirty="0">
                <a:latin typeface="Arial-SGK-TV" pitchFamily="2" charset="0"/>
                <a:cs typeface="Arial-SGK-TV" pitchFamily="2" charset="0"/>
                <a:sym typeface="+mn-ea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  <a:sym typeface="+mn-ea"/>
              </a:rPr>
              <a:t>phong</a:t>
            </a:r>
            <a:r>
              <a:rPr lang="en-US" dirty="0">
                <a:latin typeface="Arial-SGK-TV" pitchFamily="2" charset="0"/>
                <a:cs typeface="Arial-SGK-TV" pitchFamily="2" charset="0"/>
                <a:sym typeface="+mn-ea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  <a:sym typeface="+mn-ea"/>
              </a:rPr>
              <a:t>phú</a:t>
            </a:r>
            <a:r>
              <a:rPr lang="en-US" dirty="0">
                <a:latin typeface="Arial-SGK-TV" pitchFamily="2" charset="0"/>
                <a:cs typeface="Arial-SGK-TV" pitchFamily="2" charset="0"/>
                <a:sym typeface="+mn-ea"/>
              </a:rPr>
              <a:t>, </a:t>
            </a:r>
            <a:r>
              <a:rPr lang="en-US" dirty="0" err="1">
                <a:latin typeface="Arial-SGK-TV" pitchFamily="2" charset="0"/>
                <a:cs typeface="Arial-SGK-TV" pitchFamily="2" charset="0"/>
                <a:sym typeface="+mn-ea"/>
              </a:rPr>
              <a:t>khả</a:t>
            </a:r>
            <a:r>
              <a:rPr lang="en-US" dirty="0">
                <a:latin typeface="Arial-SGK-TV" pitchFamily="2" charset="0"/>
                <a:cs typeface="Arial-SGK-TV" pitchFamily="2" charset="0"/>
                <a:sym typeface="+mn-ea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  <a:sym typeface="+mn-ea"/>
              </a:rPr>
              <a:t>năng</a:t>
            </a:r>
            <a:r>
              <a:rPr lang="en-US" dirty="0">
                <a:latin typeface="Arial-SGK-TV" pitchFamily="2" charset="0"/>
                <a:cs typeface="Arial-SGK-TV" pitchFamily="2" charset="0"/>
                <a:sym typeface="+mn-ea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  <a:sym typeface="+mn-ea"/>
              </a:rPr>
              <a:t>sáng</a:t>
            </a:r>
            <a:r>
              <a:rPr lang="en-US" dirty="0">
                <a:latin typeface="Arial-SGK-TV" pitchFamily="2" charset="0"/>
                <a:cs typeface="Arial-SGK-TV" pitchFamily="2" charset="0"/>
                <a:sym typeface="+mn-ea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  <a:sym typeface="+mn-ea"/>
              </a:rPr>
              <a:t>tạo</a:t>
            </a:r>
            <a:r>
              <a:rPr lang="en-US" dirty="0">
                <a:latin typeface="Arial-SGK-TV" pitchFamily="2" charset="0"/>
                <a:cs typeface="Arial-SGK-TV" pitchFamily="2" charset="0"/>
                <a:sym typeface="+mn-ea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  <a:sym typeface="+mn-ea"/>
              </a:rPr>
              <a:t>và</a:t>
            </a:r>
            <a:r>
              <a:rPr lang="en-US" dirty="0">
                <a:latin typeface="Arial-SGK-TV" pitchFamily="2" charset="0"/>
                <a:cs typeface="Arial-SGK-TV" pitchFamily="2" charset="0"/>
                <a:sym typeface="+mn-ea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  <a:sym typeface="+mn-ea"/>
              </a:rPr>
              <a:t>tính</a:t>
            </a:r>
            <a:r>
              <a:rPr lang="en-US" dirty="0">
                <a:latin typeface="Arial-SGK-TV" pitchFamily="2" charset="0"/>
                <a:cs typeface="Arial-SGK-TV" pitchFamily="2" charset="0"/>
                <a:sym typeface="+mn-ea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  <a:sym typeface="+mn-ea"/>
              </a:rPr>
              <a:t>kiên</a:t>
            </a:r>
            <a:r>
              <a:rPr lang="en-US" dirty="0">
                <a:latin typeface="Arial-SGK-TV" pitchFamily="2" charset="0"/>
                <a:cs typeface="Arial-SGK-TV" pitchFamily="2" charset="0"/>
                <a:sym typeface="+mn-ea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  <a:sym typeface="+mn-ea"/>
              </a:rPr>
              <a:t>nhẫn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08EC81E-DDE3-4F05-BF4F-D2F12D0EACC2}"/>
              </a:ext>
            </a:extLst>
          </p:cNvPr>
          <p:cNvCxnSpPr/>
          <p:nvPr/>
        </p:nvCxnSpPr>
        <p:spPr>
          <a:xfrm flipH="1">
            <a:off x="5131929" y="1797956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F2B82A0-ABCB-49F0-9292-6E925FD495D0}"/>
              </a:ext>
            </a:extLst>
          </p:cNvPr>
          <p:cNvCxnSpPr/>
          <p:nvPr/>
        </p:nvCxnSpPr>
        <p:spPr>
          <a:xfrm flipH="1">
            <a:off x="6978323" y="2453407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D4E10A-5366-4507-9378-D6474EE6570E}"/>
              </a:ext>
            </a:extLst>
          </p:cNvPr>
          <p:cNvCxnSpPr/>
          <p:nvPr/>
        </p:nvCxnSpPr>
        <p:spPr>
          <a:xfrm flipH="1">
            <a:off x="10544043" y="1919076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879C744-A22F-4B18-88B8-8E1F553311D8}"/>
              </a:ext>
            </a:extLst>
          </p:cNvPr>
          <p:cNvCxnSpPr/>
          <p:nvPr/>
        </p:nvCxnSpPr>
        <p:spPr>
          <a:xfrm flipH="1">
            <a:off x="3578367" y="2426995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35B40FE-1D52-4417-B4C8-50A328DF3391}"/>
              </a:ext>
            </a:extLst>
          </p:cNvPr>
          <p:cNvCxnSpPr/>
          <p:nvPr/>
        </p:nvCxnSpPr>
        <p:spPr>
          <a:xfrm flipH="1">
            <a:off x="6891623" y="2453407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518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955"/>
            <a:ext cx="10972800" cy="72707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863D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ea"/>
              </a:rPr>
              <a:t>Tớ là lê-gô</a:t>
            </a:r>
            <a:r>
              <a:rPr lang="en-US" b="1" dirty="0">
                <a:solidFill>
                  <a:srgbClr val="00863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en-US" b="1" dirty="0">
                <a:solidFill>
                  <a:srgbClr val="00863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635" y="707390"/>
            <a:ext cx="8468360" cy="452628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Tớ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lê-gô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Nhiều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gọi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tớ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đồ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lắp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ráp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nhận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ra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tớ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?</a:t>
            </a:r>
          </a:p>
          <a:p>
            <a:pPr marL="0" indent="0" algn="just">
              <a:buNone/>
            </a:pPr>
            <a:r>
              <a:rPr lang="en-US" sz="2700" dirty="0"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tớ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giới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thiệu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về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gia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đình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tớ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nhé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Tớ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rất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nhiều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chị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Chúng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tớ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khối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nhỏ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đủ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màu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sắc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Hầu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hết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chúng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tớ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hình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viên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gạch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số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thành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viên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hình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nhân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vật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tí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hon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hình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xinh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xắn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khác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.</a:t>
            </a:r>
          </a:p>
          <a:p>
            <a:pPr marL="0" indent="0" algn="just">
              <a:buNone/>
            </a:pPr>
            <a:r>
              <a:rPr lang="en-US" sz="2700" dirty="0"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mảnh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ghép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nhỏ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bé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chúng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tớ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kết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hợp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nhau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thành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thế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giới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kì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diệu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thể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lắp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ráp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cửa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xe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cộ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máy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...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theo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ý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thích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Sau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đó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tháo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rời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ra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tạo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thành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nhân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vật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khác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. </a:t>
            </a:r>
          </a:p>
          <a:p>
            <a:pPr marL="0" indent="0" algn="just">
              <a:buNone/>
            </a:pPr>
            <a:r>
              <a:rPr lang="en-US" sz="2700" dirty="0"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Chúng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tớ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giúp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trí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tưởng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tượng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phong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phú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khả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năng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sáng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tạo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tính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kiên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nhẫn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sẵn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sàng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cùng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chúng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tớ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chưa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?</a:t>
            </a:r>
          </a:p>
          <a:p>
            <a:pPr marL="0" indent="0" algn="r">
              <a:buNone/>
            </a:pPr>
            <a:r>
              <a:rPr lang="en-US" sz="2700" dirty="0">
                <a:latin typeface="Arial-SGK-TV" pitchFamily="2" charset="0"/>
                <a:cs typeface="Arial-SGK-TV" pitchFamily="2" charset="0"/>
              </a:rPr>
              <a:t>(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Bảo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châu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2995" y="854710"/>
            <a:ext cx="3333750" cy="465201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7680"/>
            <a:ext cx="527050" cy="1195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" y="1552575"/>
            <a:ext cx="527050" cy="173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62910"/>
            <a:ext cx="527050" cy="2058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97095"/>
            <a:ext cx="527050" cy="1753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8722995" y="6070282"/>
            <a:ext cx="3527540" cy="582295"/>
          </a:xfrm>
          <a:prstGeom prst="rect">
            <a:avLst/>
          </a:prstGeom>
          <a:solidFill>
            <a:srgbClr val="92D050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Đọc nối tiếp đoạn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955"/>
            <a:ext cx="10972800" cy="72707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863D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ea"/>
              </a:rPr>
              <a:t>Tớ là lê-gô</a:t>
            </a:r>
            <a:r>
              <a:rPr lang="en-US" b="1" dirty="0">
                <a:solidFill>
                  <a:srgbClr val="00863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en-US" b="1" dirty="0">
                <a:solidFill>
                  <a:srgbClr val="00863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635" y="707390"/>
            <a:ext cx="8468360" cy="452628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Tớ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lê-gô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Nhiều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gọi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tớ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đồ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lắp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ráp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nhận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ra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tớ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?</a:t>
            </a:r>
          </a:p>
          <a:p>
            <a:pPr marL="0" indent="0" algn="just">
              <a:buNone/>
            </a:pPr>
            <a:r>
              <a:rPr lang="en-US" sz="2700" dirty="0"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tớ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giới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thiệu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về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gia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đình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tớ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nhé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Tớ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rất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nhiều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chị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Chúng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tớ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khối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nhỏ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đủ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màu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sắc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Hầu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hết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chúng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tớ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hình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viên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gạch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số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thành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viên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hình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nhân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vật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tí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hon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hình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xinh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xắn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khác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.</a:t>
            </a:r>
          </a:p>
          <a:p>
            <a:pPr marL="0" indent="0" algn="just">
              <a:buNone/>
            </a:pPr>
            <a:r>
              <a:rPr lang="en-US" sz="2700" dirty="0"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mảnh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ghép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nhỏ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bé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chúng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tớ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kết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hợp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nhau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thành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thế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giới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kì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diệu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thể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lắp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ráp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cửa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xe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cộ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máy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...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theo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ý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thích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Sau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đó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tháo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rời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ra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tạo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thành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nhân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vật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khác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. </a:t>
            </a:r>
          </a:p>
          <a:p>
            <a:pPr marL="0" indent="0" algn="just">
              <a:buNone/>
            </a:pPr>
            <a:r>
              <a:rPr lang="en-US" sz="2700" dirty="0"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Chúng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tớ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giúp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trí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tưởng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tượng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phong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phú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khả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năng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sáng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tạo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tính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kiên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nhẫn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sẵn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sàng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cùng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chúng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tớ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chưa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?</a:t>
            </a:r>
          </a:p>
          <a:p>
            <a:pPr marL="0" indent="0" algn="r">
              <a:buNone/>
            </a:pPr>
            <a:r>
              <a:rPr lang="en-US" sz="2700" dirty="0">
                <a:latin typeface="Arial-SGK-TV" pitchFamily="2" charset="0"/>
                <a:cs typeface="Arial-SGK-TV" pitchFamily="2" charset="0"/>
              </a:rPr>
              <a:t>(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Bảo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châu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2995" y="1665922"/>
            <a:ext cx="3333750" cy="465201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7680"/>
            <a:ext cx="527050" cy="1195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" y="1552575"/>
            <a:ext cx="527050" cy="173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62910"/>
            <a:ext cx="527050" cy="2058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97095"/>
            <a:ext cx="527050" cy="1753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loud 9"/>
          <p:cNvSpPr/>
          <p:nvPr/>
        </p:nvSpPr>
        <p:spPr>
          <a:xfrm>
            <a:off x="8953500" y="0"/>
            <a:ext cx="3048000" cy="126873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 toàn bài</a:t>
            </a:r>
          </a:p>
        </p:txBody>
      </p:sp>
    </p:spTree>
    <p:extLst>
      <p:ext uri="{BB962C8B-B14F-4D97-AF65-F5344CB8AC3E}">
        <p14:creationId xmlns:p14="http://schemas.microsoft.com/office/powerpoint/2010/main" val="174201345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955"/>
            <a:ext cx="10972800" cy="72707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863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Tớ là lê-gô</a:t>
            </a:r>
            <a:r>
              <a:rPr lang="en-US" b="1" dirty="0">
                <a:solidFill>
                  <a:srgbClr val="00863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en-US" b="1" dirty="0">
                <a:solidFill>
                  <a:srgbClr val="00863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635" y="707390"/>
            <a:ext cx="8468360" cy="452628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lê-gô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just">
              <a:buNone/>
            </a:pP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hon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xắn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nhẫn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r">
              <a:buNone/>
            </a:pP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2995" y="854710"/>
            <a:ext cx="3333750" cy="465201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609600" y="5842000"/>
            <a:ext cx="11243945" cy="852805"/>
          </a:xfrm>
          <a:prstGeom prst="round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Đồ chơi lê-gô còn được các bạn nhỏ gọi là gì?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5121275" y="1200785"/>
            <a:ext cx="1998345" cy="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955"/>
            <a:ext cx="10972800" cy="72707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863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Tớ là lê-gô</a:t>
            </a:r>
            <a:r>
              <a:rPr lang="en-US" b="1" dirty="0">
                <a:solidFill>
                  <a:srgbClr val="00863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en-US" b="1" dirty="0">
                <a:solidFill>
                  <a:srgbClr val="00863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635" y="707390"/>
            <a:ext cx="8468360" cy="452628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lê-gô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just">
              <a:buNone/>
            </a:pP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hon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xắn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nhẫn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r">
              <a:buNone/>
            </a:pP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2995" y="854710"/>
            <a:ext cx="3333750" cy="465201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609600" y="5842000"/>
            <a:ext cx="6639560" cy="852805"/>
          </a:xfrm>
          <a:prstGeom prst="round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Nêu cách chơi lê-gô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609600" y="3797300"/>
            <a:ext cx="4237990" cy="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565015" y="4213225"/>
            <a:ext cx="4237990" cy="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365760" y="4588510"/>
            <a:ext cx="5019675" cy="3048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955"/>
            <a:ext cx="10972800" cy="72707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863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Tớ là lê-gô</a:t>
            </a:r>
            <a:r>
              <a:rPr lang="en-US" b="1" dirty="0">
                <a:solidFill>
                  <a:srgbClr val="00863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en-US" b="1" dirty="0">
                <a:solidFill>
                  <a:srgbClr val="00863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635" y="707390"/>
            <a:ext cx="8468360" cy="452628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lê-gô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lắp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ráp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indent="0" algn="just">
              <a:buNone/>
            </a:pP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khối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Hầu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gạch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tí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hon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xắn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indent="0" algn="just">
              <a:buNone/>
            </a:pP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mảnh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ghép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diệu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lắp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ráp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cộ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máy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...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tháo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rời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  <a:p>
            <a:pPr marL="0" indent="0" algn="just">
              <a:buNone/>
            </a:pP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tưởng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tượng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phong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phú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nhẫn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sẵn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sàng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indent="0" algn="r">
              <a:buNone/>
            </a:pP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châu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2995" y="854710"/>
            <a:ext cx="3333750" cy="465201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5650230" y="6066155"/>
            <a:ext cx="6639560" cy="852805"/>
          </a:xfrm>
          <a:prstGeom prst="round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 Trò chơi lê-gô đem lại lợi ích gì?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2029460" y="5553075"/>
            <a:ext cx="6570980" cy="19685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365760" y="5928360"/>
            <a:ext cx="5638165" cy="9525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4473"/>
            <a:ext cx="109728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err="1">
                <a:latin typeface="Arial-SGK-TV" pitchFamily="2" charset="0"/>
                <a:cs typeface="Arial-SGK-TV" pitchFamily="2" charset="0"/>
              </a:rPr>
              <a:t>Chọn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nội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dung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phù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hợp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mỗi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đoạn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48027" y="1376592"/>
            <a:ext cx="10380433" cy="40648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5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3516" y1="19518" x2="55273" y2="19956"/>
                        <a14:foregroundMark x1="53320" y1="41228" x2="52930" y2="43421"/>
                        <a14:foregroundMark x1="81836" y1="35088" x2="83984" y2="39693"/>
                        <a14:foregroundMark x1="88281" y1="33772" x2="88672" y2="36623"/>
                        <a14:foregroundMark x1="87109" y1="38158" x2="87305" y2="43202"/>
                        <a14:foregroundMark x1="23438" y1="31140" x2="21289" y2="32895"/>
                        <a14:foregroundMark x1="50977" y1="25219" x2="48828" y2="26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33" t="16815" r="16324" b="53562"/>
          <a:stretch>
            <a:fillRect/>
          </a:stretch>
        </p:blipFill>
        <p:spPr>
          <a:xfrm>
            <a:off x="1981200" y="-114407"/>
            <a:ext cx="8686800" cy="173209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9000" l="10000" r="93375">
                        <a14:backgroundMark x1="46875" y1="53000" x2="46500" y2="54500"/>
                        <a14:backgroundMark x1="51500" y1="51375" x2="52000" y2="5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06" t="2578" r="9639"/>
          <a:stretch>
            <a:fillRect/>
          </a:stretch>
        </p:blipFill>
        <p:spPr>
          <a:xfrm>
            <a:off x="9296873" y="-273484"/>
            <a:ext cx="1851860" cy="308689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" b="99000" l="10000" r="93375">
                        <a14:backgroundMark x1="46875" y1="53000" x2="46500" y2="54500"/>
                        <a14:backgroundMark x1="51500" y1="51375" x2="52000" y2="5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06" t="2578" r="9639"/>
          <a:stretch>
            <a:fillRect/>
          </a:stretch>
        </p:blipFill>
        <p:spPr>
          <a:xfrm rot="163765">
            <a:off x="637710" y="326556"/>
            <a:ext cx="2359139" cy="3932481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2699865" y="199979"/>
            <a:ext cx="883324" cy="37468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Cloud 20"/>
          <p:cNvSpPr/>
          <p:nvPr/>
        </p:nvSpPr>
        <p:spPr>
          <a:xfrm>
            <a:off x="4371838" y="139627"/>
            <a:ext cx="600441" cy="18734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Cloud 21"/>
          <p:cNvSpPr/>
          <p:nvPr/>
        </p:nvSpPr>
        <p:spPr>
          <a:xfrm>
            <a:off x="8342579" y="79276"/>
            <a:ext cx="851391" cy="308042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Oval 27">
            <a:hlinkClick r:id="rId8" action="ppaction://hlinksldjump"/>
          </p:cNvPr>
          <p:cNvSpPr/>
          <p:nvPr/>
        </p:nvSpPr>
        <p:spPr>
          <a:xfrm>
            <a:off x="4610493" y="2432018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9" name="Oval 28">
            <a:hlinkClick r:id="rId9" action="ppaction://hlinksldjump"/>
          </p:cNvPr>
          <p:cNvSpPr/>
          <p:nvPr/>
        </p:nvSpPr>
        <p:spPr>
          <a:xfrm>
            <a:off x="9502917" y="2971799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1" name="Oval 30">
            <a:hlinkClick r:id="rId10" action="ppaction://hlinksldjump"/>
          </p:cNvPr>
          <p:cNvSpPr/>
          <p:nvPr/>
        </p:nvSpPr>
        <p:spPr>
          <a:xfrm>
            <a:off x="6068397" y="5650340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2" name="Oval 31">
            <a:hlinkClick r:id="rId11" action="ppaction://hlinksldjump"/>
          </p:cNvPr>
          <p:cNvSpPr/>
          <p:nvPr/>
        </p:nvSpPr>
        <p:spPr>
          <a:xfrm>
            <a:off x="2607561" y="6305336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72139" y="1412586"/>
            <a:ext cx="600441" cy="3719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538" b="97615" l="9953" r="98460">
                        <a14:foregroundMark x1="55332" y1="27077" x2="58649" y2="28846"/>
                        <a14:foregroundMark x1="71564" y1="28462" x2="75355" y2="31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53998" y="891200"/>
            <a:ext cx="725628" cy="15017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58" b="90575" l="1438" r="96965">
                        <a14:foregroundMark x1="18850" y1="10863" x2="37700" y2="45687"/>
                        <a14:foregroundMark x1="31629" y1="41534" x2="37380" y2="67732"/>
                        <a14:foregroundMark x1="27157" y1="64696" x2="41374" y2="46805"/>
                        <a14:foregroundMark x1="29393" y1="22524" x2="30990" y2="27636"/>
                        <a14:foregroundMark x1="20767" y1="22045" x2="21246" y2="27796"/>
                        <a14:foregroundMark x1="19808" y1="13578" x2="16933" y2="21086"/>
                        <a14:foregroundMark x1="36741" y1="20767" x2="39617" y2="21086"/>
                        <a14:foregroundMark x1="36102" y1="26198" x2="37859" y2="32428"/>
                        <a14:foregroundMark x1="43291" y1="29393" x2="46805" y2="31310"/>
                        <a14:foregroundMark x1="44409" y1="45527" x2="48083" y2="43610"/>
                        <a14:foregroundMark x1="49042" y1="41534" x2="50479" y2="44089"/>
                        <a14:foregroundMark x1="27157" y1="80990" x2="30032" y2="84665"/>
                        <a14:foregroundMark x1="35623" y1="79233" x2="37061" y2="82907"/>
                        <a14:foregroundMark x1="55591" y1="65016" x2="57668" y2="64537"/>
                        <a14:foregroundMark x1="60224" y1="63099" x2="64217" y2="68211"/>
                        <a14:foregroundMark x1="57508" y1="74281" x2="62300" y2="74441"/>
                        <a14:foregroundMark x1="55751" y1="70288" x2="58307" y2="752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57" t="3146" r="10901" b="9984"/>
          <a:stretch>
            <a:fillRect/>
          </a:stretch>
        </p:blipFill>
        <p:spPr>
          <a:xfrm>
            <a:off x="1474081" y="3352800"/>
            <a:ext cx="1824781" cy="228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759" b="96552" l="1250" r="92841">
                        <a14:foregroundMark x1="32159" y1="68448" x2="32500" y2="71724"/>
                        <a14:foregroundMark x1="81932" y1="65862" x2="81705" y2="67414"/>
                        <a14:foregroundMark x1="81250" y1="64655" x2="80227" y2="65172"/>
                        <a14:backgroundMark x1="21364" y1="48103" x2="21364" y2="49138"/>
                        <a14:backgroundMark x1="76591" y1="52931" x2="79205" y2="556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72" t="4464" r="10893"/>
          <a:stretch>
            <a:fillRect/>
          </a:stretch>
        </p:blipFill>
        <p:spPr>
          <a:xfrm>
            <a:off x="5543714" y="2731775"/>
            <a:ext cx="2186690" cy="22480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6385" r="99077">
                        <a14:foregroundMark x1="56615" y1="25385" x2="55846" y2="39308"/>
                        <a14:foregroundMark x1="43077" y1="30462" x2="50769" y2="40000"/>
                        <a14:foregroundMark x1="57692" y1="30462" x2="59538" y2="39308"/>
                        <a14:foregroundMark x1="45231" y1="88000" x2="41231" y2="89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04" r="19395"/>
          <a:stretch>
            <a:fillRect/>
          </a:stretch>
        </p:blipFill>
        <p:spPr>
          <a:xfrm flipH="1">
            <a:off x="4303258" y="1011179"/>
            <a:ext cx="737603" cy="113650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8538" l="0" r="94308">
                        <a14:foregroundMark x1="10615" y1="13538" x2="35000" y2="58385"/>
                        <a14:foregroundMark x1="22154" y1="47154" x2="40308" y2="63308"/>
                        <a14:foregroundMark x1="30692" y1="61385" x2="36000" y2="67615"/>
                        <a14:foregroundMark x1="23769" y1="66615" x2="40923" y2="67923"/>
                        <a14:foregroundMark x1="35692" y1="70615" x2="37615" y2="76154"/>
                        <a14:foregroundMark x1="38923" y1="79846" x2="41923" y2="84462"/>
                        <a14:foregroundMark x1="29077" y1="39615" x2="34000" y2="41923"/>
                        <a14:foregroundMark x1="25769" y1="63308" x2="20154" y2="67308"/>
                        <a14:foregroundMark x1="17538" y1="77538" x2="17538" y2="79462"/>
                        <a14:foregroundMark x1="11615" y1="42923" x2="10308" y2="45231"/>
                        <a14:foregroundMark x1="77231" y1="38308" x2="77538" y2="45846"/>
                        <a14:foregroundMark x1="61692" y1="54769" x2="70615" y2="66000"/>
                        <a14:foregroundMark x1="70308" y1="58077" x2="65692" y2="72538"/>
                        <a14:foregroundMark x1="68308" y1="55077" x2="65692" y2="62692"/>
                        <a14:foregroundMark x1="59692" y1="65615" x2="67615" y2="71538"/>
                        <a14:foregroundMark x1="61077" y1="60000" x2="62385" y2="65615"/>
                        <a14:foregroundMark x1="71615" y1="60385" x2="68923" y2="70231"/>
                        <a14:foregroundMark x1="84462" y1="78462" x2="89077" y2="78846"/>
                        <a14:foregroundMark x1="17538" y1="42923" x2="24154" y2="64615"/>
                        <a14:foregroundMark x1="26462" y1="71538" x2="21462" y2="77846"/>
                        <a14:foregroundMark x1="19538" y1="76154" x2="19538" y2="78462"/>
                        <a14:backgroundMark x1="27769" y1="80769" x2="25769" y2="90000"/>
                        <a14:backgroundMark x1="30385" y1="84077" x2="37000" y2="98923"/>
                        <a14:backgroundMark x1="33385" y1="80154" x2="34692" y2="95308"/>
                        <a14:backgroundMark x1="52154" y1="79462" x2="53769" y2="97923"/>
                        <a14:backgroundMark x1="31692" y1="91385" x2="88769" y2="91692"/>
                        <a14:backgroundMark x1="77846" y1="85769" x2="91077" y2="92692"/>
                        <a14:backgroundMark x1="92385" y1="83462" x2="90385" y2="88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160" y="944661"/>
            <a:ext cx="1346044" cy="134604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3674" b="89936" l="9904" r="95847">
                        <a14:backgroundMark x1="62300" y1="69329" x2="75399" y2="71086"/>
                        <a14:backgroundMark x1="60543" y1="65815" x2="72524" y2="87540"/>
                        <a14:backgroundMark x1="77157" y1="60703" x2="77157" y2="83546"/>
                        <a14:backgroundMark x1="59425" y1="64217" x2="80032" y2="59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15" t="4153" r="25046" b="9639"/>
          <a:stretch>
            <a:fillRect/>
          </a:stretch>
        </p:blipFill>
        <p:spPr>
          <a:xfrm flipH="1">
            <a:off x="2813605" y="3226095"/>
            <a:ext cx="1273988" cy="217376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92610" l="36700" r="100000">
                        <a14:foregroundMark x1="52200" y1="51056" x2="55400" y2="69866"/>
                        <a14:foregroundMark x1="66900" y1="15643" x2="66700" y2="20345"/>
                        <a14:foregroundMark x1="72200" y1="14107" x2="75200" y2="21497"/>
                        <a14:foregroundMark x1="47400" y1="59789" x2="49000" y2="86084"/>
                        <a14:foregroundMark x1="43300" y1="63052" x2="46600" y2="86660"/>
                        <a14:foregroundMark x1="57500" y1="67083" x2="52600" y2="903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38" b="4406"/>
          <a:stretch>
            <a:fillRect/>
          </a:stretch>
        </p:blipFill>
        <p:spPr>
          <a:xfrm flipH="1">
            <a:off x="8794783" y="1111479"/>
            <a:ext cx="1004181" cy="1507273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2154233" y="5659007"/>
            <a:ext cx="1296366" cy="741793"/>
            <a:chOff x="268695" y="5485181"/>
            <a:chExt cx="1391225" cy="835768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73462" b="97308" l="2014" r="19668">
                          <a14:foregroundMark x1="7227" y1="76462" x2="8531" y2="80231"/>
                          <a14:foregroundMark x1="7583" y1="92077" x2="12678" y2="927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117" r="81009" b="5279"/>
            <a:stretch>
              <a:fillRect/>
            </a:stretch>
          </p:blipFill>
          <p:spPr>
            <a:xfrm rot="5400000" flipV="1">
              <a:off x="656598" y="5656605"/>
              <a:ext cx="209549" cy="539225"/>
            </a:xfrm>
            <a:prstGeom prst="rect">
              <a:avLst/>
            </a:prstGeom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 rotWithShape="1">
            <a:blip r:embed="rId29" cstate="print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5273" b="98633" l="9961" r="9726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72" t="3065" r="10979"/>
            <a:stretch>
              <a:fillRect/>
            </a:stretch>
          </p:blipFill>
          <p:spPr bwMode="auto">
            <a:xfrm>
              <a:off x="1083561" y="5485181"/>
              <a:ext cx="576359" cy="8357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31" cstate="print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73462" b="97308" l="2014" r="19668">
                          <a14:foregroundMark x1="7227" y1="76462" x2="8531" y2="80231"/>
                          <a14:foregroundMark x1="7583" y1="92077" x2="12678" y2="927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117" r="81009" b="5279"/>
            <a:stretch>
              <a:fillRect/>
            </a:stretch>
          </p:blipFill>
          <p:spPr>
            <a:xfrm rot="2701250" flipH="1" flipV="1">
              <a:off x="571620" y="5390807"/>
              <a:ext cx="385090" cy="990939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4365504" y="2102425"/>
            <a:ext cx="1428762" cy="432840"/>
            <a:chOff x="2841504" y="2102425"/>
            <a:chExt cx="1428762" cy="336984"/>
          </a:xfrm>
        </p:grpSpPr>
        <p:grpSp>
          <p:nvGrpSpPr>
            <p:cNvPr id="48" name="Group 47"/>
            <p:cNvGrpSpPr/>
            <p:nvPr/>
          </p:nvGrpSpPr>
          <p:grpSpPr>
            <a:xfrm>
              <a:off x="3515357" y="2148928"/>
              <a:ext cx="754909" cy="290481"/>
              <a:chOff x="3148058" y="2171641"/>
              <a:chExt cx="754909" cy="290481"/>
            </a:xfrm>
          </p:grpSpPr>
          <p:pic>
            <p:nvPicPr>
              <p:cNvPr id="52" name="Picture 51"/>
              <p:cNvPicPr>
                <a:picLocks noChangeAspect="1"/>
              </p:cNvPicPr>
              <p:nvPr/>
            </p:nvPicPr>
            <p:blipFill rotWithShape="1">
              <a:blip r:embed="rId33" cstate="print">
                <a:extLst>
                  <a:ext uri="{BEBA8EAE-BF5A-486C-A8C5-ECC9F3942E4B}">
                    <a14:imgProps xmlns:a14="http://schemas.microsoft.com/office/drawing/2010/main">
                      <a14:imgLayer r:embed="rId34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>
                <a:fillRect/>
              </a:stretch>
            </p:blipFill>
            <p:spPr>
              <a:xfrm>
                <a:off x="3393047" y="2171641"/>
                <a:ext cx="509920" cy="290481"/>
              </a:xfrm>
              <a:prstGeom prst="rect">
                <a:avLst/>
              </a:prstGeom>
            </p:spPr>
          </p:pic>
          <p:pic>
            <p:nvPicPr>
              <p:cNvPr id="53" name="Picture 52"/>
              <p:cNvPicPr>
                <a:picLocks noChangeAspect="1"/>
              </p:cNvPicPr>
              <p:nvPr/>
            </p:nvPicPr>
            <p:blipFill rotWithShape="1">
              <a:blip r:embed="rId35" cstate="print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>
                <a:fillRect/>
              </a:stretch>
            </p:blipFill>
            <p:spPr>
              <a:xfrm>
                <a:off x="3148058" y="2171641"/>
                <a:ext cx="471700" cy="268709"/>
              </a:xfrm>
              <a:prstGeom prst="rect">
                <a:avLst/>
              </a:prstGeom>
            </p:spPr>
          </p:pic>
        </p:grpSp>
        <p:grpSp>
          <p:nvGrpSpPr>
            <p:cNvPr id="61" name="Group 60"/>
            <p:cNvGrpSpPr/>
            <p:nvPr/>
          </p:nvGrpSpPr>
          <p:grpSpPr>
            <a:xfrm>
              <a:off x="2841504" y="2102425"/>
              <a:ext cx="754909" cy="290481"/>
              <a:chOff x="3148058" y="2171641"/>
              <a:chExt cx="754909" cy="290481"/>
            </a:xfrm>
          </p:grpSpPr>
          <p:pic>
            <p:nvPicPr>
              <p:cNvPr id="62" name="Picture 61"/>
              <p:cNvPicPr>
                <a:picLocks noChangeAspect="1"/>
              </p:cNvPicPr>
              <p:nvPr/>
            </p:nvPicPr>
            <p:blipFill rotWithShape="1">
              <a:blip r:embed="rId33" cstate="print">
                <a:extLst>
                  <a:ext uri="{BEBA8EAE-BF5A-486C-A8C5-ECC9F3942E4B}">
                    <a14:imgProps xmlns:a14="http://schemas.microsoft.com/office/drawing/2010/main">
                      <a14:imgLayer r:embed="rId34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>
                <a:fillRect/>
              </a:stretch>
            </p:blipFill>
            <p:spPr>
              <a:xfrm>
                <a:off x="3393047" y="2171641"/>
                <a:ext cx="509920" cy="290481"/>
              </a:xfrm>
              <a:prstGeom prst="rect">
                <a:avLst/>
              </a:prstGeom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 rotWithShape="1">
              <a:blip r:embed="rId35" cstate="print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>
                <a:fillRect/>
              </a:stretch>
            </p:blipFill>
            <p:spPr>
              <a:xfrm>
                <a:off x="3148058" y="2171641"/>
                <a:ext cx="471700" cy="268709"/>
              </a:xfrm>
              <a:prstGeom prst="rect">
                <a:avLst/>
              </a:prstGeom>
            </p:spPr>
          </p:pic>
        </p:grpSp>
      </p:grpSp>
      <p:grpSp>
        <p:nvGrpSpPr>
          <p:cNvPr id="55" name="Group 54"/>
          <p:cNvGrpSpPr/>
          <p:nvPr/>
        </p:nvGrpSpPr>
        <p:grpSpPr>
          <a:xfrm>
            <a:off x="5275208" y="4704323"/>
            <a:ext cx="1168745" cy="773532"/>
            <a:chOff x="4546255" y="4794241"/>
            <a:chExt cx="912992" cy="540834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31250" b="73125" l="15156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22" t="31361" r="12651" b="27196"/>
            <a:stretch>
              <a:fillRect/>
            </a:stretch>
          </p:blipFill>
          <p:spPr bwMode="auto">
            <a:xfrm>
              <a:off x="4546255" y="4935629"/>
              <a:ext cx="324692" cy="1881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 rotWithShape="1">
            <a:blip r:embed="rId39" cstate="print">
              <a:extLst>
                <a:ext uri="{BEBA8EAE-BF5A-486C-A8C5-ECC9F3942E4B}">
                  <a14:imgProps xmlns:a14="http://schemas.microsoft.com/office/drawing/2010/main">
                    <a14:imgLayer r:embed="rId40">
                      <a14:imgEffect>
                        <a14:backgroundRemoval t="6308" b="100000" l="10000" r="95846">
                          <a14:foregroundMark x1="36077" y1="36846" x2="37846" y2="44154"/>
                          <a14:foregroundMark x1="55462" y1="36385" x2="59308" y2="42385"/>
                          <a14:foregroundMark x1="62308" y1="38538" x2="61462" y2="42000"/>
                          <a14:foregroundMark x1="45538" y1="42385" x2="51154" y2="42846"/>
                          <a14:foregroundMark x1="60154" y1="12385" x2="49846" y2="187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01" t="7404" r="27681"/>
            <a:stretch>
              <a:fillRect/>
            </a:stretch>
          </p:blipFill>
          <p:spPr bwMode="auto">
            <a:xfrm rot="17886312" flipH="1">
              <a:off x="5003292" y="4621062"/>
              <a:ext cx="282776" cy="629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" name="Cloud 50"/>
            <p:cNvSpPr/>
            <p:nvPr/>
          </p:nvSpPr>
          <p:spPr>
            <a:xfrm>
              <a:off x="4821873" y="5081996"/>
              <a:ext cx="269224" cy="253079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8687183" y="2581611"/>
            <a:ext cx="1111780" cy="390188"/>
            <a:chOff x="6629400" y="2640529"/>
            <a:chExt cx="958712" cy="306117"/>
          </a:xfrm>
        </p:grpSpPr>
        <p:grpSp>
          <p:nvGrpSpPr>
            <p:cNvPr id="49" name="Group 48"/>
            <p:cNvGrpSpPr/>
            <p:nvPr/>
          </p:nvGrpSpPr>
          <p:grpSpPr>
            <a:xfrm>
              <a:off x="7167587" y="2703864"/>
              <a:ext cx="420525" cy="242782"/>
              <a:chOff x="10049021" y="3553103"/>
              <a:chExt cx="990939" cy="385090"/>
            </a:xfrm>
          </p:grpSpPr>
          <p:pic>
            <p:nvPicPr>
              <p:cNvPr id="58" name="Picture 57"/>
              <p:cNvPicPr>
                <a:picLocks noChangeAspect="1"/>
              </p:cNvPicPr>
              <p:nvPr/>
            </p:nvPicPr>
            <p:blipFill rotWithShape="1">
              <a:blip r:embed="rId41" cstate="print">
                <a:extLst>
                  <a:ext uri="{BEBA8EAE-BF5A-486C-A8C5-ECC9F3942E4B}">
                    <a14:imgProps xmlns:a14="http://schemas.microsoft.com/office/drawing/2010/main">
                      <a14:imgLayer r:embed="rId42">
                        <a14:imgEffect>
                          <a14:backgroundRemoval t="73462" b="97308" l="2014" r="19668">
                            <a14:foregroundMark x1="7227" y1="76462" x2="8531" y2="80231"/>
                            <a14:foregroundMark x1="7583" y1="92077" x2="12678" y2="9276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117" r="81009" b="5279"/>
              <a:stretch>
                <a:fillRect/>
              </a:stretch>
            </p:blipFill>
            <p:spPr>
              <a:xfrm rot="5400000" flipV="1">
                <a:off x="10451839" y="3470353"/>
                <a:ext cx="209549" cy="539225"/>
              </a:xfrm>
              <a:prstGeom prst="rect">
                <a:avLst/>
              </a:prstGeom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43" cstate="print">
                <a:extLst>
                  <a:ext uri="{BEBA8EAE-BF5A-486C-A8C5-ECC9F3942E4B}">
                    <a14:imgProps xmlns:a14="http://schemas.microsoft.com/office/drawing/2010/main">
                      <a14:imgLayer r:embed="rId44">
                        <a14:imgEffect>
                          <a14:backgroundRemoval t="73462" b="97308" l="2014" r="19668">
                            <a14:foregroundMark x1="7227" y1="76462" x2="8531" y2="80231"/>
                            <a14:foregroundMark x1="7583" y1="92077" x2="12678" y2="9276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117" r="81009" b="5279"/>
              <a:stretch>
                <a:fillRect/>
              </a:stretch>
            </p:blipFill>
            <p:spPr>
              <a:xfrm rot="2701250" flipH="1" flipV="1">
                <a:off x="10351946" y="3250178"/>
                <a:ext cx="385090" cy="990939"/>
              </a:xfrm>
              <a:prstGeom prst="rect">
                <a:avLst/>
              </a:prstGeom>
            </p:spPr>
          </p:pic>
        </p:grpSp>
        <p:grpSp>
          <p:nvGrpSpPr>
            <p:cNvPr id="64" name="Group 63"/>
            <p:cNvGrpSpPr/>
            <p:nvPr/>
          </p:nvGrpSpPr>
          <p:grpSpPr>
            <a:xfrm>
              <a:off x="6629400" y="2640529"/>
              <a:ext cx="724174" cy="242782"/>
              <a:chOff x="7426976" y="2692016"/>
              <a:chExt cx="724174" cy="242782"/>
            </a:xfrm>
          </p:grpSpPr>
          <p:sp>
            <p:nvSpPr>
              <p:cNvPr id="66" name="Cloud 65"/>
              <p:cNvSpPr/>
              <p:nvPr/>
            </p:nvSpPr>
            <p:spPr>
              <a:xfrm>
                <a:off x="7426976" y="2726968"/>
                <a:ext cx="139853" cy="126540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4" name="Group 73"/>
              <p:cNvGrpSpPr/>
              <p:nvPr/>
            </p:nvGrpSpPr>
            <p:grpSpPr>
              <a:xfrm>
                <a:off x="7730625" y="2692016"/>
                <a:ext cx="420525" cy="242782"/>
                <a:chOff x="10049021" y="3553103"/>
                <a:chExt cx="990939" cy="385090"/>
              </a:xfrm>
            </p:grpSpPr>
            <p:pic>
              <p:nvPicPr>
                <p:cNvPr id="75" name="Picture 74"/>
                <p:cNvPicPr>
                  <a:picLocks noChangeAspect="1"/>
                </p:cNvPicPr>
                <p:nvPr/>
              </p:nvPicPr>
              <p:blipFill rotWithShape="1">
                <a:blip r:embed="rId41" cstate="print">
                  <a:extLst>
                    <a:ext uri="{BEBA8EAE-BF5A-486C-A8C5-ECC9F3942E4B}">
                      <a14:imgProps xmlns:a14="http://schemas.microsoft.com/office/drawing/2010/main">
                        <a14:imgLayer r:embed="rId42">
                          <a14:imgEffect>
                            <a14:backgroundRemoval t="73462" b="97308" l="2014" r="19668">
                              <a14:foregroundMark x1="7227" y1="76462" x2="8531" y2="80231"/>
                              <a14:foregroundMark x1="7583" y1="92077" x2="12678" y2="927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5117" r="81009" b="5279"/>
                <a:stretch>
                  <a:fillRect/>
                </a:stretch>
              </p:blipFill>
              <p:spPr>
                <a:xfrm rot="5400000" flipV="1">
                  <a:off x="10451839" y="3470353"/>
                  <a:ext cx="209549" cy="539225"/>
                </a:xfrm>
                <a:prstGeom prst="rect">
                  <a:avLst/>
                </a:prstGeom>
              </p:spPr>
            </p:pic>
            <p:pic>
              <p:nvPicPr>
                <p:cNvPr id="76" name="Picture 75"/>
                <p:cNvPicPr>
                  <a:picLocks noChangeAspect="1"/>
                </p:cNvPicPr>
                <p:nvPr/>
              </p:nvPicPr>
              <p:blipFill rotWithShape="1">
                <a:blip r:embed="rId43" cstate="print">
                  <a:extLst>
                    <a:ext uri="{BEBA8EAE-BF5A-486C-A8C5-ECC9F3942E4B}">
                      <a14:imgProps xmlns:a14="http://schemas.microsoft.com/office/drawing/2010/main">
                        <a14:imgLayer r:embed="rId44">
                          <a14:imgEffect>
                            <a14:backgroundRemoval t="73462" b="97308" l="2014" r="19668">
                              <a14:foregroundMark x1="7227" y1="76462" x2="8531" y2="80231"/>
                              <a14:foregroundMark x1="7583" y1="92077" x2="12678" y2="927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5117" r="81009" b="5279"/>
                <a:stretch>
                  <a:fillRect/>
                </a:stretch>
              </p:blipFill>
              <p:spPr>
                <a:xfrm rot="2701250" flipH="1" flipV="1">
                  <a:off x="10351946" y="3250178"/>
                  <a:ext cx="385090" cy="990939"/>
                </a:xfrm>
                <a:prstGeom prst="rect">
                  <a:avLst/>
                </a:prstGeom>
              </p:spPr>
            </p:pic>
          </p:grp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10000" de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48148E-6 L -0.11389 -0.1199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4" y="-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4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11111E-6 L 0.0842 -0.1423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01" y="-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11111E-6 L 0.03924 -0.1097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2" y="-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lê-gô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955675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xắn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</a:p>
        </p:txBody>
      </p:sp>
      <p:sp>
        <p:nvSpPr>
          <p:cNvPr id="4" name="Content Placeholder 2"/>
          <p:cNvSpPr>
            <a:spLocks noGrp="1"/>
          </p:cNvSpPr>
          <p:nvPr/>
        </p:nvSpPr>
        <p:spPr>
          <a:xfrm>
            <a:off x="1329055" y="2950845"/>
            <a:ext cx="10972800" cy="955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/>
        </p:nvSpPr>
        <p:spPr>
          <a:xfrm>
            <a:off x="731520" y="4044950"/>
            <a:ext cx="10972800" cy="955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981200" y="3748"/>
            <a:ext cx="9276413" cy="3455802"/>
            <a:chOff x="457199" y="228600"/>
            <a:chExt cx="8013679" cy="34558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>
              <a:fillRect/>
            </a:stretch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>
              <a:fillRect/>
            </a:stretch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12" name="Rectangle 11"/>
          <p:cNvSpPr/>
          <p:nvPr/>
        </p:nvSpPr>
        <p:spPr>
          <a:xfrm>
            <a:off x="2590800" y="4185814"/>
            <a:ext cx="3389267" cy="75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A. </a:t>
            </a:r>
            <a:r>
              <a:rPr lang="en-US" altLang="vi-VN" sz="32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Tô Hoài</a:t>
            </a:r>
            <a:endParaRPr lang="en-US" altLang="vi-VN" sz="3200" dirty="0">
              <a:solidFill>
                <a:prstClr val="black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324601" y="4185814"/>
            <a:ext cx="4038599" cy="75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B. 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Trần Đăng Khoa</a:t>
            </a:r>
            <a:endParaRPr lang="vi-VN" sz="2800" dirty="0">
              <a:solidFill>
                <a:prstClr val="black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90799" y="5093497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C.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Bảo Châu</a:t>
            </a:r>
            <a:endParaRPr lang="vi-VN" sz="3200" dirty="0">
              <a:solidFill>
                <a:prstClr val="black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324601" y="5129495"/>
            <a:ext cx="3747034" cy="6283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D. 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Xuân Diệu</a:t>
            </a:r>
            <a:endParaRPr lang="vi-VN" sz="2800" dirty="0">
              <a:solidFill>
                <a:prstClr val="black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7" y="4259613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463" y="5160918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463" y="4300532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938" y="5120063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" action="ppaction://noaction"/>
          </p:cNvPr>
          <p:cNvSpPr/>
          <p:nvPr/>
        </p:nvSpPr>
        <p:spPr>
          <a:xfrm>
            <a:off x="11148649" y="5979105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98081" y="778740"/>
            <a:ext cx="617027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en-GB" sz="3200" b="1" dirty="0">
                <a:solidFill>
                  <a:schemeClr val="bg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Bài Thả Diều em học trong bài 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en-GB" sz="3200" b="1" dirty="0">
                <a:solidFill>
                  <a:schemeClr val="bg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trước của nhà thơ nào?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460034" y="413698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A. </a:t>
            </a:r>
            <a:r>
              <a:rPr lang="en-US" altLang="vi-VN" sz="32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chiếc thuyền</a:t>
            </a:r>
            <a:endParaRPr lang="en-US" altLang="vi-VN" sz="3200" dirty="0">
              <a:solidFill>
                <a:prstClr val="black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13939" y="4938129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D</a:t>
            </a:r>
            <a:r>
              <a:rPr lang="vi-VN" sz="32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trăng vàng</a:t>
            </a:r>
            <a:endParaRPr lang="vi-VN" sz="3200" dirty="0">
              <a:solidFill>
                <a:prstClr val="black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460033" y="493813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C.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sông Ngân</a:t>
            </a:r>
            <a:endParaRPr lang="vi-VN" sz="3200" dirty="0">
              <a:solidFill>
                <a:prstClr val="black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413940" y="413698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vi-VN" sz="32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.</a:t>
            </a:r>
            <a:r>
              <a:rPr lang="vi-VN" sz="32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hạt cau</a:t>
            </a:r>
            <a:endParaRPr lang="vi-VN" sz="3200" dirty="0">
              <a:solidFill>
                <a:prstClr val="black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701" y="4104246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362" y="4136982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346" y="5044220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172" y="4964696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" action="ppaction://noaction"/>
          </p:cNvPr>
          <p:cNvSpPr/>
          <p:nvPr/>
        </p:nvSpPr>
        <p:spPr>
          <a:xfrm>
            <a:off x="11148649" y="5999887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981200" y="228600"/>
            <a:ext cx="8013679" cy="3455802"/>
            <a:chOff x="457199" y="228600"/>
            <a:chExt cx="8013679" cy="34558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>
              <a:fillRect/>
            </a:stretch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>
              <a:fillRect/>
            </a:stretch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3589637" y="549800"/>
            <a:ext cx="4800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Khổ thơ đầu bài thơ Thả diều, diều thành cái gì?</a:t>
            </a:r>
            <a:endParaRPr lang="en-US" b="1" dirty="0">
              <a:solidFill>
                <a:prstClr val="white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673206" y="410106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rổ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673205" y="487564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C</a:t>
            </a:r>
            <a:r>
              <a:rPr lang="en-US" sz="3200" dirty="0">
                <a:solidFill>
                  <a:prstClr val="black"/>
                </a:solidFill>
              </a:rPr>
              <a:t>.</a:t>
            </a:r>
            <a:r>
              <a:rPr lang="vi-VN" sz="3200" dirty="0">
                <a:solidFill>
                  <a:prstClr val="black"/>
                </a:solidFill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nong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64774" y="401591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B.</a:t>
            </a:r>
            <a:r>
              <a:rPr lang="en-US" altLang="vi-VN" sz="3200" dirty="0">
                <a:solidFill>
                  <a:prstClr val="black"/>
                </a:solidFill>
              </a:rPr>
              <a:t> nồi</a:t>
            </a:r>
            <a:endParaRPr lang="en-US" alt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64774" y="4938208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D.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73" y="4068326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643" y="5039296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343" y="4915868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643" y="4032766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" action="ppaction://noaction"/>
          </p:cNvPr>
          <p:cNvSpPr/>
          <p:nvPr/>
        </p:nvSpPr>
        <p:spPr>
          <a:xfrm>
            <a:off x="11166585" y="5999887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981200" y="228600"/>
            <a:ext cx="8013679" cy="3455802"/>
            <a:chOff x="457199" y="228600"/>
            <a:chExt cx="8013679" cy="34558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>
              <a:fillRect/>
            </a:stretch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>
              <a:fillRect/>
            </a:stretch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3576400" y="990601"/>
            <a:ext cx="480060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 dụng làm từ tre nứa, có hình tròn, dùng để phơi thóc là cái gì?</a:t>
            </a:r>
            <a:endParaRPr lang="en-US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4" name="Right Arrow 23">
            <a:hlinkClick r:id="" action="ppaction://noaction"/>
          </p:cNvPr>
          <p:cNvSpPr/>
          <p:nvPr/>
        </p:nvSpPr>
        <p:spPr>
          <a:xfrm>
            <a:off x="11049000" y="5999887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981200" y="228600"/>
            <a:ext cx="8013700" cy="3274060"/>
            <a:chOff x="457199" y="228600"/>
            <a:chExt cx="8013679" cy="3455802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>
              <a:fillRect/>
            </a:stretch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>
              <a:fillRect/>
            </a:stretch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34" name="TextBox 33"/>
          <p:cNvSpPr txBox="1"/>
          <p:nvPr/>
        </p:nvSpPr>
        <p:spPr>
          <a:xfrm>
            <a:off x="3589637" y="458899"/>
            <a:ext cx="4800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Điền tiếp vào chỗ trống:</a:t>
            </a:r>
          </a:p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 diều xanh lúa</a:t>
            </a:r>
          </a:p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Uốn cong.....</a:t>
            </a:r>
          </a:p>
        </p:txBody>
      </p:sp>
      <p:sp>
        <p:nvSpPr>
          <p:cNvPr id="2" name="Rectangle 11"/>
          <p:cNvSpPr/>
          <p:nvPr/>
        </p:nvSpPr>
        <p:spPr>
          <a:xfrm>
            <a:off x="2673206" y="410106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A. </a:t>
            </a:r>
            <a:r>
              <a:rPr lang="en-US" altLang="vi-VN" sz="3200" dirty="0">
                <a:solidFill>
                  <a:prstClr val="black"/>
                </a:solidFill>
              </a:rPr>
              <a:t>tre xanh</a:t>
            </a:r>
            <a:endParaRPr lang="en-US" alt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64774" y="401591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B.</a:t>
            </a:r>
            <a:r>
              <a:rPr lang="en-US" altLang="vi-VN" sz="3200" dirty="0">
                <a:solidFill>
                  <a:prstClr val="black"/>
                </a:solidFill>
              </a:rPr>
              <a:t> làng xóm</a:t>
            </a:r>
            <a:endParaRPr lang="en-US" alt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673205" y="487564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C</a:t>
            </a:r>
            <a:r>
              <a:rPr lang="en-US" sz="3200" dirty="0">
                <a:solidFill>
                  <a:prstClr val="black"/>
                </a:solidFill>
              </a:rPr>
              <a:t>.</a:t>
            </a:r>
            <a:r>
              <a:rPr lang="vi-VN" sz="3200" dirty="0">
                <a:solidFill>
                  <a:prstClr val="black"/>
                </a:solidFill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làng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64774" y="4938208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D.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 em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bldLvl="0" animBg="1"/>
      <p:bldP spid="14" grpId="0" bldLvl="0" animBg="1"/>
      <p:bldP spid="13" grpId="0" bldLvl="0" animBg="1"/>
      <p:bldP spid="1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7"/>
          <p:cNvSpPr/>
          <p:nvPr/>
        </p:nvSpPr>
        <p:spPr>
          <a:xfrm>
            <a:off x="-20782" y="0"/>
            <a:ext cx="12268201" cy="22074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  <a:gd name="connsiteX0-449" fmla="*/ 76 w 21676"/>
              <a:gd name="connsiteY0-450" fmla="*/ 0 h 23225"/>
              <a:gd name="connsiteX1-451" fmla="*/ 21676 w 21676"/>
              <a:gd name="connsiteY1-452" fmla="*/ 0 h 23225"/>
              <a:gd name="connsiteX2-453" fmla="*/ 21625 w 21676"/>
              <a:gd name="connsiteY2-454" fmla="*/ 18938 h 23225"/>
              <a:gd name="connsiteX3-455" fmla="*/ 17591 w 21676"/>
              <a:gd name="connsiteY3-456" fmla="*/ 19806 h 23225"/>
              <a:gd name="connsiteX4-457" fmla="*/ 8469 w 21676"/>
              <a:gd name="connsiteY4-458" fmla="*/ 23038 h 23225"/>
              <a:gd name="connsiteX5-459" fmla="*/ 1 w 21676"/>
              <a:gd name="connsiteY5-460" fmla="*/ 20416 h 23225"/>
              <a:gd name="connsiteX6-461" fmla="*/ 76 w 21676"/>
              <a:gd name="connsiteY6-462" fmla="*/ 0 h 23225"/>
              <a:gd name="connsiteX0-463" fmla="*/ 76 w 21676"/>
              <a:gd name="connsiteY0-464" fmla="*/ 0 h 23225"/>
              <a:gd name="connsiteX1-465" fmla="*/ 21676 w 21676"/>
              <a:gd name="connsiteY1-466" fmla="*/ 0 h 23225"/>
              <a:gd name="connsiteX2-467" fmla="*/ 21625 w 21676"/>
              <a:gd name="connsiteY2-468" fmla="*/ 18938 h 23225"/>
              <a:gd name="connsiteX3-469" fmla="*/ 17591 w 21676"/>
              <a:gd name="connsiteY3-470" fmla="*/ 19806 h 23225"/>
              <a:gd name="connsiteX4-471" fmla="*/ 8290 w 21676"/>
              <a:gd name="connsiteY4-472" fmla="*/ 23038 h 23225"/>
              <a:gd name="connsiteX5-473" fmla="*/ 1 w 21676"/>
              <a:gd name="connsiteY5-474" fmla="*/ 20416 h 23225"/>
              <a:gd name="connsiteX6-475" fmla="*/ 76 w 21676"/>
              <a:gd name="connsiteY6-476" fmla="*/ 0 h 23225"/>
              <a:gd name="connsiteX0-477" fmla="*/ 76 w 21676"/>
              <a:gd name="connsiteY0-478" fmla="*/ 0 h 23054"/>
              <a:gd name="connsiteX1-479" fmla="*/ 21676 w 21676"/>
              <a:gd name="connsiteY1-480" fmla="*/ 0 h 23054"/>
              <a:gd name="connsiteX2-481" fmla="*/ 21625 w 21676"/>
              <a:gd name="connsiteY2-482" fmla="*/ 18938 h 23054"/>
              <a:gd name="connsiteX3-483" fmla="*/ 17591 w 21676"/>
              <a:gd name="connsiteY3-484" fmla="*/ 19806 h 23054"/>
              <a:gd name="connsiteX4-485" fmla="*/ 8290 w 21676"/>
              <a:gd name="connsiteY4-486" fmla="*/ 23038 h 23054"/>
              <a:gd name="connsiteX5-487" fmla="*/ 1 w 21676"/>
              <a:gd name="connsiteY5-488" fmla="*/ 20416 h 23054"/>
              <a:gd name="connsiteX6-489" fmla="*/ 76 w 21676"/>
              <a:gd name="connsiteY6-490" fmla="*/ 0 h 23054"/>
              <a:gd name="connsiteX0-491" fmla="*/ 76 w 21676"/>
              <a:gd name="connsiteY0-492" fmla="*/ 0 h 23038"/>
              <a:gd name="connsiteX1-493" fmla="*/ 21676 w 21676"/>
              <a:gd name="connsiteY1-494" fmla="*/ 0 h 23038"/>
              <a:gd name="connsiteX2-495" fmla="*/ 21625 w 21676"/>
              <a:gd name="connsiteY2-496" fmla="*/ 18938 h 23038"/>
              <a:gd name="connsiteX3-497" fmla="*/ 17591 w 21676"/>
              <a:gd name="connsiteY3-498" fmla="*/ 19806 h 23038"/>
              <a:gd name="connsiteX4-499" fmla="*/ 8290 w 21676"/>
              <a:gd name="connsiteY4-500" fmla="*/ 23038 h 23038"/>
              <a:gd name="connsiteX5-501" fmla="*/ 1 w 21676"/>
              <a:gd name="connsiteY5-502" fmla="*/ 20416 h 23038"/>
              <a:gd name="connsiteX6-503" fmla="*/ 76 w 21676"/>
              <a:gd name="connsiteY6-504" fmla="*/ 0 h 23038"/>
              <a:gd name="connsiteX0-505" fmla="*/ 76 w 21676"/>
              <a:gd name="connsiteY0-506" fmla="*/ 0 h 23038"/>
              <a:gd name="connsiteX1-507" fmla="*/ 21676 w 21676"/>
              <a:gd name="connsiteY1-508" fmla="*/ 0 h 23038"/>
              <a:gd name="connsiteX2-509" fmla="*/ 21625 w 21676"/>
              <a:gd name="connsiteY2-510" fmla="*/ 18938 h 23038"/>
              <a:gd name="connsiteX3-511" fmla="*/ 18037 w 21676"/>
              <a:gd name="connsiteY3-512" fmla="*/ 19806 h 23038"/>
              <a:gd name="connsiteX4-513" fmla="*/ 8290 w 21676"/>
              <a:gd name="connsiteY4-514" fmla="*/ 23038 h 23038"/>
              <a:gd name="connsiteX5-515" fmla="*/ 1 w 21676"/>
              <a:gd name="connsiteY5-516" fmla="*/ 20416 h 23038"/>
              <a:gd name="connsiteX6-517" fmla="*/ 76 w 21676"/>
              <a:gd name="connsiteY6-518" fmla="*/ 0 h 23038"/>
              <a:gd name="connsiteX0-519" fmla="*/ 76 w 21676"/>
              <a:gd name="connsiteY0-520" fmla="*/ 0 h 23038"/>
              <a:gd name="connsiteX1-521" fmla="*/ 21676 w 21676"/>
              <a:gd name="connsiteY1-522" fmla="*/ 0 h 23038"/>
              <a:gd name="connsiteX2-523" fmla="*/ 21625 w 21676"/>
              <a:gd name="connsiteY2-524" fmla="*/ 19390 h 23038"/>
              <a:gd name="connsiteX3-525" fmla="*/ 18037 w 21676"/>
              <a:gd name="connsiteY3-526" fmla="*/ 19806 h 23038"/>
              <a:gd name="connsiteX4-527" fmla="*/ 8290 w 21676"/>
              <a:gd name="connsiteY4-528" fmla="*/ 23038 h 23038"/>
              <a:gd name="connsiteX5-529" fmla="*/ 1 w 21676"/>
              <a:gd name="connsiteY5-530" fmla="*/ 20416 h 23038"/>
              <a:gd name="connsiteX6-531" fmla="*/ 76 w 21676"/>
              <a:gd name="connsiteY6-532" fmla="*/ 0 h 23038"/>
              <a:gd name="connsiteX0-533" fmla="*/ 76 w 21676"/>
              <a:gd name="connsiteY0-534" fmla="*/ 0 h 23038"/>
              <a:gd name="connsiteX1-535" fmla="*/ 21676 w 21676"/>
              <a:gd name="connsiteY1-536" fmla="*/ 0 h 23038"/>
              <a:gd name="connsiteX2-537" fmla="*/ 21625 w 21676"/>
              <a:gd name="connsiteY2-538" fmla="*/ 19390 h 23038"/>
              <a:gd name="connsiteX3-539" fmla="*/ 18037 w 21676"/>
              <a:gd name="connsiteY3-540" fmla="*/ 19806 h 23038"/>
              <a:gd name="connsiteX4-541" fmla="*/ 8290 w 21676"/>
              <a:gd name="connsiteY4-542" fmla="*/ 23038 h 23038"/>
              <a:gd name="connsiteX5-543" fmla="*/ 1 w 21676"/>
              <a:gd name="connsiteY5-544" fmla="*/ 20416 h 23038"/>
              <a:gd name="connsiteX6-545" fmla="*/ 76 w 21676"/>
              <a:gd name="connsiteY6-546" fmla="*/ 0 h 23038"/>
              <a:gd name="connsiteX0-547" fmla="*/ 76 w 21676"/>
              <a:gd name="connsiteY0-548" fmla="*/ 0 h 23075"/>
              <a:gd name="connsiteX1-549" fmla="*/ 21676 w 21676"/>
              <a:gd name="connsiteY1-550" fmla="*/ 0 h 23075"/>
              <a:gd name="connsiteX2-551" fmla="*/ 21625 w 21676"/>
              <a:gd name="connsiteY2-552" fmla="*/ 19390 h 23075"/>
              <a:gd name="connsiteX3-553" fmla="*/ 18037 w 21676"/>
              <a:gd name="connsiteY3-554" fmla="*/ 19806 h 23075"/>
              <a:gd name="connsiteX4-555" fmla="*/ 8290 w 21676"/>
              <a:gd name="connsiteY4-556" fmla="*/ 23038 h 23075"/>
              <a:gd name="connsiteX5-557" fmla="*/ 1 w 21676"/>
              <a:gd name="connsiteY5-558" fmla="*/ 20416 h 23075"/>
              <a:gd name="connsiteX6-559" fmla="*/ 76 w 21676"/>
              <a:gd name="connsiteY6-560" fmla="*/ 0 h 230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sp>
        <p:nvSpPr>
          <p:cNvPr id="3" name="Flowchart: Document 17"/>
          <p:cNvSpPr/>
          <p:nvPr/>
        </p:nvSpPr>
        <p:spPr>
          <a:xfrm>
            <a:off x="-76199" y="-14642"/>
            <a:ext cx="12268199" cy="186169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800225" y="275590"/>
            <a:ext cx="9233535" cy="120028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72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NIỀM VUI TUỔI THƠ</a:t>
            </a:r>
            <a:endParaRPr lang="en-US" sz="7200" b="1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421000" y="2590648"/>
            <a:ext cx="9443085" cy="1383665"/>
            <a:chOff x="2052684" y="2617912"/>
            <a:chExt cx="5768788" cy="1092595"/>
          </a:xfrm>
        </p:grpSpPr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2684" y="2617912"/>
              <a:ext cx="5768788" cy="1092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2057479" y="2772823"/>
              <a:ext cx="5121462" cy="653351"/>
            </a:xfrm>
            <a:prstGeom prst="rect">
              <a:avLst/>
            </a:prstGeom>
            <a:noFill/>
          </p:spPr>
          <p:txBody>
            <a:bodyPr wrap="square" lIns="89301" tIns="44651" rIns="89301" bIns="44651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0086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Tớ là lê-gô</a:t>
              </a:r>
            </a:p>
          </p:txBody>
        </p:sp>
      </p:grpSp>
      <p:sp>
        <p:nvSpPr>
          <p:cNvPr id="13" name="Rectangle 16"/>
          <p:cNvSpPr/>
          <p:nvPr/>
        </p:nvSpPr>
        <p:spPr>
          <a:xfrm rot="269291">
            <a:off x="738977" y="2536054"/>
            <a:ext cx="1448268" cy="1127520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-1" fmla="*/ 38 w 1322330"/>
              <a:gd name="connsiteY0-2" fmla="*/ 0 h 1023843"/>
              <a:gd name="connsiteX1-3" fmla="*/ 1322330 w 1322330"/>
              <a:gd name="connsiteY1-4" fmla="*/ 0 h 1023843"/>
              <a:gd name="connsiteX2-5" fmla="*/ 1322330 w 1322330"/>
              <a:gd name="connsiteY2-6" fmla="*/ 1023843 h 1023843"/>
              <a:gd name="connsiteX3-7" fmla="*/ 38 w 1322330"/>
              <a:gd name="connsiteY3-8" fmla="*/ 1023843 h 1023843"/>
              <a:gd name="connsiteX4-9" fmla="*/ 401820 w 1322330"/>
              <a:gd name="connsiteY4-10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rgbClr val="78B832"/>
          </a:solidFill>
          <a:ln>
            <a:solidFill>
              <a:srgbClr val="78B8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6"/>
          <p:cNvSpPr/>
          <p:nvPr/>
        </p:nvSpPr>
        <p:spPr>
          <a:xfrm rot="489815">
            <a:off x="753820" y="2597218"/>
            <a:ext cx="1226722" cy="886671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-1" fmla="*/ 38 w 1322330"/>
              <a:gd name="connsiteY0-2" fmla="*/ 0 h 1023843"/>
              <a:gd name="connsiteX1-3" fmla="*/ 1322330 w 1322330"/>
              <a:gd name="connsiteY1-4" fmla="*/ 0 h 1023843"/>
              <a:gd name="connsiteX2-5" fmla="*/ 1322330 w 1322330"/>
              <a:gd name="connsiteY2-6" fmla="*/ 1023843 h 1023843"/>
              <a:gd name="connsiteX3-7" fmla="*/ 38 w 1322330"/>
              <a:gd name="connsiteY3-8" fmla="*/ 1023843 h 1023843"/>
              <a:gd name="connsiteX4-9" fmla="*/ 401820 w 1322330"/>
              <a:gd name="connsiteY4-10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rgbClr val="92D050"/>
          </a:solidFill>
          <a:ln>
            <a:solidFill>
              <a:srgbClr val="78B8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780" y="2478729"/>
            <a:ext cx="1416718" cy="1367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752810" y="2565995"/>
            <a:ext cx="967557" cy="1231900"/>
          </a:xfrm>
          <a:prstGeom prst="rect">
            <a:avLst/>
          </a:prstGeom>
          <a:noFill/>
        </p:spPr>
        <p:txBody>
          <a:bodyPr wrap="square" lIns="89301" tIns="44651" rIns="89301" bIns="44651" rtlCol="0">
            <a:spAutoFit/>
          </a:bodyPr>
          <a:lstStyle/>
          <a:p>
            <a:pPr algn="ctr"/>
            <a:r>
              <a:rPr lang="en-US" sz="3125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sz="3125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4295" b="1" dirty="0">
                <a:solidFill>
                  <a:schemeClr val="bg1"/>
                </a:solidFill>
                <a:latin typeface="Arial Rounded MT Bold" panose="020F070403050403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22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" y="6629400"/>
            <a:ext cx="12192000" cy="2286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grpSp>
        <p:nvGrpSpPr>
          <p:cNvPr id="19" name="14"/>
          <p:cNvGrpSpPr/>
          <p:nvPr/>
        </p:nvGrpSpPr>
        <p:grpSpPr>
          <a:xfrm>
            <a:off x="3188652" y="4229794"/>
            <a:ext cx="5565604" cy="1901183"/>
            <a:chOff x="2118480" y="1316166"/>
            <a:chExt cx="1512168" cy="1978213"/>
          </a:xfrm>
        </p:grpSpPr>
        <p:sp>
          <p:nvSpPr>
            <p:cNvPr id="20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21" name="TextBox 67"/>
            <p:cNvSpPr txBox="1"/>
            <p:nvPr/>
          </p:nvSpPr>
          <p:spPr>
            <a:xfrm>
              <a:off x="2208337" y="1556684"/>
              <a:ext cx="1349339" cy="1737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Tiết 1 + 2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pitchFamily="34" charset="0"/>
                <a:ea typeface="Microsoft YaHei" panose="020B0503020204020204" charset="-122"/>
                <a:cs typeface="Arial Rounded MT Bold" panose="020F070403050403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88265"/>
            <a:ext cx="1478280" cy="89916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5815" y="436245"/>
            <a:ext cx="8841105" cy="46202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955"/>
            <a:ext cx="10972800" cy="72707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863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Tớ là lê-gô</a:t>
            </a:r>
            <a:r>
              <a:rPr lang="en-US" b="1" dirty="0">
                <a:solidFill>
                  <a:srgbClr val="00863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en-US" b="1" dirty="0">
                <a:solidFill>
                  <a:srgbClr val="00863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635" y="707390"/>
            <a:ext cx="8468360" cy="452628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Tớ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lê-gô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Nhiều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gọi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tớ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đồ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lắp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ráp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nhận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ra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tớ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?</a:t>
            </a:r>
          </a:p>
          <a:p>
            <a:pPr marL="0" indent="0" algn="just">
              <a:buNone/>
            </a:pPr>
            <a:r>
              <a:rPr lang="en-US" sz="2700" dirty="0"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tớ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giới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thiệu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về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gia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đình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tớ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nhé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Tớ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rất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nhiều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chị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Chúng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tớ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khối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nhỏ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đủ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màu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sắc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Hầu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hết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chúng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tớ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hình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viên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gạch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số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thành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viên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hình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nhân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vật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tí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hon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hình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xinh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xắn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khác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.</a:t>
            </a:r>
          </a:p>
          <a:p>
            <a:pPr marL="0" indent="0" algn="just">
              <a:buNone/>
            </a:pPr>
            <a:r>
              <a:rPr lang="en-US" sz="2700" dirty="0"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mảnh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ghép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nhỏ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bé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chúng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tớ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kết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hợp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nhau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thành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thế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giới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kì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diệu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thể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lắp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ráp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cửa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xe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cộ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máy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...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theo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ý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thích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Sau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đó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tháo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rời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ra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tạo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thành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nhân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vật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khác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. </a:t>
            </a:r>
          </a:p>
          <a:p>
            <a:pPr marL="0" indent="0" algn="just">
              <a:buNone/>
            </a:pPr>
            <a:r>
              <a:rPr lang="en-US" sz="2700" dirty="0"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Chúng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tớ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giúp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trí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tưởng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tượng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phong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phú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khả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năng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sáng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tạo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tính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kiên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nhẫn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sẵn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sàng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cùng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chúng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tớ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chưa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?</a:t>
            </a:r>
          </a:p>
          <a:p>
            <a:pPr marL="0" indent="0" algn="r">
              <a:buNone/>
            </a:pPr>
            <a:r>
              <a:rPr lang="en-US" sz="2700" dirty="0">
                <a:latin typeface="Arial-SGK-TV" pitchFamily="2" charset="0"/>
                <a:cs typeface="Arial-SGK-TV" pitchFamily="2" charset="0"/>
              </a:rPr>
              <a:t>(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Bảo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châu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2995" y="854710"/>
            <a:ext cx="3333750" cy="4652010"/>
          </a:xfrm>
          <a:prstGeom prst="rect">
            <a:avLst/>
          </a:prstGeom>
        </p:spPr>
      </p:pic>
      <p:sp>
        <p:nvSpPr>
          <p:cNvPr id="10" name="Cloud 9"/>
          <p:cNvSpPr/>
          <p:nvPr/>
        </p:nvSpPr>
        <p:spPr>
          <a:xfrm>
            <a:off x="8349521" y="213229"/>
            <a:ext cx="3707223" cy="730269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Đọc mẫu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1550</Words>
  <Application>Microsoft Office PowerPoint</Application>
  <PresentationFormat>Widescreen</PresentationFormat>
  <Paragraphs>98</Paragraphs>
  <Slides>21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37" baseType="lpstr">
      <vt:lpstr>Microsoft YaHei</vt:lpstr>
      <vt:lpstr>宋体</vt:lpstr>
      <vt:lpstr>宋体</vt:lpstr>
      <vt:lpstr>Arial</vt:lpstr>
      <vt:lpstr>Arial Rounded MT Bold</vt:lpstr>
      <vt:lpstr>Arial-Rounded</vt:lpstr>
      <vt:lpstr>Arial-SGK-TV</vt:lpstr>
      <vt:lpstr>Calibri</vt:lpstr>
      <vt:lpstr>Calibri Light</vt:lpstr>
      <vt:lpstr>Times New Roman</vt:lpstr>
      <vt:lpstr>Verdana</vt:lpstr>
      <vt:lpstr>1_Office Theme</vt:lpstr>
      <vt:lpstr>3_Office Theme</vt:lpstr>
      <vt:lpstr>5_Office Theme</vt:lpstr>
      <vt:lpstr>7_Office Theme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Tớ là lê-gô </vt:lpstr>
      <vt:lpstr>PowerPoint Presentation</vt:lpstr>
      <vt:lpstr>Tớ là lê-gô </vt:lpstr>
      <vt:lpstr>PowerPoint Presentation</vt:lpstr>
      <vt:lpstr>Tớ là lê-gô </vt:lpstr>
      <vt:lpstr>Tớ là lê-gô </vt:lpstr>
      <vt:lpstr>PowerPoint Presentation</vt:lpstr>
      <vt:lpstr>Tớ là lê-gô </vt:lpstr>
      <vt:lpstr>Tớ là lê-gô </vt:lpstr>
      <vt:lpstr>Tớ là lê-gô </vt:lpstr>
      <vt:lpstr>Chọn nội dung phù hợp với mỗi đoạn bài đọc</vt:lpstr>
      <vt:lpstr>1. Từ ngữ chỉ đặc điểm của khối lê-gô: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BENR-</dc:creator>
  <cp:lastModifiedBy>Admin</cp:lastModifiedBy>
  <cp:revision>44</cp:revision>
  <dcterms:created xsi:type="dcterms:W3CDTF">2021-05-27T09:57:00Z</dcterms:created>
  <dcterms:modified xsi:type="dcterms:W3CDTF">2024-12-06T10:03:45Z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