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20" r:id="rId2"/>
    <p:sldMasterId id="2147483736" r:id="rId3"/>
    <p:sldMasterId id="2147483763" r:id="rId4"/>
  </p:sldMasterIdLst>
  <p:notesMasterIdLst>
    <p:notesMasterId r:id="rId21"/>
  </p:notesMasterIdLst>
  <p:sldIdLst>
    <p:sldId id="289" r:id="rId5"/>
    <p:sldId id="301" r:id="rId6"/>
    <p:sldId id="300" r:id="rId7"/>
    <p:sldId id="303" r:id="rId8"/>
    <p:sldId id="304" r:id="rId9"/>
    <p:sldId id="305" r:id="rId10"/>
    <p:sldId id="307" r:id="rId11"/>
    <p:sldId id="306" r:id="rId12"/>
    <p:sldId id="290" r:id="rId13"/>
    <p:sldId id="308" r:id="rId14"/>
    <p:sldId id="313" r:id="rId15"/>
    <p:sldId id="309" r:id="rId16"/>
    <p:sldId id="310" r:id="rId17"/>
    <p:sldId id="312" r:id="rId18"/>
    <p:sldId id="324"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3" autoAdjust="0"/>
    <p:restoredTop sz="94660"/>
  </p:normalViewPr>
  <p:slideViewPr>
    <p:cSldViewPr snapToGrid="0">
      <p:cViewPr varScale="1">
        <p:scale>
          <a:sx n="83" d="100"/>
          <a:sy n="83" d="100"/>
        </p:scale>
        <p:origin x="10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369233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8659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16</a:t>
            </a:fld>
            <a:endParaRPr lang="en-US"/>
          </a:p>
        </p:txBody>
      </p:sp>
    </p:spTree>
    <p:extLst>
      <p:ext uri="{BB962C8B-B14F-4D97-AF65-F5344CB8AC3E}">
        <p14:creationId xmlns:p14="http://schemas.microsoft.com/office/powerpoint/2010/main" val="199934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620127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240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5983328-5D9C-4CDA-A4B0-8F0932BA2C1A}" type="datetimeFigureOut">
              <a:rPr lang="en-US" smtClean="0"/>
              <a:pPr/>
              <a:t>13/11/2024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0374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a:solidFill>
                  <a:prstClr val="black">
                    <a:tint val="75000"/>
                  </a:prstClr>
                </a:solidFill>
              </a:rPr>
              <a:pPr/>
              <a:t>13/11/2024</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85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4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21"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311591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6" name="15"/>
          <p:cNvSpPr/>
          <p:nvPr/>
        </p:nvSpPr>
        <p:spPr>
          <a:xfrm>
            <a:off x="2867660" y="1442085"/>
            <a:ext cx="6456680" cy="20161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0" name="Picture 9"/>
          <p:cNvPicPr>
            <a:picLocks noChangeAspect="1"/>
          </p:cNvPicPr>
          <p:nvPr/>
        </p:nvPicPr>
        <p:blipFill>
          <a:blip r:embed="rId5"/>
          <a:stretch>
            <a:fillRect/>
          </a:stretch>
        </p:blipFill>
        <p:spPr>
          <a:xfrm>
            <a:off x="0" y="2549320"/>
            <a:ext cx="12339373" cy="4474852"/>
          </a:xfrm>
          <a:prstGeom prst="rect">
            <a:avLst/>
          </a:prstGeom>
        </p:spPr>
      </p:pic>
      <p:sp>
        <p:nvSpPr>
          <p:cNvPr id="12" name="Rectangle 11"/>
          <p:cNvSpPr/>
          <p:nvPr/>
        </p:nvSpPr>
        <p:spPr>
          <a:xfrm>
            <a:off x="3435120" y="1803551"/>
            <a:ext cx="4931158" cy="1863232"/>
          </a:xfrm>
          <a:prstGeom prst="rect">
            <a:avLst/>
          </a:prstGeom>
        </p:spPr>
        <p:txBody>
          <a:bodyPr wrap="none">
            <a:prstTxWarp prst="textDeflate">
              <a:avLst>
                <a:gd name="adj" fmla="val 12475"/>
              </a:avLst>
            </a:prstTxWarp>
            <a:spAutoFit/>
          </a:bodyPr>
          <a:lstStyle/>
          <a:p>
            <a:r>
              <a:rPr lang="en-US" sz="4400" dirty="0" err="1">
                <a:solidFill>
                  <a:srgbClr val="FF0000"/>
                </a:solidFill>
                <a:latin typeface="HP001 5H" panose="020B0603050302020204" pitchFamily="34" charset="0"/>
                <a:cs typeface="HP001 5H" panose="020B0603050302020204" pitchFamily="34" charset="0"/>
              </a:rPr>
              <a:t>Tiếng</a:t>
            </a:r>
            <a:r>
              <a:rPr lang="en-US" sz="4400" dirty="0">
                <a:solidFill>
                  <a:srgbClr val="FF0000"/>
                </a:solidFill>
                <a:latin typeface="HP001 5H" panose="020B0603050302020204" pitchFamily="34" charset="0"/>
                <a:cs typeface="HP001 5H" panose="020B0603050302020204" pitchFamily="34" charset="0"/>
              </a:rPr>
              <a:t> </a:t>
            </a:r>
            <a:r>
              <a:rPr lang="en-US" sz="4400" dirty="0" err="1">
                <a:solidFill>
                  <a:srgbClr val="FF0000"/>
                </a:solidFill>
                <a:latin typeface="HP001 5H" panose="020B0603050302020204" pitchFamily="34" charset="0"/>
                <a:cs typeface="HP001 5H" panose="020B0603050302020204" pitchFamily="34" charset="0"/>
              </a:rPr>
              <a:t>Việt</a:t>
            </a:r>
            <a:endParaRPr lang="en-US" sz="4400" dirty="0">
              <a:solidFill>
                <a:srgbClr val="FF0000"/>
              </a:solidFill>
              <a:latin typeface="HP001 5H" panose="020B0603050302020204" pitchFamily="34" charset="0"/>
              <a:cs typeface="HP001 5H" panose="020B0603050302020204" pitchFamily="34" charset="0"/>
            </a:endParaRPr>
          </a:p>
        </p:txBody>
      </p:sp>
      <p:sp>
        <p:nvSpPr>
          <p:cNvPr id="13" name="Rectangle 12"/>
          <p:cNvSpPr/>
          <p:nvPr/>
        </p:nvSpPr>
        <p:spPr>
          <a:xfrm>
            <a:off x="1413163" y="246633"/>
            <a:ext cx="9393381" cy="1863232"/>
          </a:xfrm>
          <a:prstGeom prst="rect">
            <a:avLst/>
          </a:prstGeom>
        </p:spPr>
        <p:txBody>
          <a:bodyPr wrap="none">
            <a:prstTxWarp prst="textDeflate">
              <a:avLst>
                <a:gd name="adj" fmla="val 19911"/>
              </a:avLst>
            </a:prstTxWarp>
            <a:spAutoFit/>
          </a:bodyPr>
          <a:lstStyle/>
          <a:p>
            <a:r>
              <a:rPr lang="en-US" sz="4400" dirty="0" err="1">
                <a:solidFill>
                  <a:srgbClr val="0070C0"/>
                </a:solidFill>
                <a:latin typeface="HP001 5H" panose="020B0603050302020204" pitchFamily="34" charset="0"/>
                <a:cs typeface="HP001 5H" panose="020B0603050302020204" pitchFamily="34" charset="0"/>
              </a:rPr>
              <a:t>Chào</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mừng</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các</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em</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đến</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với</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tiết</a:t>
            </a:r>
            <a:r>
              <a:rPr lang="en-US" sz="4400" dirty="0">
                <a:solidFill>
                  <a:srgbClr val="0070C0"/>
                </a:solidFill>
                <a:latin typeface="HP001 5H" panose="020B0603050302020204" pitchFamily="34" charset="0"/>
                <a:cs typeface="HP001 5H" panose="020B0603050302020204" pitchFamily="34" charset="0"/>
              </a:rPr>
              <a:t> </a:t>
            </a:r>
            <a:r>
              <a:rPr lang="en-US" sz="4400" dirty="0" err="1">
                <a:solidFill>
                  <a:srgbClr val="0070C0"/>
                </a:solidFill>
                <a:latin typeface="HP001 5H" panose="020B0603050302020204" pitchFamily="34" charset="0"/>
                <a:cs typeface="HP001 5H" panose="020B0603050302020204" pitchFamily="34" charset="0"/>
              </a:rPr>
              <a:t>học</a:t>
            </a:r>
            <a:endParaRPr lang="en-US" sz="4400" dirty="0">
              <a:solidFill>
                <a:srgbClr val="0070C0"/>
              </a:solidFill>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0"/>
            <a:ext cx="0" cy="0"/>
          </a:xfrm>
          <a:prstGeom prst="rect">
            <a:avLst/>
          </a:prstGeom>
        </p:spPr>
      </p:pic>
      <p:sp>
        <p:nvSpPr>
          <p:cNvPr id="7" name="Rounded Rectangle 6"/>
          <p:cNvSpPr/>
          <p:nvPr/>
        </p:nvSpPr>
        <p:spPr>
          <a:xfrm>
            <a:off x="1694331" y="1775013"/>
            <a:ext cx="8148917" cy="204395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          </a:t>
            </a:r>
            <a:r>
              <a:rPr lang="en-US" sz="3200" b="1">
                <a:solidFill>
                  <a:srgbClr val="7030A0"/>
                </a:solidFill>
                <a:latin typeface="HP001 4 hàng" panose="020B0603050302020204" pitchFamily="34" charset="0"/>
                <a:cs typeface="Arial-Rounded" panose="020B0500000000000000" pitchFamily="34" charset="0"/>
              </a:rPr>
              <a:t> </a:t>
            </a:r>
            <a:r>
              <a:rPr lang="en-US" sz="4400" b="1">
                <a:solidFill>
                  <a:srgbClr val="7030A0"/>
                </a:solidFill>
                <a:latin typeface="HP001 4 hàng" panose="020B0603050302020204" pitchFamily="34" charset="0"/>
                <a:cs typeface="Arial-Rounded" panose="020B0500000000000000" pitchFamily="34" charset="0"/>
              </a:rPr>
              <a:t>Nói 3 - 4 câu về hoạt động em tham gia</a:t>
            </a:r>
            <a:endParaRPr lang="en-US" sz="3600" b="1">
              <a:solidFill>
                <a:srgbClr val="7030A0"/>
              </a:solidFill>
              <a:latin typeface="HP001 4 hàng" panose="020B0603050302020204" pitchFamily="34" charset="0"/>
              <a:cs typeface="Arial-Rounded" panose="020B0500000000000000" pitchFamily="34" charset="0"/>
            </a:endParaRPr>
          </a:p>
        </p:txBody>
      </p:sp>
    </p:spTree>
    <p:extLst>
      <p:ext uri="{BB962C8B-B14F-4D97-AF65-F5344CB8AC3E}">
        <p14:creationId xmlns:p14="http://schemas.microsoft.com/office/powerpoint/2010/main" val="491655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0"/>
            <a:ext cx="0" cy="0"/>
          </a:xfrm>
          <a:prstGeom prst="rect">
            <a:avLst/>
          </a:prstGeom>
        </p:spPr>
      </p:pic>
      <p:sp>
        <p:nvSpPr>
          <p:cNvPr id="7" name="Rounded Rectangle 6"/>
          <p:cNvSpPr/>
          <p:nvPr/>
        </p:nvSpPr>
        <p:spPr>
          <a:xfrm>
            <a:off x="900954" y="1118272"/>
            <a:ext cx="10246658" cy="448915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Arial-Rounded" panose="020B0500000000000000" pitchFamily="34" charset="0"/>
                <a:cs typeface="Arial-Rounded" panose="020B0500000000000000" pitchFamily="34" charset="0"/>
              </a:rPr>
              <a:t>          </a:t>
            </a:r>
            <a:r>
              <a:rPr lang="en-US" sz="3200" b="1">
                <a:solidFill>
                  <a:srgbClr val="7030A0"/>
                </a:solidFill>
                <a:latin typeface="HP001 4 hàng" panose="020B0603050302020204" pitchFamily="34" charset="0"/>
                <a:cs typeface="Arial-Rounded" panose="020B0500000000000000" pitchFamily="34" charset="0"/>
              </a:rPr>
              <a:t> Cứ vào giờ ra chơi là nhóm lớp em sẽ xuống sân trường chơi nhảy dây. Nhóm của em chơi thường có năm đến mười bạn, chia ra làm hai nhóm. Một nhóm sẽ đảm nhận nhiệm vụ quất dây. Một nhóm sẽ nhảy dây. Khi sợi dây thừng được quất lên sẽ tạo thành một vòng cung, các bạn sẽ lần lượt vào nhảy. Em rất vui khi chơi nhảy dây cùng các bạn.</a:t>
            </a:r>
            <a:endParaRPr lang="en-US" sz="2400" b="1">
              <a:solidFill>
                <a:srgbClr val="7030A0"/>
              </a:solidFill>
              <a:latin typeface="HP001 4 hàng" panose="020B0603050302020204" pitchFamily="34" charset="0"/>
              <a:cs typeface="Arial-Rounded" panose="020B0500000000000000" pitchFamily="34" charset="0"/>
            </a:endParaRPr>
          </a:p>
        </p:txBody>
      </p:sp>
    </p:spTree>
    <p:extLst>
      <p:ext uri="{BB962C8B-B14F-4D97-AF65-F5344CB8AC3E}">
        <p14:creationId xmlns:p14="http://schemas.microsoft.com/office/powerpoint/2010/main" val="1600300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0"/>
            <a:ext cx="0" cy="0"/>
          </a:xfrm>
          <a:prstGeom prst="rect">
            <a:avLst/>
          </a:prstGeom>
        </p:spPr>
      </p:pic>
      <p:sp>
        <p:nvSpPr>
          <p:cNvPr id="7" name="Rounded Rectangle 6"/>
          <p:cNvSpPr/>
          <p:nvPr/>
        </p:nvSpPr>
        <p:spPr>
          <a:xfrm>
            <a:off x="497541" y="1387213"/>
            <a:ext cx="11053481" cy="24339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       </a:t>
            </a:r>
            <a:r>
              <a:rPr lang="en-US" sz="3200" b="1" i="1">
                <a:solidFill>
                  <a:srgbClr val="00B050"/>
                </a:solidFill>
                <a:latin typeface="Times New Roman" panose="02020603050405020304" pitchFamily="18" charset="0"/>
                <a:cs typeface="Times New Roman" panose="02020603050405020304" pitchFamily="18" charset="0"/>
              </a:rPr>
              <a:t>Yêu cầu</a:t>
            </a:r>
          </a:p>
          <a:p>
            <a:pPr algn="just"/>
            <a:r>
              <a:rPr lang="en-US" sz="3200" b="1" i="1">
                <a:solidFill>
                  <a:srgbClr val="00B050"/>
                </a:solidFill>
                <a:latin typeface="Times New Roman" panose="02020603050405020304" pitchFamily="18" charset="0"/>
                <a:cs typeface="Times New Roman" panose="02020603050405020304" pitchFamily="18" charset="0"/>
              </a:rPr>
              <a:t>   - Đoạn văn kể về một hoạt động em tham gia cùng các bạn.</a:t>
            </a:r>
          </a:p>
          <a:p>
            <a:pPr algn="just"/>
            <a:r>
              <a:rPr lang="en-US" sz="3200" b="1" i="1">
                <a:solidFill>
                  <a:srgbClr val="00B050"/>
                </a:solidFill>
                <a:latin typeface="Times New Roman" panose="02020603050405020304" pitchFamily="18" charset="0"/>
                <a:cs typeface="Times New Roman" panose="02020603050405020304" pitchFamily="18" charset="0"/>
              </a:rPr>
              <a:t>   - Đoạn văn viết 3 - 4 câu.</a:t>
            </a:r>
          </a:p>
          <a:p>
            <a:pPr algn="just"/>
            <a:r>
              <a:rPr lang="en-US" sz="3200" b="1" i="1">
                <a:solidFill>
                  <a:srgbClr val="00B050"/>
                </a:solidFill>
                <a:latin typeface="Times New Roman" panose="02020603050405020304" pitchFamily="18" charset="0"/>
                <a:cs typeface="Times New Roman" panose="02020603050405020304" pitchFamily="18" charset="0"/>
              </a:rPr>
              <a:t>   - Đầu câu viết hoa, cuối câu sử dụng dấu câu phù hợp.</a:t>
            </a:r>
          </a:p>
        </p:txBody>
      </p:sp>
    </p:spTree>
    <p:extLst>
      <p:ext uri="{BB962C8B-B14F-4D97-AF65-F5344CB8AC3E}">
        <p14:creationId xmlns:p14="http://schemas.microsoft.com/office/powerpoint/2010/main" val="3997858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0"/>
            <a:ext cx="0" cy="0"/>
          </a:xfrm>
          <a:prstGeom prst="rect">
            <a:avLst/>
          </a:prstGeom>
        </p:spPr>
      </p:pic>
      <p:sp>
        <p:nvSpPr>
          <p:cNvPr id="7" name="Rounded Rectangle 6"/>
          <p:cNvSpPr/>
          <p:nvPr/>
        </p:nvSpPr>
        <p:spPr>
          <a:xfrm>
            <a:off x="2776818" y="795542"/>
            <a:ext cx="6696636" cy="15711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Arial-Rounded" panose="020B0500000000000000" pitchFamily="34" charset="0"/>
                <a:cs typeface="Arial-Rounded" panose="020B0500000000000000" pitchFamily="34" charset="0"/>
              </a:rPr>
              <a:t>      </a:t>
            </a:r>
            <a:r>
              <a:rPr lang="en-US" sz="6600" b="1">
                <a:solidFill>
                  <a:srgbClr val="FF0000"/>
                </a:solidFill>
                <a:latin typeface="HP001 4 hàng" panose="020B0603050302020204" pitchFamily="34" charset="0"/>
                <a:cs typeface="Arial-Rounded" panose="020B0500000000000000" pitchFamily="34" charset="0"/>
              </a:rPr>
              <a:t>Nhận xét bài</a:t>
            </a:r>
            <a:endParaRPr lang="en-US" sz="8000" b="1" i="1">
              <a:solidFill>
                <a:srgbClr val="FF0000"/>
              </a:solidFill>
              <a:latin typeface="HP001 4 hàng" panose="020B0603050302020204" pitchFamily="34" charset="0"/>
              <a:cs typeface="Times New Roman" panose="02020603050405020304" pitchFamily="18" charset="0"/>
            </a:endParaRPr>
          </a:p>
        </p:txBody>
      </p:sp>
      <p:sp>
        <p:nvSpPr>
          <p:cNvPr id="6" name="Rounded Rectangle 5"/>
          <p:cNvSpPr/>
          <p:nvPr/>
        </p:nvSpPr>
        <p:spPr>
          <a:xfrm>
            <a:off x="598395" y="2664684"/>
            <a:ext cx="11053481" cy="24339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       </a:t>
            </a:r>
            <a:r>
              <a:rPr lang="en-US" sz="3200" b="1" i="1">
                <a:solidFill>
                  <a:srgbClr val="00B050"/>
                </a:solidFill>
                <a:latin typeface="Times New Roman" panose="02020603050405020304" pitchFamily="18" charset="0"/>
                <a:cs typeface="Times New Roman" panose="02020603050405020304" pitchFamily="18" charset="0"/>
              </a:rPr>
              <a:t>Yêu cầu</a:t>
            </a:r>
          </a:p>
          <a:p>
            <a:pPr algn="just"/>
            <a:r>
              <a:rPr lang="en-US" sz="3200" b="1" i="1">
                <a:solidFill>
                  <a:srgbClr val="00B050"/>
                </a:solidFill>
                <a:latin typeface="Times New Roman" panose="02020603050405020304" pitchFamily="18" charset="0"/>
                <a:cs typeface="Times New Roman" panose="02020603050405020304" pitchFamily="18" charset="0"/>
              </a:rPr>
              <a:t>   - Đoạn văn kể về một hoạt động em tham gia cùng các bạn.</a:t>
            </a:r>
          </a:p>
          <a:p>
            <a:pPr algn="just"/>
            <a:r>
              <a:rPr lang="en-US" sz="3200" b="1" i="1">
                <a:solidFill>
                  <a:srgbClr val="00B050"/>
                </a:solidFill>
                <a:latin typeface="Times New Roman" panose="02020603050405020304" pitchFamily="18" charset="0"/>
                <a:cs typeface="Times New Roman" panose="02020603050405020304" pitchFamily="18" charset="0"/>
              </a:rPr>
              <a:t>   - Đoạn văn viết 3 - 4 câu.</a:t>
            </a:r>
          </a:p>
          <a:p>
            <a:pPr algn="just"/>
            <a:r>
              <a:rPr lang="en-US" sz="3200" b="1" i="1">
                <a:solidFill>
                  <a:srgbClr val="00B050"/>
                </a:solidFill>
                <a:latin typeface="Times New Roman" panose="02020603050405020304" pitchFamily="18" charset="0"/>
                <a:cs typeface="Times New Roman" panose="02020603050405020304" pitchFamily="18" charset="0"/>
              </a:rPr>
              <a:t>   - Đầu câu viết hoa, cuối câu sử dụng dấu câu phù hợp.</a:t>
            </a:r>
          </a:p>
        </p:txBody>
      </p:sp>
    </p:spTree>
    <p:extLst>
      <p:ext uri="{BB962C8B-B14F-4D97-AF65-F5344CB8AC3E}">
        <p14:creationId xmlns:p14="http://schemas.microsoft.com/office/powerpoint/2010/main" val="2358715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0"/>
            <a:ext cx="0" cy="0"/>
          </a:xfrm>
          <a:prstGeom prst="rect">
            <a:avLst/>
          </a:prstGeom>
        </p:spPr>
      </p:pic>
      <p:sp>
        <p:nvSpPr>
          <p:cNvPr id="7" name="Rounded Rectangle 6"/>
          <p:cNvSpPr/>
          <p:nvPr/>
        </p:nvSpPr>
        <p:spPr>
          <a:xfrm>
            <a:off x="3415552" y="1091378"/>
            <a:ext cx="5123330" cy="15711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Arial-Rounded" panose="020B0500000000000000" pitchFamily="34" charset="0"/>
                <a:cs typeface="Arial-Rounded" panose="020B0500000000000000" pitchFamily="34" charset="0"/>
              </a:rPr>
              <a:t>      </a:t>
            </a:r>
            <a:r>
              <a:rPr lang="en-US" sz="6600" b="1">
                <a:solidFill>
                  <a:srgbClr val="00B050"/>
                </a:solidFill>
                <a:latin typeface="HP001 4 hàng" panose="020B0603050302020204" pitchFamily="34" charset="0"/>
                <a:cs typeface="Arial-Rounded" panose="020B0500000000000000" pitchFamily="34" charset="0"/>
              </a:rPr>
              <a:t>Vận dụng</a:t>
            </a:r>
            <a:endParaRPr lang="en-US" sz="8000" b="1" i="1">
              <a:solidFill>
                <a:srgbClr val="00B050"/>
              </a:solidFill>
              <a:latin typeface="HP001 4 hàng" panose="020B0603050302020204" pitchFamily="34" charset="0"/>
              <a:cs typeface="Times New Roman" panose="02020603050405020304" pitchFamily="18" charset="0"/>
            </a:endParaRPr>
          </a:p>
        </p:txBody>
      </p:sp>
      <p:sp>
        <p:nvSpPr>
          <p:cNvPr id="5" name="Rounded Rectangle 4"/>
          <p:cNvSpPr/>
          <p:nvPr/>
        </p:nvSpPr>
        <p:spPr>
          <a:xfrm>
            <a:off x="968189" y="3045684"/>
            <a:ext cx="10313894" cy="15711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Arial-Rounded" panose="020B0500000000000000" pitchFamily="34" charset="0"/>
                <a:cs typeface="Arial-Rounded" panose="020B0500000000000000" pitchFamily="34" charset="0"/>
              </a:rPr>
              <a:t>      </a:t>
            </a:r>
            <a:r>
              <a:rPr lang="en-US" sz="3600" b="1">
                <a:solidFill>
                  <a:srgbClr val="FF0000"/>
                </a:solidFill>
                <a:latin typeface="HP001 4 hàng" panose="020B0603050302020204" pitchFamily="34" charset="0"/>
                <a:cs typeface="Arial-Rounded" panose="020B0500000000000000" pitchFamily="34" charset="0"/>
              </a:rPr>
              <a:t>Kể về các hoạt động khác cho người thân nghe</a:t>
            </a:r>
            <a:endParaRPr lang="en-US" sz="8000" b="1" i="1">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779560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DELL\Downloads\2021 - LOGO TRO CHOI\CAY V2.jpg"/>
          <p:cNvPicPr>
            <a:picLocks noChangeAspect="1" noChangeArrowheads="1"/>
          </p:cNvPicPr>
          <p:nvPr/>
        </p:nvPicPr>
        <p:blipFill>
          <a:blip r:embed="rId2" cstate="print"/>
          <a:srcRect l="8838" t="10506" r="5932" b="17177"/>
          <a:stretch>
            <a:fillRect/>
          </a:stretch>
        </p:blipFill>
        <p:spPr bwMode="auto">
          <a:xfrm>
            <a:off x="294293" y="3578775"/>
            <a:ext cx="2674185" cy="2838293"/>
          </a:xfrm>
          <a:prstGeom prst="rect">
            <a:avLst/>
          </a:prstGeom>
          <a:noFill/>
        </p:spPr>
      </p:pic>
      <p:pic>
        <p:nvPicPr>
          <p:cNvPr id="10" name="Picture 5" descr="C:\Users\DELL\Downloads\2021 - LOGO TRO CHOI\CAY V2.jpg"/>
          <p:cNvPicPr>
            <a:picLocks noChangeAspect="1" noChangeArrowheads="1"/>
          </p:cNvPicPr>
          <p:nvPr/>
        </p:nvPicPr>
        <p:blipFill>
          <a:blip r:embed="rId2" cstate="print"/>
          <a:srcRect l="8838" t="10506" r="5932" b="17177"/>
          <a:stretch>
            <a:fillRect/>
          </a:stretch>
        </p:blipFill>
        <p:spPr bwMode="auto">
          <a:xfrm>
            <a:off x="9490842" y="2727433"/>
            <a:ext cx="2685392" cy="3269217"/>
          </a:xfrm>
          <a:prstGeom prst="rect">
            <a:avLst/>
          </a:prstGeom>
          <a:noFill/>
        </p:spPr>
      </p:pic>
      <p:pic>
        <p:nvPicPr>
          <p:cNvPr id="11" name="Picture 3" descr="C:\Users\DELL\Downloads\2021 - KHO LOGO KHÔNG NỀN\co_1b-removebg-preview.png"/>
          <p:cNvPicPr>
            <a:picLocks noChangeAspect="1" noChangeArrowheads="1"/>
          </p:cNvPicPr>
          <p:nvPr/>
        </p:nvPicPr>
        <p:blipFill>
          <a:blip r:embed="rId3" cstate="print"/>
          <a:srcRect/>
          <a:stretch>
            <a:fillRect/>
          </a:stretch>
        </p:blipFill>
        <p:spPr bwMode="auto">
          <a:xfrm>
            <a:off x="-490223" y="5849006"/>
            <a:ext cx="7584706" cy="993227"/>
          </a:xfrm>
          <a:prstGeom prst="rect">
            <a:avLst/>
          </a:prstGeom>
          <a:noFill/>
        </p:spPr>
      </p:pic>
      <p:pic>
        <p:nvPicPr>
          <p:cNvPr id="12" name="Picture 3" descr="C:\Users\DELL\Downloads\2021 - KHO LOGO KHÔNG NỀN\co_1b-removebg-preview.png"/>
          <p:cNvPicPr>
            <a:picLocks noChangeAspect="1" noChangeArrowheads="1"/>
          </p:cNvPicPr>
          <p:nvPr/>
        </p:nvPicPr>
        <p:blipFill>
          <a:blip r:embed="rId3" cstate="print"/>
          <a:srcRect/>
          <a:stretch>
            <a:fillRect/>
          </a:stretch>
        </p:blipFill>
        <p:spPr bwMode="auto">
          <a:xfrm>
            <a:off x="5880539" y="5864772"/>
            <a:ext cx="7020416" cy="993227"/>
          </a:xfrm>
          <a:prstGeom prst="rect">
            <a:avLst/>
          </a:prstGeom>
          <a:noFill/>
        </p:spPr>
      </p:pic>
      <p:sp>
        <p:nvSpPr>
          <p:cNvPr id="2" name="Rounded Rectangle 1"/>
          <p:cNvSpPr/>
          <p:nvPr/>
        </p:nvSpPr>
        <p:spPr>
          <a:xfrm>
            <a:off x="2972111" y="2104322"/>
            <a:ext cx="6163131" cy="725715"/>
          </a:xfrm>
          <a:prstGeom prst="roundRect">
            <a:avLst/>
          </a:prstGeom>
          <a:solidFill>
            <a:srgbClr val="7030A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Ôn</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tập</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kiến</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thức</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đã</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học</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3" name="Rounded Rectangle 2"/>
          <p:cNvSpPr/>
          <p:nvPr/>
        </p:nvSpPr>
        <p:spPr>
          <a:xfrm>
            <a:off x="3071459" y="3365563"/>
            <a:ext cx="6163131" cy="725715"/>
          </a:xfrm>
          <a:prstGeom prst="roundRect">
            <a:avLst/>
          </a:prstGeom>
          <a:solidFill>
            <a:srgbClr val="00B05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Chuẩn</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bị</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sau</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19</a:t>
            </a:r>
          </a:p>
        </p:txBody>
      </p:sp>
      <p:sp>
        <p:nvSpPr>
          <p:cNvPr id="4" name="Rounded Rectangle 3"/>
          <p:cNvSpPr/>
          <p:nvPr/>
        </p:nvSpPr>
        <p:spPr>
          <a:xfrm>
            <a:off x="2946795" y="747987"/>
            <a:ext cx="6083794" cy="725715"/>
          </a:xfrm>
          <a:prstGeom prst="roundRect">
            <a:avLst/>
          </a:prstGeom>
          <a:solidFill>
            <a:srgbClr val="FFFF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FF0000"/>
                </a:solidFill>
                <a:latin typeface="Times New Roman" pitchFamily="18" charset="0"/>
                <a:cs typeface="Times New Roman" pitchFamily="18" charset="0"/>
              </a:rPr>
              <a:t>HOẠT ĐỘNG NỐI TIẾP</a:t>
            </a:r>
            <a:r>
              <a:rPr kumimoji="0" lang="en-US"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grpSp>
        <p:nvGrpSpPr>
          <p:cNvPr id="5" name="Group 4"/>
          <p:cNvGrpSpPr/>
          <p:nvPr/>
        </p:nvGrpSpPr>
        <p:grpSpPr>
          <a:xfrm>
            <a:off x="19887" y="137461"/>
            <a:ext cx="11937609" cy="6705600"/>
            <a:chOff x="118404" y="76200"/>
            <a:chExt cx="11937609" cy="6705600"/>
          </a:xfrm>
        </p:grpSpPr>
        <p:pic>
          <p:nvPicPr>
            <p:cNvPr id="7" name="Picture 2" descr="C:\Users\DELL\Downloads\2021 - KHO LOGO KHÔNG NỀN\bo_ngam_cam_hoa_1-removebg-preview.png"/>
            <p:cNvPicPr>
              <a:picLocks noChangeAspect="1" noChangeArrowheads="1"/>
            </p:cNvPicPr>
            <p:nvPr/>
          </p:nvPicPr>
          <p:blipFill>
            <a:blip r:embed="rId4" cstate="print"/>
            <a:srcRect/>
            <a:stretch>
              <a:fillRect/>
            </a:stretch>
          </p:blipFill>
          <p:spPr bwMode="auto">
            <a:xfrm>
              <a:off x="10508567" y="84407"/>
              <a:ext cx="1447434" cy="1702189"/>
            </a:xfrm>
            <a:prstGeom prst="rect">
              <a:avLst/>
            </a:prstGeom>
            <a:noFill/>
          </p:spPr>
        </p:pic>
        <p:sp>
          <p:nvSpPr>
            <p:cNvPr id="8" name="Rectangle 7"/>
            <p:cNvSpPr/>
            <p:nvPr/>
          </p:nvSpPr>
          <p:spPr>
            <a:xfrm>
              <a:off x="118404" y="76200"/>
              <a:ext cx="11937609" cy="6705600"/>
            </a:xfrm>
            <a:prstGeom prst="rect">
              <a:avLst/>
            </a:prstGeom>
            <a:noFill/>
            <a:ln w="57150">
              <a:solidFill>
                <a:srgbClr val="FF99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629090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pic>
        <p:nvPicPr>
          <p:cNvPr id="3" name="Picture 2"/>
          <p:cNvPicPr>
            <a:picLocks noChangeAspect="1"/>
          </p:cNvPicPr>
          <p:nvPr/>
        </p:nvPicPr>
        <p:blipFill>
          <a:blip r:embed="rId6"/>
          <a:stretch>
            <a:fillRect/>
          </a:stretch>
        </p:blipFill>
        <p:spPr>
          <a:xfrm>
            <a:off x="228902" y="44952"/>
            <a:ext cx="11749190" cy="6678577"/>
          </a:xfrm>
          <a:prstGeom prst="rect">
            <a:avLst/>
          </a:prstGeom>
        </p:spPr>
      </p:pic>
    </p:spTree>
    <p:extLst>
      <p:ext uri="{BB962C8B-B14F-4D97-AF65-F5344CB8AC3E}">
        <p14:creationId xmlns:p14="http://schemas.microsoft.com/office/powerpoint/2010/main" val="3274179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Rounded Rectangle 2"/>
          <p:cNvSpPr/>
          <p:nvPr/>
        </p:nvSpPr>
        <p:spPr>
          <a:xfrm>
            <a:off x="4230145" y="2779712"/>
            <a:ext cx="3347720" cy="1298575"/>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63210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642847"/>
          </a:xfrm>
          <a:prstGeom prst="rect">
            <a:avLst/>
          </a:prstGeom>
        </p:spPr>
      </p:pic>
      <p:pic>
        <p:nvPicPr>
          <p:cNvPr id="3" name="Picture 2"/>
          <p:cNvPicPr>
            <a:picLocks noChangeAspect="1"/>
          </p:cNvPicPr>
          <p:nvPr/>
        </p:nvPicPr>
        <p:blipFill>
          <a:blip r:embed="rId3"/>
          <a:stretch>
            <a:fillRect/>
          </a:stretch>
        </p:blipFill>
        <p:spPr>
          <a:xfrm>
            <a:off x="3025588" y="2729753"/>
            <a:ext cx="5405718" cy="2689412"/>
          </a:xfrm>
          <a:prstGeom prst="rect">
            <a:avLst/>
          </a:prstGeom>
        </p:spPr>
      </p:pic>
    </p:spTree>
    <p:extLst>
      <p:ext uri="{BB962C8B-B14F-4D97-AF65-F5344CB8AC3E}">
        <p14:creationId xmlns:p14="http://schemas.microsoft.com/office/powerpoint/2010/main" val="3738297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0" y="0"/>
            <a:ext cx="0" cy="0"/>
          </a:xfrm>
          <a:prstGeom prst="rect">
            <a:avLst/>
          </a:prstGeom>
        </p:spPr>
      </p:pic>
      <p:pic>
        <p:nvPicPr>
          <p:cNvPr id="7" name="Picture 6"/>
          <p:cNvPicPr>
            <a:picLocks noChangeAspect="1"/>
          </p:cNvPicPr>
          <p:nvPr/>
        </p:nvPicPr>
        <p:blipFill>
          <a:blip r:embed="rId3"/>
          <a:stretch>
            <a:fillRect/>
          </a:stretch>
        </p:blipFill>
        <p:spPr>
          <a:xfrm>
            <a:off x="1269477" y="1099148"/>
            <a:ext cx="9679305" cy="3615690"/>
          </a:xfrm>
          <a:prstGeom prst="rect">
            <a:avLst/>
          </a:prstGeom>
        </p:spPr>
      </p:pic>
    </p:spTree>
    <p:extLst>
      <p:ext uri="{BB962C8B-B14F-4D97-AF65-F5344CB8AC3E}">
        <p14:creationId xmlns:p14="http://schemas.microsoft.com/office/powerpoint/2010/main" val="1137951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0" y="0"/>
            <a:ext cx="0" cy="0"/>
          </a:xfrm>
          <a:prstGeom prst="rect">
            <a:avLst/>
          </a:prstGeom>
        </p:spPr>
      </p:pic>
      <p:pic>
        <p:nvPicPr>
          <p:cNvPr id="2" name="Picture 1"/>
          <p:cNvPicPr>
            <a:picLocks noChangeAspect="1"/>
          </p:cNvPicPr>
          <p:nvPr/>
        </p:nvPicPr>
        <p:blipFill>
          <a:blip r:embed="rId4"/>
          <a:stretch>
            <a:fillRect/>
          </a:stretch>
        </p:blipFill>
        <p:spPr>
          <a:xfrm>
            <a:off x="658907" y="692524"/>
            <a:ext cx="4814048" cy="4639236"/>
          </a:xfrm>
          <a:prstGeom prst="rect">
            <a:avLst/>
          </a:prstGeom>
        </p:spPr>
      </p:pic>
      <p:sp>
        <p:nvSpPr>
          <p:cNvPr id="8" name="Rounded Rectangle 7"/>
          <p:cNvSpPr/>
          <p:nvPr/>
        </p:nvSpPr>
        <p:spPr>
          <a:xfrm>
            <a:off x="5776557" y="645460"/>
            <a:ext cx="5492078" cy="847164"/>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Trong tranh có những ai?</a:t>
            </a:r>
          </a:p>
        </p:txBody>
      </p:sp>
      <p:sp>
        <p:nvSpPr>
          <p:cNvPr id="12" name="Rounded Rectangle 11"/>
          <p:cNvSpPr/>
          <p:nvPr/>
        </p:nvSpPr>
        <p:spPr>
          <a:xfrm>
            <a:off x="5776557" y="1492624"/>
            <a:ext cx="5492078" cy="81354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Mọi người trong tranh đang đi đâu?</a:t>
            </a:r>
          </a:p>
        </p:txBody>
      </p:sp>
      <p:sp>
        <p:nvSpPr>
          <p:cNvPr id="13" name="Rounded Rectangle 12"/>
          <p:cNvSpPr/>
          <p:nvPr/>
        </p:nvSpPr>
        <p:spPr>
          <a:xfrm>
            <a:off x="5776557" y="2349876"/>
            <a:ext cx="5492078" cy="81354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Nét mặt hai bạn nhỏ như thế nào?</a:t>
            </a:r>
          </a:p>
        </p:txBody>
      </p:sp>
      <p:sp>
        <p:nvSpPr>
          <p:cNvPr id="15" name="Rounded Rectangle 14"/>
          <p:cNvSpPr/>
          <p:nvPr/>
        </p:nvSpPr>
        <p:spPr>
          <a:xfrm>
            <a:off x="5776557" y="3163422"/>
            <a:ext cx="5492078" cy="2696133"/>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solidFill>
                  <a:srgbClr val="002060"/>
                </a:solidFill>
                <a:latin typeface="Times New Roman" panose="02020603050405020304" pitchFamily="18" charset="0"/>
                <a:cs typeface="Times New Roman" panose="02020603050405020304" pitchFamily="18" charset="0"/>
              </a:rPr>
              <a:t>2 bạn nhỏ đang đi học về, nét mặt hai bạn rất tươi. Phía sau có 2 mẹ con dắt tay nhau. Đằng xa, có ba bạn nhỏ chơi đùa. </a:t>
            </a:r>
          </a:p>
        </p:txBody>
      </p:sp>
      <p:sp>
        <p:nvSpPr>
          <p:cNvPr id="16" name="Rounded Rectangle 15"/>
          <p:cNvSpPr/>
          <p:nvPr/>
        </p:nvSpPr>
        <p:spPr>
          <a:xfrm>
            <a:off x="658907" y="5459507"/>
            <a:ext cx="4814048" cy="81354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Nói 2 -3 câu về việc làm của các bạn trong tranh.</a:t>
            </a:r>
          </a:p>
        </p:txBody>
      </p:sp>
    </p:spTree>
    <p:extLst>
      <p:ext uri="{BB962C8B-B14F-4D97-AF65-F5344CB8AC3E}">
        <p14:creationId xmlns:p14="http://schemas.microsoft.com/office/powerpoint/2010/main" val="1058991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2"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2"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2"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12" grpId="1" animBg="1"/>
      <p:bldP spid="12" grpId="2" animBg="1"/>
      <p:bldP spid="13" grpId="1" animBg="1"/>
      <p:bldP spid="13" grpId="2" animBg="1"/>
      <p:bldP spid="15" grpId="1" animBg="1"/>
      <p:bldP spid="15" grpId="2"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0" y="0"/>
            <a:ext cx="0" cy="0"/>
          </a:xfrm>
          <a:prstGeom prst="rect">
            <a:avLst/>
          </a:prstGeom>
        </p:spPr>
      </p:pic>
      <p:pic>
        <p:nvPicPr>
          <p:cNvPr id="3" name="Picture 2"/>
          <p:cNvPicPr>
            <a:picLocks noChangeAspect="1"/>
          </p:cNvPicPr>
          <p:nvPr/>
        </p:nvPicPr>
        <p:blipFill>
          <a:blip r:embed="rId4"/>
          <a:stretch>
            <a:fillRect/>
          </a:stretch>
        </p:blipFill>
        <p:spPr>
          <a:xfrm>
            <a:off x="559453" y="367553"/>
            <a:ext cx="5639641" cy="3881718"/>
          </a:xfrm>
          <a:prstGeom prst="rect">
            <a:avLst/>
          </a:prstGeom>
        </p:spPr>
      </p:pic>
      <p:pic>
        <p:nvPicPr>
          <p:cNvPr id="4" name="Picture 3"/>
          <p:cNvPicPr>
            <a:picLocks noChangeAspect="1"/>
          </p:cNvPicPr>
          <p:nvPr/>
        </p:nvPicPr>
        <p:blipFill>
          <a:blip r:embed="rId5"/>
          <a:stretch>
            <a:fillRect/>
          </a:stretch>
        </p:blipFill>
        <p:spPr>
          <a:xfrm>
            <a:off x="6299053" y="367554"/>
            <a:ext cx="5211629" cy="4016188"/>
          </a:xfrm>
          <a:prstGeom prst="rect">
            <a:avLst/>
          </a:prstGeom>
        </p:spPr>
      </p:pic>
      <p:sp>
        <p:nvSpPr>
          <p:cNvPr id="6" name="Rounded Rectangle 5"/>
          <p:cNvSpPr/>
          <p:nvPr/>
        </p:nvSpPr>
        <p:spPr>
          <a:xfrm>
            <a:off x="3953434" y="4383742"/>
            <a:ext cx="5943601" cy="2111187"/>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T</a:t>
            </a:r>
            <a:r>
              <a:rPr lang="en-US" sz="2800" b="1">
                <a:solidFill>
                  <a:srgbClr val="FF0000"/>
                </a:solidFill>
                <a:latin typeface="Times New Roman" panose="02020603050405020304" pitchFamily="18" charset="0"/>
                <a:cs typeface="Times New Roman" panose="02020603050405020304" pitchFamily="18" charset="0"/>
              </a:rPr>
              <a:t>ranh vẽ những ai?</a:t>
            </a:r>
          </a:p>
          <a:p>
            <a:r>
              <a:rPr lang="en-US" sz="2800" b="1">
                <a:solidFill>
                  <a:srgbClr val="FF0000"/>
                </a:solidFill>
                <a:latin typeface="Times New Roman" panose="02020603050405020304" pitchFamily="18" charset="0"/>
                <a:cs typeface="Times New Roman" panose="02020603050405020304" pitchFamily="18" charset="0"/>
              </a:rPr>
              <a:t>Các bạn đang làm gì?</a:t>
            </a:r>
          </a:p>
          <a:p>
            <a:r>
              <a:rPr lang="en-US" sz="2800" b="1">
                <a:solidFill>
                  <a:srgbClr val="FF0000"/>
                </a:solidFill>
                <a:latin typeface="Times New Roman" panose="02020603050405020304" pitchFamily="18" charset="0"/>
                <a:cs typeface="Times New Roman" panose="02020603050405020304" pitchFamily="18" charset="0"/>
              </a:rPr>
              <a:t>Khi tham gia hoạt động đó các bạn cảm thấy thế nào?</a:t>
            </a:r>
          </a:p>
        </p:txBody>
      </p:sp>
      <p:sp>
        <p:nvSpPr>
          <p:cNvPr id="7" name="Rounded Rectangle 6"/>
          <p:cNvSpPr/>
          <p:nvPr/>
        </p:nvSpPr>
        <p:spPr>
          <a:xfrm>
            <a:off x="658905" y="4733365"/>
            <a:ext cx="2581835" cy="1277469"/>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Thảo luận </a:t>
            </a:r>
          </a:p>
          <a:p>
            <a:pPr algn="ctr"/>
            <a:r>
              <a:rPr lang="en-US" sz="3200" b="1">
                <a:solidFill>
                  <a:srgbClr val="00B050"/>
                </a:solidFill>
                <a:latin typeface="Times New Roman" panose="02020603050405020304" pitchFamily="18" charset="0"/>
                <a:cs typeface="Times New Roman" panose="02020603050405020304" pitchFamily="18" charset="0"/>
              </a:rPr>
              <a:t>nhóm 2</a:t>
            </a:r>
          </a:p>
        </p:txBody>
      </p:sp>
    </p:spTree>
    <p:extLst>
      <p:ext uri="{BB962C8B-B14F-4D97-AF65-F5344CB8AC3E}">
        <p14:creationId xmlns:p14="http://schemas.microsoft.com/office/powerpoint/2010/main" val="2196830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0" y="0"/>
            <a:ext cx="0" cy="0"/>
          </a:xfrm>
          <a:prstGeom prst="rect">
            <a:avLst/>
          </a:prstGeom>
        </p:spPr>
      </p:pic>
      <p:pic>
        <p:nvPicPr>
          <p:cNvPr id="3" name="Picture 2"/>
          <p:cNvPicPr>
            <a:picLocks noChangeAspect="1"/>
          </p:cNvPicPr>
          <p:nvPr/>
        </p:nvPicPr>
        <p:blipFill>
          <a:blip r:embed="rId4"/>
          <a:stretch>
            <a:fillRect/>
          </a:stretch>
        </p:blipFill>
        <p:spPr>
          <a:xfrm>
            <a:off x="411535" y="636494"/>
            <a:ext cx="5639641" cy="3881718"/>
          </a:xfrm>
          <a:prstGeom prst="rect">
            <a:avLst/>
          </a:prstGeom>
        </p:spPr>
      </p:pic>
      <p:sp>
        <p:nvSpPr>
          <p:cNvPr id="6" name="Rounded Rectangle 5"/>
          <p:cNvSpPr/>
          <p:nvPr/>
        </p:nvSpPr>
        <p:spPr>
          <a:xfrm>
            <a:off x="6145306" y="636494"/>
            <a:ext cx="5419166" cy="1770530"/>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T</a:t>
            </a:r>
            <a:r>
              <a:rPr lang="en-US" sz="2800" b="1">
                <a:solidFill>
                  <a:srgbClr val="FF0000"/>
                </a:solidFill>
                <a:latin typeface="Times New Roman" panose="02020603050405020304" pitchFamily="18" charset="0"/>
                <a:cs typeface="Times New Roman" panose="02020603050405020304" pitchFamily="18" charset="0"/>
              </a:rPr>
              <a:t>ranh vẽ những ai?</a:t>
            </a:r>
          </a:p>
          <a:p>
            <a:r>
              <a:rPr lang="en-US" sz="2800" b="1">
                <a:solidFill>
                  <a:srgbClr val="FF0000"/>
                </a:solidFill>
                <a:latin typeface="Times New Roman" panose="02020603050405020304" pitchFamily="18" charset="0"/>
                <a:cs typeface="Times New Roman" panose="02020603050405020304" pitchFamily="18" charset="0"/>
              </a:rPr>
              <a:t>Các bạn đang làm gì?</a:t>
            </a:r>
          </a:p>
          <a:p>
            <a:r>
              <a:rPr lang="en-US" sz="2800" b="1">
                <a:solidFill>
                  <a:srgbClr val="FF0000"/>
                </a:solidFill>
                <a:latin typeface="Times New Roman" panose="02020603050405020304" pitchFamily="18" charset="0"/>
                <a:cs typeface="Times New Roman" panose="02020603050405020304" pitchFamily="18" charset="0"/>
              </a:rPr>
              <a:t>Khi tham gia hoạt động đó các bạn cảm thấy thế nào?</a:t>
            </a:r>
          </a:p>
        </p:txBody>
      </p:sp>
      <p:sp>
        <p:nvSpPr>
          <p:cNvPr id="8" name="Rounded Rectangle 7"/>
          <p:cNvSpPr/>
          <p:nvPr/>
        </p:nvSpPr>
        <p:spPr>
          <a:xfrm>
            <a:off x="6051176" y="2407024"/>
            <a:ext cx="4846357" cy="130645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rgbClr val="0070C0"/>
                </a:solidFill>
                <a:latin typeface="Arial-Rounded" panose="020B0500000000000000" pitchFamily="34" charset="0"/>
                <a:cs typeface="Arial-Rounded" panose="020B0500000000000000" pitchFamily="34" charset="0"/>
              </a:rPr>
              <a:t>3 bạn học sinh đang trao đổi bài. Bạn học rất chăm chú.</a:t>
            </a:r>
          </a:p>
        </p:txBody>
      </p:sp>
      <p:sp>
        <p:nvSpPr>
          <p:cNvPr id="10" name="Rounded Rectangle 9"/>
          <p:cNvSpPr/>
          <p:nvPr/>
        </p:nvSpPr>
        <p:spPr>
          <a:xfrm>
            <a:off x="1653989" y="5204013"/>
            <a:ext cx="4814048" cy="81354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Nói 2 -3 câu về việc làm của các bạn trong tranh.</a:t>
            </a:r>
          </a:p>
        </p:txBody>
      </p:sp>
    </p:spTree>
    <p:extLst>
      <p:ext uri="{BB962C8B-B14F-4D97-AF65-F5344CB8AC3E}">
        <p14:creationId xmlns:p14="http://schemas.microsoft.com/office/powerpoint/2010/main" val="2838870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0" y="0"/>
            <a:ext cx="0" cy="0"/>
          </a:xfrm>
          <a:prstGeom prst="rect">
            <a:avLst/>
          </a:prstGeom>
        </p:spPr>
      </p:pic>
      <p:pic>
        <p:nvPicPr>
          <p:cNvPr id="4" name="Picture 3"/>
          <p:cNvPicPr>
            <a:picLocks noChangeAspect="1"/>
          </p:cNvPicPr>
          <p:nvPr/>
        </p:nvPicPr>
        <p:blipFill>
          <a:blip r:embed="rId4"/>
          <a:stretch>
            <a:fillRect/>
          </a:stretch>
        </p:blipFill>
        <p:spPr>
          <a:xfrm>
            <a:off x="772312" y="663389"/>
            <a:ext cx="5211629" cy="4016188"/>
          </a:xfrm>
          <a:prstGeom prst="rect">
            <a:avLst/>
          </a:prstGeom>
        </p:spPr>
      </p:pic>
      <p:sp>
        <p:nvSpPr>
          <p:cNvPr id="6" name="Rounded Rectangle 5"/>
          <p:cNvSpPr/>
          <p:nvPr/>
        </p:nvSpPr>
        <p:spPr>
          <a:xfrm>
            <a:off x="6225987" y="663390"/>
            <a:ext cx="5029201" cy="195878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T</a:t>
            </a:r>
            <a:r>
              <a:rPr lang="en-US" sz="2800" b="1">
                <a:solidFill>
                  <a:srgbClr val="FF0000"/>
                </a:solidFill>
                <a:latin typeface="Times New Roman" panose="02020603050405020304" pitchFamily="18" charset="0"/>
                <a:cs typeface="Times New Roman" panose="02020603050405020304" pitchFamily="18" charset="0"/>
              </a:rPr>
              <a:t>ranh vẽ những ai?</a:t>
            </a:r>
          </a:p>
          <a:p>
            <a:r>
              <a:rPr lang="en-US" sz="2800" b="1">
                <a:solidFill>
                  <a:srgbClr val="FF0000"/>
                </a:solidFill>
                <a:latin typeface="Times New Roman" panose="02020603050405020304" pitchFamily="18" charset="0"/>
                <a:cs typeface="Times New Roman" panose="02020603050405020304" pitchFamily="18" charset="0"/>
              </a:rPr>
              <a:t>Các bạn đang làm gì?</a:t>
            </a:r>
          </a:p>
          <a:p>
            <a:r>
              <a:rPr lang="en-US" sz="2800" b="1">
                <a:solidFill>
                  <a:srgbClr val="FF0000"/>
                </a:solidFill>
                <a:latin typeface="Times New Roman" panose="02020603050405020304" pitchFamily="18" charset="0"/>
                <a:cs typeface="Times New Roman" panose="02020603050405020304" pitchFamily="18" charset="0"/>
              </a:rPr>
              <a:t>Khi tham gia hoạt động đó các bạn cảm thấy thế nào?</a:t>
            </a:r>
          </a:p>
        </p:txBody>
      </p:sp>
      <p:sp>
        <p:nvSpPr>
          <p:cNvPr id="8" name="Rounded Rectangle 7"/>
          <p:cNvSpPr/>
          <p:nvPr/>
        </p:nvSpPr>
        <p:spPr>
          <a:xfrm>
            <a:off x="6225987" y="2915919"/>
            <a:ext cx="4859506" cy="2583928"/>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chemeClr val="accent5"/>
                </a:solidFill>
                <a:latin typeface="Arial-Rounded" panose="020B0500000000000000" pitchFamily="34" charset="0"/>
                <a:cs typeface="Arial-Rounded" panose="020B0500000000000000" pitchFamily="34" charset="0"/>
              </a:rPr>
              <a:t>Các bạn học sinh đang chơi trên sân trường đầy nắng. Sân trường sạch đẹp, có nhiều cây xanh.</a:t>
            </a:r>
          </a:p>
        </p:txBody>
      </p:sp>
      <p:sp>
        <p:nvSpPr>
          <p:cNvPr id="9" name="Rounded Rectangle 8"/>
          <p:cNvSpPr/>
          <p:nvPr/>
        </p:nvSpPr>
        <p:spPr>
          <a:xfrm>
            <a:off x="971102" y="5093074"/>
            <a:ext cx="4814048" cy="81354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Nói 2 -3 câu về việc làm của các bạn trong tranh.</a:t>
            </a:r>
          </a:p>
        </p:txBody>
      </p:sp>
    </p:spTree>
    <p:extLst>
      <p:ext uri="{BB962C8B-B14F-4D97-AF65-F5344CB8AC3E}">
        <p14:creationId xmlns:p14="http://schemas.microsoft.com/office/powerpoint/2010/main" val="218704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0" cy="0"/>
          </a:xfrm>
          <a:prstGeom prst="rect">
            <a:avLst/>
          </a:prstGeom>
        </p:spPr>
      </p:pic>
      <p:pic>
        <p:nvPicPr>
          <p:cNvPr id="5" name="Picture 4"/>
          <p:cNvPicPr>
            <a:picLocks noChangeAspect="1"/>
          </p:cNvPicPr>
          <p:nvPr/>
        </p:nvPicPr>
        <p:blipFill>
          <a:blip r:embed="rId3"/>
          <a:stretch>
            <a:fillRect/>
          </a:stretch>
        </p:blipFill>
        <p:spPr>
          <a:xfrm>
            <a:off x="1821180" y="440055"/>
            <a:ext cx="9157970" cy="2529800"/>
          </a:xfrm>
          <a:prstGeom prst="rect">
            <a:avLst/>
          </a:prstGeom>
        </p:spPr>
      </p:pic>
      <p:sp>
        <p:nvSpPr>
          <p:cNvPr id="6" name="Rounded Rectangle 5"/>
          <p:cNvSpPr/>
          <p:nvPr/>
        </p:nvSpPr>
        <p:spPr>
          <a:xfrm>
            <a:off x="633129" y="3684493"/>
            <a:ext cx="2312895" cy="2191871"/>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chemeClr val="accent5"/>
                </a:solidFill>
                <a:latin typeface="Arial-Rounded" panose="020B0500000000000000" pitchFamily="34" charset="0"/>
                <a:cs typeface="Arial-Rounded" panose="020B0500000000000000" pitchFamily="34" charset="0"/>
              </a:rPr>
              <a:t>học tập, vui chơi, đi dã ngoại...</a:t>
            </a:r>
          </a:p>
        </p:txBody>
      </p:sp>
      <p:cxnSp>
        <p:nvCxnSpPr>
          <p:cNvPr id="3" name="Straight Arrow Connector 2"/>
          <p:cNvCxnSpPr>
            <a:endCxn id="8" idx="1"/>
          </p:cNvCxnSpPr>
          <p:nvPr/>
        </p:nvCxnSpPr>
        <p:spPr>
          <a:xfrm flipV="1">
            <a:off x="5908852" y="3875142"/>
            <a:ext cx="1092577" cy="905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001429" y="3039034"/>
            <a:ext cx="4633151" cy="1672215"/>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chemeClr val="accent5"/>
                </a:solidFill>
                <a:latin typeface="Arial-Rounded" panose="020B0500000000000000" pitchFamily="34" charset="0"/>
                <a:cs typeface="Arial-Rounded" panose="020B0500000000000000" pitchFamily="34" charset="0"/>
              </a:rPr>
              <a:t>trượt cỏ, dự lễ khai giảng, ăn bán trú, vui trung thu, chăm sóc cây, chuyền bóng...</a:t>
            </a:r>
          </a:p>
        </p:txBody>
      </p:sp>
      <p:sp>
        <p:nvSpPr>
          <p:cNvPr id="9" name="Rounded Rectangle 8"/>
          <p:cNvSpPr/>
          <p:nvPr/>
        </p:nvSpPr>
        <p:spPr>
          <a:xfrm>
            <a:off x="7135901" y="4912956"/>
            <a:ext cx="4498680" cy="1765452"/>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chemeClr val="accent5"/>
                </a:solidFill>
                <a:latin typeface="Arial-Rounded" panose="020B0500000000000000" pitchFamily="34" charset="0"/>
                <a:cs typeface="Arial-Rounded" panose="020B0500000000000000" pitchFamily="34" charset="0"/>
              </a:rPr>
              <a:t>Vui vẻ, thú vị, hào hứng, thoải mái, hứng thú ...</a:t>
            </a:r>
          </a:p>
        </p:txBody>
      </p:sp>
      <p:sp>
        <p:nvSpPr>
          <p:cNvPr id="10" name="Rounded Rectangle 9"/>
          <p:cNvSpPr/>
          <p:nvPr/>
        </p:nvSpPr>
        <p:spPr>
          <a:xfrm>
            <a:off x="3407705" y="3684493"/>
            <a:ext cx="2465293" cy="2191872"/>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chemeClr val="accent5"/>
                </a:solidFill>
                <a:latin typeface="Arial-Rounded" panose="020B0500000000000000" pitchFamily="34" charset="0"/>
                <a:cs typeface="Arial-Rounded" panose="020B0500000000000000" pitchFamily="34" charset="0"/>
              </a:rPr>
              <a:t>Ở trường, ở trang trại giáo dục, sân trường,... </a:t>
            </a:r>
          </a:p>
          <a:p>
            <a:pPr algn="ctr"/>
            <a:r>
              <a:rPr lang="en-US" sz="2400">
                <a:solidFill>
                  <a:schemeClr val="accent5"/>
                </a:solidFill>
                <a:latin typeface="Arial-Rounded" panose="020B0500000000000000" pitchFamily="34" charset="0"/>
                <a:cs typeface="Arial-Rounded" panose="020B0500000000000000" pitchFamily="34" charset="0"/>
              </a:rPr>
              <a:t>Với bạn,...</a:t>
            </a:r>
          </a:p>
        </p:txBody>
      </p:sp>
      <p:cxnSp>
        <p:nvCxnSpPr>
          <p:cNvPr id="14" name="Straight Arrow Connector 13"/>
          <p:cNvCxnSpPr/>
          <p:nvPr/>
        </p:nvCxnSpPr>
        <p:spPr>
          <a:xfrm flipV="1">
            <a:off x="2946024" y="4912956"/>
            <a:ext cx="481853"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a:off x="5886442" y="4780428"/>
            <a:ext cx="1249459" cy="10152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2"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par>
                                <p:cTn id="27" presetID="6" presetClass="entr" presetSubtype="16" fill="hold" grpId="2"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2"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8" grpId="1" animBg="1"/>
      <p:bldP spid="8" grpId="2" animBg="1"/>
      <p:bldP spid="9" grpId="1" animBg="1"/>
      <p:bldP spid="9" grpId="2" animBg="1"/>
      <p:bldP spid="10" grpId="1" animBg="1"/>
      <p:bldP spid="10" grpId="2"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341</TotalTime>
  <Words>518</Words>
  <Application>Microsoft Office PowerPoint</Application>
  <PresentationFormat>Widescreen</PresentationFormat>
  <Paragraphs>47</Paragraphs>
  <Slides>16</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Microsoft YaHei</vt:lpstr>
      <vt:lpstr>宋体</vt:lpstr>
      <vt:lpstr>宋体</vt:lpstr>
      <vt:lpstr>Arial</vt:lpstr>
      <vt:lpstr>Arial-Rounded</vt:lpstr>
      <vt:lpstr>Calibri</vt:lpstr>
      <vt:lpstr>Calibri Light</vt:lpstr>
      <vt:lpstr>HP001 4 hàng</vt:lpstr>
      <vt:lpstr>HP001 5H</vt:lpstr>
      <vt:lpstr>Times New Roman</vt:lpstr>
      <vt:lpstr>2_Office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subject>9Slide.vn</dc:subject>
  <dc:creator>Administrator</dc:creator>
  <dc:description>9Slide.vn</dc:description>
  <cp:lastModifiedBy>Admin</cp:lastModifiedBy>
  <cp:revision>52</cp:revision>
  <dcterms:created xsi:type="dcterms:W3CDTF">2021-05-26T07:40:58Z</dcterms:created>
  <dcterms:modified xsi:type="dcterms:W3CDTF">2024-11-13T06:01:16Z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