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2.wav" ContentType="audio/wav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  <p:sldMasterId id="2147483698" r:id="rId3"/>
    <p:sldMasterId id="2147483712" r:id="rId4"/>
    <p:sldMasterId id="2147483714" r:id="rId5"/>
    <p:sldMasterId id="2147483726" r:id="rId6"/>
    <p:sldMasterId id="2147483738" r:id="rId7"/>
    <p:sldMasterId id="2147483751" r:id="rId8"/>
    <p:sldMasterId id="2147483769" r:id="rId9"/>
    <p:sldMasterId id="2147483781" r:id="rId10"/>
    <p:sldMasterId id="2147483793" r:id="rId11"/>
    <p:sldMasterId id="2147483805" r:id="rId12"/>
  </p:sldMasterIdLst>
  <p:notesMasterIdLst>
    <p:notesMasterId r:id="rId30"/>
  </p:notesMasterIdLst>
  <p:sldIdLst>
    <p:sldId id="257" r:id="rId13"/>
    <p:sldId id="260" r:id="rId14"/>
    <p:sldId id="261" r:id="rId15"/>
    <p:sldId id="294" r:id="rId16"/>
    <p:sldId id="262" r:id="rId17"/>
    <p:sldId id="290" r:id="rId18"/>
    <p:sldId id="264" r:id="rId19"/>
    <p:sldId id="291" r:id="rId20"/>
    <p:sldId id="292" r:id="rId21"/>
    <p:sldId id="269" r:id="rId22"/>
    <p:sldId id="293" r:id="rId23"/>
    <p:sldId id="295" r:id="rId24"/>
    <p:sldId id="296" r:id="rId25"/>
    <p:sldId id="297" r:id="rId26"/>
    <p:sldId id="271" r:id="rId27"/>
    <p:sldId id="272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9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0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76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25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05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9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5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3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77102"/>
      </p:ext>
    </p:extLst>
  </p:cSld>
  <p:clrMapOvr>
    <a:masterClrMapping/>
  </p:clrMapOvr>
  <p:transition spd="med" advClick="0">
    <p:pull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65311"/>
      </p:ext>
    </p:extLst>
  </p:cSld>
  <p:clrMapOvr>
    <a:masterClrMapping/>
  </p:clrMapOvr>
  <p:transition spd="med" advClick="0">
    <p:pull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84147"/>
      </p:ext>
    </p:extLst>
  </p:cSld>
  <p:clrMapOvr>
    <a:masterClrMapping/>
  </p:clrMapOvr>
  <p:transition spd="med" advClick="0">
    <p:pull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72101"/>
      </p:ext>
    </p:extLst>
  </p:cSld>
  <p:clrMapOvr>
    <a:masterClrMapping/>
  </p:clrMapOvr>
  <p:transition spd="med" advClick="0">
    <p:pull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"/>
      </p:ext>
    </p:extLst>
  </p:cSld>
  <p:clrMapOvr>
    <a:masterClrMapping/>
  </p:clrMapOvr>
  <p:transition spd="med" advClick="0">
    <p:pul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67623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78313"/>
      </p:ext>
    </p:extLst>
  </p:cSld>
  <p:clrMapOvr>
    <a:masterClrMapping/>
  </p:clrMapOvr>
  <p:transition spd="med" advClick="0"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07045"/>
      </p:ext>
    </p:extLst>
  </p:cSld>
  <p:clrMapOvr>
    <a:masterClrMapping/>
  </p:clrMapOvr>
  <p:transition spd="med" advClick="0"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60667"/>
      </p:ext>
    </p:extLst>
  </p:cSld>
  <p:clrMapOvr>
    <a:masterClrMapping/>
  </p:clrMapOvr>
  <p:transition spd="med" advClick="0">
    <p:pull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4018"/>
      </p:ext>
    </p:extLst>
  </p:cSld>
  <p:clrMapOvr>
    <a:masterClrMapping/>
  </p:clrMapOvr>
  <p:transition spd="med" advClick="0"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03193"/>
      </p:ext>
    </p:extLst>
  </p:cSld>
  <p:clrMapOvr>
    <a:masterClrMapping/>
  </p:clrMapOvr>
  <p:transition spd="med" advClick="0"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011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1558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8850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5277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40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8606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1013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9500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7006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0298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5647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28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12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9.png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4"/>
          <p:cNvSpPr txBox="1"/>
          <p:nvPr/>
        </p:nvSpPr>
        <p:spPr>
          <a:xfrm>
            <a:off x="1857375" y="2598738"/>
            <a:ext cx="81724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>
                <a:solidFill>
                  <a:schemeClr val="bg1"/>
                </a:solidFill>
                <a:latin typeface="Tahoma" panose="020B0604030504040204" pitchFamily="34" charset="0"/>
              </a:rPr>
              <a:t>Giải lao</a:t>
            </a: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79914" y="1069020"/>
            <a:ext cx="860319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1.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Cô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giáo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đáp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lại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lời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chào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của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học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sinh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như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thế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nào</a:t>
            </a:r>
            <a:r>
              <a:rPr lang="en-US" altLang="zh-CN" sz="2800" dirty="0" smtClean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?</a:t>
            </a:r>
            <a:endParaRPr lang="en-US" altLang="zh-CN" sz="2800" dirty="0">
              <a:latin typeface="Arial-SGK-TV" pitchFamily="2" charset="0"/>
              <a:ea typeface="汉仪黑荔枝体简" panose="00020600040101010101" pitchFamily="18" charset="-122"/>
              <a:cs typeface="Arial-SGK-TV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08259"/>
            <a:ext cx="6861278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Cô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mỉm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cười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thật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 smtClean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tươi</a:t>
            </a:r>
            <a:r>
              <a:rPr lang="en-US" altLang="zh-CN" sz="2800" dirty="0" smtClean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.</a:t>
            </a:r>
            <a:endParaRPr lang="en-US" altLang="zh-CN" sz="2800" dirty="0">
              <a:latin typeface="Arial-SGK-TV" pitchFamily="2" charset="0"/>
              <a:ea typeface="汉仪黑荔枝体简" panose="00020600040101010101" pitchFamily="18" charset="-122"/>
              <a:cs typeface="Arial-SGK-TV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79914" y="2245360"/>
            <a:ext cx="9497786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2.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Tìm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những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câu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thơ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tả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cảnh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vật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khi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cô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dạy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em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học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bài</a:t>
            </a:r>
            <a:endParaRPr lang="en-US" altLang="zh-CN" sz="2800" dirty="0">
              <a:latin typeface="Arial-SGK-TV" pitchFamily="2" charset="0"/>
              <a:ea typeface="汉仪黑荔枝体简" panose="00020600040101010101" pitchFamily="18" charset="-122"/>
              <a:cs typeface="Arial-SGK-TV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51467" y="25891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Gió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đưa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thoảng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hương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nhài</a:t>
            </a:r>
            <a:endParaRPr lang="en-US" sz="2600" dirty="0">
              <a:solidFill>
                <a:sysClr val="windowText" lastClr="000000"/>
              </a:solidFill>
              <a:latin typeface="Arial-SGK-TV" pitchFamily="2" charset="0"/>
              <a:cs typeface="Arial-SGK-TV" pitchFamily="2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Nắng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ghé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vào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cửa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lớp</a:t>
            </a:r>
            <a:endParaRPr lang="zh-CN" altLang="en-US" sz="2800" dirty="0">
              <a:latin typeface="Arial-SGK-TV" pitchFamily="2" charset="0"/>
              <a:ea typeface="汉仪黑荔枝体简" panose="00020600040101010101" pitchFamily="18" charset="-122"/>
              <a:cs typeface="Arial-SGK-TV" pitchFamily="2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59" y="2400300"/>
            <a:ext cx="2100075" cy="1825863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579914" y="3856412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3.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Bạn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nhỏ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đã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kể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những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gì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về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cô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giáo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của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mình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2261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Kể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cô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dạy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tập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viết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,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giảng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bài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... </a:t>
            </a:r>
            <a:endParaRPr lang="zh-CN" altLang="en-US" sz="2800" dirty="0">
              <a:latin typeface="Arial-SGK-TV" pitchFamily="2" charset="0"/>
              <a:ea typeface="汉仪黑荔枝体简" panose="00020600040101010101" pitchFamily="18" charset="-122"/>
              <a:cs typeface="Arial-SGK-TV" pitchFamily="2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2579914" y="4984750"/>
            <a:ext cx="9460956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4. Qua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bài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thơ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em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thấy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tình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cảm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của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bạn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nhỏ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dành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cho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cô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như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thế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nào</a:t>
            </a:r>
            <a:r>
              <a:rPr lang="en-US" altLang="zh-CN" sz="2800" dirty="0">
                <a:latin typeface="Arial-SGK-TV" pitchFamily="2" charset="0"/>
                <a:ea typeface="汉仪黑荔枝体简" panose="00020600040101010101" pitchFamily="18" charset="-122"/>
                <a:cs typeface="Arial-SGK-TV" pitchFamily="2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770929" y="5810805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Bạn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nhỏ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rất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yêu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quý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cô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giáo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của</a:t>
            </a:r>
            <a:r>
              <a:rPr lang="en-US" sz="2600" dirty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2600" dirty="0" err="1" smtClean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mình</a:t>
            </a:r>
            <a:r>
              <a:rPr lang="en-US" sz="2600" dirty="0" smtClean="0">
                <a:solidFill>
                  <a:sysClr val="windowText" lastClr="000000"/>
                </a:solidFill>
                <a:latin typeface="Arial-SGK-TV" pitchFamily="2" charset="0"/>
                <a:cs typeface="Arial-SGK-TV" pitchFamily="2" charset="0"/>
                <a:sym typeface="+mn-ea"/>
              </a:rPr>
              <a:t>.</a:t>
            </a:r>
            <a:endParaRPr lang="zh-CN" altLang="en-US" sz="2800" dirty="0">
              <a:latin typeface="Arial-SGK-TV" pitchFamily="2" charset="0"/>
              <a:ea typeface="汉仪黑荔枝体简" panose="00020600040101010101" pitchFamily="18" charset="-122"/>
              <a:cs typeface="Arial-SGK-TV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72096" y="30795"/>
            <a:ext cx="8404938" cy="710508"/>
            <a:chOff x="601356" y="6060395"/>
            <a:chExt cx="5966995" cy="710353"/>
          </a:xfrm>
        </p:grpSpPr>
        <p:sp>
          <p:nvSpPr>
            <p:cNvPr id="16" name="TextBox 22"/>
            <p:cNvSpPr txBox="1"/>
            <p:nvPr/>
          </p:nvSpPr>
          <p:spPr>
            <a:xfrm>
              <a:off x="742515" y="6121611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1356" y="6060395"/>
              <a:ext cx="5660976" cy="645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Học thuộc 2 khổ thơ em yêu thích</a:t>
              </a:r>
              <a:endParaRPr lang="en-US" sz="3600" dirty="0">
                <a:solidFill>
                  <a:schemeClr val="bg1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34175" y="481647"/>
            <a:ext cx="407827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lớp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ạ!”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mỉm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thoảng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lớp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bài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giảng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mãi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Học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sinh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toàn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bài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34175" y="481647"/>
            <a:ext cx="407827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lớp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rồi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ạ!”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mỉm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viết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thoảng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nhài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lớp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bài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giảng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mãi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 smtClean="0">
                  <a:solidFill>
                    <a:prstClr val="white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Luyện</a:t>
              </a:r>
              <a:r>
                <a:rPr lang="en-US" sz="3600" dirty="0" smtClean="0">
                  <a:solidFill>
                    <a:prstClr val="white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solidFill>
                    <a:prstClr val="white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học</a:t>
              </a:r>
              <a:r>
                <a:rPr lang="en-US" sz="3600" dirty="0" smtClean="0">
                  <a:solidFill>
                    <a:prstClr val="white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solidFill>
                    <a:prstClr val="white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thuộc</a:t>
              </a:r>
              <a:r>
                <a:rPr lang="en-US" sz="3600" dirty="0" smtClean="0">
                  <a:solidFill>
                    <a:prstClr val="white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solidFill>
                    <a:prstClr val="white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lòng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Arial-Rounded" panose="020B0500000000000000" charset="0"/>
                <a:cs typeface="Arial-SGK-TV" pitchFamily="2" charset="0"/>
              </a:endParaRPr>
            </a:p>
          </p:txBody>
        </p:sp>
      </p:grpSp>
      <p:sp>
        <p:nvSpPr>
          <p:cNvPr id="12" name="Text Box 4"/>
          <p:cNvSpPr txBox="1"/>
          <p:nvPr/>
        </p:nvSpPr>
        <p:spPr>
          <a:xfrm>
            <a:off x="960188" y="681702"/>
            <a:ext cx="4078278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mỉm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dạy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Gió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ghé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Xem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chúng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lời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Yêu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điểm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218418" y="4007799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87214"/>
            <a:ext cx="12192000" cy="6664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0" y="2109970"/>
            <a:ext cx="9826171" cy="2131189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613731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>
                  <a:ln>
                    <a:noFill/>
                  </a:ln>
                  <a:solidFill>
                    <a:srgbClr val="0418AC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Luyện tập theo văn bản đọc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9" y="4490012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87" y="4490012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73462" y="2358823"/>
            <a:ext cx="1567716" cy="1633483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36074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4" y="450850"/>
            <a:ext cx="1153345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ngạc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khi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a.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Ôi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!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hát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 hay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quá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!</a:t>
            </a:r>
          </a:p>
          <a:p>
            <a:pPr marL="0" indent="0" algn="just">
              <a:buNone/>
            </a:pP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b.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Oa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  <a:sym typeface="+mn-ea"/>
              </a:rPr>
              <a:t>!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rất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thích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món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quà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này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!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Cảm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ơn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bố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  <a:sym typeface="+mn-ea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  <a:sym typeface="+mn-ea"/>
              </a:rPr>
              <a:t>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a.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Lần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đầu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thấy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bạn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hát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rất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+mn-ea"/>
              </a:rPr>
              <a:t> hay</a:t>
            </a:r>
          </a:p>
          <a:p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bất</a:t>
            </a:r>
            <a:r>
              <a:rPr lang="en-US" sz="4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ngờ</a:t>
            </a:r>
            <a:endParaRPr lang="en-US" sz="4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  <a:sym typeface="+mn-ea"/>
              </a:rPr>
              <a:t>mình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0343" y="1709692"/>
            <a:ext cx="11228070" cy="124206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9: Cô giáo lớp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49411" y="2826120"/>
            <a:ext cx="6091555" cy="3382010"/>
          </a:xfrm>
          <a:prstGeom prst="rect">
            <a:avLst/>
          </a:prstGeom>
        </p:spPr>
      </p:pic>
      <p:sp>
        <p:nvSpPr>
          <p:cNvPr id="4" name="Flowchart: Document 17"/>
          <p:cNvSpPr/>
          <p:nvPr/>
        </p:nvSpPr>
        <p:spPr>
          <a:xfrm>
            <a:off x="-144855" y="0"/>
            <a:ext cx="12336855" cy="21330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6" name="Oval 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3432" y="357744"/>
            <a:ext cx="9550400" cy="14772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Chủ</a:t>
            </a:r>
            <a:r>
              <a:rPr lang="en-US" sz="4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4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đề</a:t>
            </a:r>
            <a:r>
              <a:rPr lang="en-US" sz="4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44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2</a:t>
            </a:r>
          </a:p>
          <a:p>
            <a:pPr algn="ctr"/>
            <a:r>
              <a:rPr lang="en-US" sz="44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ĐI HỌC VUI SAO</a:t>
            </a:r>
            <a:endParaRPr lang="en-US" sz="44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9" y="245969"/>
            <a:ext cx="11435323" cy="6430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9883" y="1019439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4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4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đạt</a:t>
            </a:r>
            <a:endParaRPr lang="en-US" sz="4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361" y="1982153"/>
            <a:ext cx="10408022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00B0F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1. </a:t>
            </a:r>
            <a:r>
              <a:rPr lang="vi-VN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Đọc đúng từ ngữ, đọc rõ ràng bài thơ </a:t>
            </a:r>
            <a:r>
              <a:rPr lang="en-US" sz="3600" b="1" dirty="0" err="1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Cô</a:t>
            </a:r>
            <a:r>
              <a:rPr lang="en-US" sz="3600" b="1" dirty="0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giáo</a:t>
            </a:r>
            <a:r>
              <a:rPr lang="en-US" sz="3600" b="1" dirty="0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lớp</a:t>
            </a:r>
            <a:r>
              <a:rPr lang="en-US" sz="3600" b="1" dirty="0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em</a:t>
            </a:r>
            <a:r>
              <a:rPr lang="vi-VN" sz="3600" b="1" dirty="0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, </a:t>
            </a:r>
            <a:r>
              <a:rPr lang="vi-VN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ngữ điệu phù hợp với cảm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xúc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Arial-SGK-TV" pitchFamily="2" charset="0"/>
              <a:ea typeface="Calibri" panose="020F0502020204030204" pitchFamily="34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490" y="3328311"/>
            <a:ext cx="6784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2.</a:t>
            </a:r>
            <a:r>
              <a:rPr lang="vi-VN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Hiểu được nội dung bài đọc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569" y="4106359"/>
            <a:ext cx="107340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3.Vận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dụng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đúng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khác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endParaRPr lang="en-US" sz="3600" b="1" dirty="0" smtClean="0">
              <a:solidFill>
                <a:prstClr val="black"/>
              </a:solidFill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  <a:p>
            <a:r>
              <a:rPr lang="en-US" sz="3600" b="1" dirty="0" err="1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thể</a:t>
            </a:r>
            <a:r>
              <a:rPr lang="en-US" sz="3600" b="1" dirty="0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hiện</a:t>
            </a:r>
            <a:r>
              <a:rPr lang="en-US" sz="3600" b="1" dirty="0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tình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yêu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mình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với</a:t>
            </a:r>
            <a:r>
              <a:rPr lang="en-US" sz="3600" b="1" dirty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thầy</a:t>
            </a:r>
            <a:r>
              <a:rPr lang="en-US" sz="3600" b="1" dirty="0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cô</a:t>
            </a:r>
            <a:r>
              <a:rPr lang="en-US" sz="3600" b="1" dirty="0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giáo</a:t>
            </a:r>
            <a:r>
              <a:rPr lang="en-US" sz="3600" b="1" dirty="0" smtClean="0">
                <a:solidFill>
                  <a:prstClr val="black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4039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em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rồi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ạ!”</a:t>
            </a: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hương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nhài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giảng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tho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mãi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mười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em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rồi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ạ!”</a:t>
            </a: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hương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nhài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giảng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tho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mãi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mười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600" dirty="0">
                <a:latin typeface="Arial-Rounded" panose="020B0500000000000000" charset="0"/>
                <a:cs typeface="Arial-Rounded" panose="020B0500000000000000" charset="0"/>
              </a:rPr>
              <a:t>(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Sanh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43880" y="1595120"/>
            <a:ext cx="6091555" cy="338201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972175" y="531431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em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19453" y="508952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rồi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ạ!”</a:t>
            </a: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hương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nhài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giảng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tho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mãi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mười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52832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45897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75970" y="91249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49630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43270" y="5759450"/>
            <a:ext cx="5423535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2981632" y="531277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83564" y="2866900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96863" y="1652551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65750" y="1235075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165593" y="2472784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849067" y="3579495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60034" y="4479967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63147" y="3312160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27020" y="5253270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67725" y="4846893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542676" y="887377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204820" y="5503023"/>
            <a:ext cx="74951" cy="534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12" grpId="0" bldLvl="0" animBg="1"/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em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34174" y="481647"/>
            <a:ext cx="47692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rồi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ạ!”</a:t>
            </a: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đưa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thoảng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hương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nhài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giảng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tho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mãi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mười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SGK-TV" pitchFamily="2" charset="0"/>
                  <a:ea typeface="Arial-Rounded" panose="020B0500000000000000" charset="0"/>
                  <a:cs typeface="Arial-SGK-TV" pitchFamily="2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SGK-TV" pitchFamily="2" charset="0"/>
                <a:ea typeface="Arial-Rounded" panose="020B0500000000000000" charset="0"/>
                <a:cs typeface="Arial-SGK-TV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791</Words>
  <Application>Microsoft Office PowerPoint</Application>
  <PresentationFormat>Widescreen</PresentationFormat>
  <Paragraphs>155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47" baseType="lpstr">
      <vt:lpstr>Microsoft YaHei</vt:lpstr>
      <vt:lpstr>黑体</vt:lpstr>
      <vt:lpstr>SimSun</vt:lpstr>
      <vt:lpstr>SimSun</vt:lpstr>
      <vt:lpstr>Arial</vt:lpstr>
      <vt:lpstr>Arial Rounded MT Bold</vt:lpstr>
      <vt:lpstr>Arial-Rounded</vt:lpstr>
      <vt:lpstr>Arial-SGK-TV</vt:lpstr>
      <vt:lpstr>Calibri</vt:lpstr>
      <vt:lpstr>Calibri Light</vt:lpstr>
      <vt:lpstr>Franklin Gothic Book</vt:lpstr>
      <vt:lpstr>Franklin Gothic Medium</vt:lpstr>
      <vt:lpstr>HP001 4 hàng</vt:lpstr>
      <vt:lpstr>华文楷体</vt:lpstr>
      <vt:lpstr>Tahoma</vt:lpstr>
      <vt:lpstr>Times New Roman</vt:lpstr>
      <vt:lpstr>Wingdings 2</vt:lpstr>
      <vt:lpstr>汉仪黑荔枝体简</vt:lpstr>
      <vt:lpstr>1_Office Theme</vt:lpstr>
      <vt:lpstr>3_Office Theme</vt:lpstr>
      <vt:lpstr>6_Office Theme</vt:lpstr>
      <vt:lpstr>4_Office Theme</vt:lpstr>
      <vt:lpstr>2_Office 主题​​</vt:lpstr>
      <vt:lpstr>1_Office Theme</vt:lpstr>
      <vt:lpstr>1_Default Design</vt:lpstr>
      <vt:lpstr>7_Office Theme</vt:lpstr>
      <vt:lpstr>Trek</vt:lpstr>
      <vt:lpstr>2_Office Theme</vt:lpstr>
      <vt:lpstr>5_Office Theme</vt:lpstr>
      <vt:lpstr>8_Office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15</cp:revision>
  <dcterms:created xsi:type="dcterms:W3CDTF">2021-05-24T04:43:32Z</dcterms:created>
  <dcterms:modified xsi:type="dcterms:W3CDTF">2024-10-07T05:38:48Z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