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5" r:id="rId3"/>
    <p:sldMasterId id="2147483668" r:id="rId4"/>
    <p:sldMasterId id="2147483670" r:id="rId5"/>
    <p:sldMasterId id="2147483684" r:id="rId6"/>
  </p:sldMasterIdLst>
  <p:notesMasterIdLst>
    <p:notesMasterId r:id="rId23"/>
  </p:notesMasterIdLst>
  <p:handoutMasterIdLst>
    <p:handoutMasterId r:id="rId24"/>
  </p:handoutMasterIdLst>
  <p:sldIdLst>
    <p:sldId id="347" r:id="rId7"/>
    <p:sldId id="257" r:id="rId8"/>
    <p:sldId id="598" r:id="rId9"/>
    <p:sldId id="328" r:id="rId10"/>
    <p:sldId id="595" r:id="rId11"/>
    <p:sldId id="597" r:id="rId12"/>
    <p:sldId id="596" r:id="rId13"/>
    <p:sldId id="378" r:id="rId14"/>
    <p:sldId id="574" r:id="rId15"/>
    <p:sldId id="600" r:id="rId16"/>
    <p:sldId id="576" r:id="rId17"/>
    <p:sldId id="348" r:id="rId18"/>
    <p:sldId id="575" r:id="rId19"/>
    <p:sldId id="578" r:id="rId20"/>
    <p:sldId id="579" r:id="rId21"/>
    <p:sldId id="276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s MC" initials="TM" lastIdx="2" clrIdx="0"/>
  <p:cmAuthor id="2" name="Mai Trang" initials="MT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50B34C"/>
    <a:srgbClr val="CC0000"/>
    <a:srgbClr val="0DFFD1"/>
    <a:srgbClr val="66FF99"/>
    <a:srgbClr val="FFCC99"/>
    <a:srgbClr val="C6F3FE"/>
    <a:srgbClr val="6AFAFE"/>
    <a:srgbClr val="A4EDFE"/>
    <a:srgbClr val="0E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>
        <p:guide orient="horz" pos="2160"/>
        <p:guide pos="3840"/>
      </p:guideLst>
    </p:cSldViewPr>
  </p:slid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172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1-26T13:15:45.725" idx="3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425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ban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tr</a:t>
            </a:r>
            <a:r>
              <a:rPr lang="vi-VN" dirty="0"/>
              <a:t>ườ</a:t>
            </a:r>
            <a:r>
              <a:rPr lang="en-US" dirty="0"/>
              <a:t>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</a:t>
            </a:r>
          </a:p>
          <a:p>
            <a:pPr lvl="0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  <a:p>
            <a:pPr lvl="0"/>
            <a:r>
              <a:rPr lang="en-US" dirty="0"/>
              <a:t> (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56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mọi</a:t>
            </a:r>
            <a:r>
              <a:rPr lang="en-US" dirty="0"/>
              <a:t> ng</a:t>
            </a:r>
            <a:r>
              <a:rPr lang="vi-VN" dirty="0"/>
              <a:t>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7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56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mọi</a:t>
            </a:r>
            <a:r>
              <a:rPr lang="en-US" dirty="0"/>
              <a:t> ng</a:t>
            </a:r>
            <a:r>
              <a:rPr lang="vi-VN" dirty="0"/>
              <a:t>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56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mọi</a:t>
            </a:r>
            <a:r>
              <a:rPr lang="en-US" dirty="0"/>
              <a:t> ng</a:t>
            </a:r>
            <a:r>
              <a:rPr lang="vi-VN" dirty="0"/>
              <a:t>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kern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kern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0"/>
            </a:lvl1pPr>
            <a:lvl2pPr marL="455295" indent="0" algn="ctr">
              <a:buNone/>
              <a:defRPr sz="1990"/>
            </a:lvl2pPr>
            <a:lvl3pPr marL="910590" indent="0" algn="ctr">
              <a:buNone/>
              <a:defRPr sz="1790"/>
            </a:lvl3pPr>
            <a:lvl4pPr marL="1366520" indent="0" algn="ctr">
              <a:buNone/>
              <a:defRPr sz="1590"/>
            </a:lvl4pPr>
            <a:lvl5pPr marL="1821180" indent="0" algn="ctr">
              <a:buNone/>
              <a:defRPr sz="1590"/>
            </a:lvl5pPr>
            <a:lvl6pPr marL="2276475" indent="0" algn="ctr">
              <a:buNone/>
              <a:defRPr sz="1590"/>
            </a:lvl6pPr>
            <a:lvl7pPr marL="2731770" indent="0" algn="ctr">
              <a:buNone/>
              <a:defRPr sz="1590"/>
            </a:lvl7pPr>
            <a:lvl8pPr marL="3187700" indent="0" algn="ctr">
              <a:buNone/>
              <a:defRPr sz="1590"/>
            </a:lvl8pPr>
            <a:lvl9pPr marL="3642995" indent="0" algn="ctr">
              <a:buNone/>
              <a:defRPr sz="159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295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590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652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2118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647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3177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770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42995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295" indent="0">
              <a:buNone/>
              <a:defRPr sz="2390"/>
            </a:lvl2pPr>
            <a:lvl3pPr marL="910590" indent="0">
              <a:buNone/>
              <a:defRPr sz="1990"/>
            </a:lvl3pPr>
            <a:lvl4pPr marL="1366520" indent="0">
              <a:buNone/>
              <a:defRPr sz="1790"/>
            </a:lvl4pPr>
            <a:lvl5pPr marL="1821180" indent="0">
              <a:buNone/>
              <a:defRPr sz="1790"/>
            </a:lvl5pPr>
            <a:lvl6pPr marL="2276475" indent="0">
              <a:buNone/>
              <a:defRPr sz="1790"/>
            </a:lvl6pPr>
            <a:lvl7pPr marL="2731770" indent="0">
              <a:buNone/>
              <a:defRPr sz="1790"/>
            </a:lvl7pPr>
            <a:lvl8pPr marL="3187700" indent="0">
              <a:buNone/>
              <a:defRPr sz="1790"/>
            </a:lvl8pPr>
            <a:lvl9pPr marL="3642995" indent="0">
              <a:buNone/>
              <a:defRPr sz="1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90"/>
            </a:lvl1pPr>
            <a:lvl2pPr>
              <a:defRPr sz="2790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0"/>
            </a:lvl1pPr>
            <a:lvl2pPr marL="455295" indent="0">
              <a:buNone/>
              <a:defRPr sz="1395"/>
            </a:lvl2pPr>
            <a:lvl3pPr marL="910590" indent="0">
              <a:buNone/>
              <a:defRPr sz="1195"/>
            </a:lvl3pPr>
            <a:lvl4pPr marL="1366520" indent="0">
              <a:buNone/>
              <a:defRPr sz="995"/>
            </a:lvl4pPr>
            <a:lvl5pPr marL="1821180" indent="0">
              <a:buNone/>
              <a:defRPr sz="995"/>
            </a:lvl5pPr>
            <a:lvl6pPr marL="2276475" indent="0">
              <a:buNone/>
              <a:defRPr sz="995"/>
            </a:lvl6pPr>
            <a:lvl7pPr marL="2731770" indent="0">
              <a:buNone/>
              <a:defRPr sz="995"/>
            </a:lvl7pPr>
            <a:lvl8pPr marL="3187700" indent="0">
              <a:buNone/>
              <a:defRPr sz="995"/>
            </a:lvl8pPr>
            <a:lvl9pPr marL="3642995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9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0"/>
            </a:lvl1pPr>
            <a:lvl2pPr marL="455295" indent="0">
              <a:buNone/>
              <a:defRPr sz="2790"/>
            </a:lvl2pPr>
            <a:lvl3pPr marL="910590" indent="0">
              <a:buNone/>
              <a:defRPr sz="2390"/>
            </a:lvl3pPr>
            <a:lvl4pPr marL="1366520" indent="0">
              <a:buNone/>
              <a:defRPr sz="1990"/>
            </a:lvl4pPr>
            <a:lvl5pPr marL="1821180" indent="0">
              <a:buNone/>
              <a:defRPr sz="1990"/>
            </a:lvl5pPr>
            <a:lvl6pPr marL="2276475" indent="0">
              <a:buNone/>
              <a:defRPr sz="1990"/>
            </a:lvl6pPr>
            <a:lvl7pPr marL="2731770" indent="0">
              <a:buNone/>
              <a:defRPr sz="1990"/>
            </a:lvl7pPr>
            <a:lvl8pPr marL="3187700" indent="0">
              <a:buNone/>
              <a:defRPr sz="1990"/>
            </a:lvl8pPr>
            <a:lvl9pPr marL="3642995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295" indent="0">
              <a:buNone/>
              <a:defRPr sz="1790"/>
            </a:lvl2pPr>
            <a:lvl3pPr marL="910590" indent="0">
              <a:buNone/>
              <a:defRPr sz="1590"/>
            </a:lvl3pPr>
            <a:lvl4pPr marL="1366520" indent="0">
              <a:buNone/>
              <a:defRPr sz="1395"/>
            </a:lvl4pPr>
            <a:lvl5pPr marL="1821180" indent="0">
              <a:buNone/>
              <a:defRPr sz="1395"/>
            </a:lvl5pPr>
            <a:lvl6pPr marL="2276475" indent="0">
              <a:buNone/>
              <a:defRPr sz="1395"/>
            </a:lvl6pPr>
            <a:lvl7pPr marL="2731770" indent="0">
              <a:buNone/>
              <a:defRPr sz="1395"/>
            </a:lvl7pPr>
            <a:lvl8pPr marL="3187700" indent="0">
              <a:buNone/>
              <a:defRPr sz="1395"/>
            </a:lvl8pPr>
            <a:lvl9pPr marL="3642995" indent="0">
              <a:buNone/>
              <a:defRPr sz="13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/>
  <p:txStyles>
    <p:titleStyle>
      <a:lvl1pPr marL="0" lvl="0" indent="0" algn="ctr" defTabSz="108585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400" lvl="0" indent="-40640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650" lvl="1" indent="-34036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6995" lvl="2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99920" lvl="3" indent="-271780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210" lvl="4" indent="-27114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910" lvl="5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745" lvl="6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80" lvl="7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15" lvl="8" indent="-165735" algn="l" defTabSz="108585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35" lvl="1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670" lvl="2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505" lvl="3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340" lvl="4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175" lvl="5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010" lvl="6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5845" lvl="7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315" lvl="8" indent="0" algn="l" defTabSz="6616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76740" y="3569269"/>
            <a:ext cx="109430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75112"/>
              </p:ext>
            </p:extLst>
          </p:nvPr>
        </p:nvGraphicFramePr>
        <p:xfrm>
          <a:off x="1653177" y="1417320"/>
          <a:ext cx="8718732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06244">
                  <a:extLst>
                    <a:ext uri="{9D8B030D-6E8A-4147-A177-3AD203B41FA5}">
                      <a16:colId xmlns:a16="http://schemas.microsoft.com/office/drawing/2014/main" val="4085371505"/>
                    </a:ext>
                  </a:extLst>
                </a:gridCol>
                <a:gridCol w="2906244">
                  <a:extLst>
                    <a:ext uri="{9D8B030D-6E8A-4147-A177-3AD203B41FA5}">
                      <a16:colId xmlns:a16="http://schemas.microsoft.com/office/drawing/2014/main" val="1433179711"/>
                    </a:ext>
                  </a:extLst>
                </a:gridCol>
                <a:gridCol w="2906244">
                  <a:extLst>
                    <a:ext uri="{9D8B030D-6E8A-4147-A177-3AD203B41FA5}">
                      <a16:colId xmlns:a16="http://schemas.microsoft.com/office/drawing/2014/main" val="1354049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54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mặt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ngực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cánh tay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bụng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đùi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đầu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mặt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sườn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tay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cột sống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chậu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 chân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 vai</a:t>
                      </a:r>
                    </a:p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 khuỷu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tay</a:t>
                      </a:r>
                    </a:p>
                    <a:p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Khớp đầu gối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99577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9107" y="528693"/>
            <a:ext cx="6046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đối chiếu kết quả cùng cô nhé!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7270" y="1685330"/>
            <a:ext cx="63432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1439" y="16532"/>
            <a:ext cx="11288672" cy="6564219"/>
            <a:chOff x="1001439" y="16532"/>
            <a:chExt cx="11288672" cy="6564219"/>
          </a:xfrm>
        </p:grpSpPr>
        <p:grpSp>
          <p:nvGrpSpPr>
            <p:cNvPr id="4" name="组合 3"/>
            <p:cNvGrpSpPr/>
            <p:nvPr/>
          </p:nvGrpSpPr>
          <p:grpSpPr>
            <a:xfrm>
              <a:off x="1762540" y="16532"/>
              <a:ext cx="10527571" cy="6405162"/>
              <a:chOff x="1204170" y="180882"/>
              <a:chExt cx="7195659" cy="42929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4170" y="180882"/>
                <a:ext cx="7195659" cy="429293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273827" y="2450575"/>
                <a:ext cx="5784578" cy="90270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Cử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động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và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cảm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nhận</a:t>
                </a:r>
                <a:endParaRPr lang="zh-CN" altLang="en-US" sz="4800" b="1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椭圆 5"/>
              <p:cNvSpPr/>
              <p:nvPr/>
            </p:nvSpPr>
            <p:spPr>
              <a:xfrm>
                <a:off x="1373897" y="1218285"/>
                <a:ext cx="5584439" cy="12837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&amp; 2</a:t>
                </a:r>
                <a:endParaRPr lang="zh-CN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39" y="3727106"/>
              <a:ext cx="2021331" cy="28536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27" y="568136"/>
              <a:ext cx="1950757" cy="24369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46" y="927994"/>
            <a:ext cx="5804452" cy="4872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64" y="23590"/>
            <a:ext cx="12078271" cy="89255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Đặt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20652" y="1355547"/>
            <a:ext cx="4691874" cy="2497996"/>
            <a:chOff x="1180676" y="2083383"/>
            <a:chExt cx="5645429" cy="3101009"/>
          </a:xfrm>
        </p:grpSpPr>
        <p:sp>
          <p:nvSpPr>
            <p:cNvPr id="7" name="Cloud 6"/>
            <p:cNvSpPr/>
            <p:nvPr/>
          </p:nvSpPr>
          <p:spPr>
            <a:xfrm>
              <a:off x="1180676" y="2083383"/>
              <a:ext cx="5645429" cy="3101009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4548" y="2834460"/>
              <a:ext cx="4847225" cy="18155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Em q</a:t>
              </a:r>
              <a:r>
                <a:rPr lang="vi-VN" sz="2800" b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uan </a:t>
              </a:r>
              <a:r>
                <a:rPr lang="vi-VN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sát hình và đọc hướng dẫn thực hiện </a:t>
              </a:r>
              <a:r>
                <a:rPr lang="vi-VN" sz="2800" b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động tác</a:t>
              </a:r>
              <a:r>
                <a:rPr lang="en-US" sz="2800" b="1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28434" y="5930006"/>
            <a:ext cx="12248865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Khi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1439" y="0"/>
            <a:ext cx="11390582" cy="6580751"/>
            <a:chOff x="1001439" y="0"/>
            <a:chExt cx="11390582" cy="6580751"/>
          </a:xfrm>
        </p:grpSpPr>
        <p:grpSp>
          <p:nvGrpSpPr>
            <p:cNvPr id="4" name="组合 3"/>
            <p:cNvGrpSpPr/>
            <p:nvPr/>
          </p:nvGrpSpPr>
          <p:grpSpPr>
            <a:xfrm>
              <a:off x="1713723" y="0"/>
              <a:ext cx="10678298" cy="6405162"/>
              <a:chOff x="1170804" y="169802"/>
              <a:chExt cx="7298682" cy="42929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3827" y="169802"/>
                <a:ext cx="7195659" cy="429293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170804" y="2351959"/>
                <a:ext cx="6477477" cy="90270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Xác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định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vị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trí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các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khớp</a:t>
                </a:r>
                <a:endParaRPr lang="zh-CN" alt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椭圆 5"/>
              <p:cNvSpPr/>
              <p:nvPr/>
            </p:nvSpPr>
            <p:spPr>
              <a:xfrm>
                <a:off x="1373897" y="1218285"/>
                <a:ext cx="5584439" cy="12837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lang="zh-CN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39" y="3727106"/>
              <a:ext cx="2021331" cy="28536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27" y="568136"/>
              <a:ext cx="1950757" cy="24369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887324" y="504439"/>
            <a:ext cx="9939131" cy="48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914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Clr>
                <a:srgbClr val="1A0057"/>
              </a:buClr>
              <a:buFont typeface="Wingdings" panose="05000000000000000000" pitchFamily="2" charset="2"/>
              <a:buChar char="v"/>
            </a:pP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Hãy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làm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động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tác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yêu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cầu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sau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sym typeface="Roboto Slab Regular" charset="0"/>
              </a:rPr>
              <a:t>:</a:t>
            </a:r>
          </a:p>
          <a:p>
            <a:pPr marL="228600" indent="0" algn="just">
              <a:buClr>
                <a:srgbClr val="1A0057"/>
              </a:buClr>
            </a:pPr>
            <a:endParaRPr lang="en-US" altLang="zh-CN" sz="4000" b="1" dirty="0">
              <a:solidFill>
                <a:srgbClr val="002060"/>
              </a:solidFill>
              <a:latin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xoay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cánh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tay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sym typeface="Roboto Slab Regular" charset="0"/>
            </a:endParaRPr>
          </a:p>
          <a:p>
            <a:pPr marL="685800" lvl="1" indent="0" algn="just">
              <a:buClr>
                <a:srgbClr val="1A0057"/>
              </a:buClr>
            </a:pP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rgbClr val="3333CC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gập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tay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ngồi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xuống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và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đứng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sym typeface="Roboto Slab Regular" charset="0"/>
              </a:rPr>
              <a:t>lên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sym typeface="Roboto Slab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06" y="5541057"/>
            <a:ext cx="66427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05369" y="1940467"/>
            <a:ext cx="574766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70171" y="1683026"/>
            <a:ext cx="278238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0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 vai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405369" y="3096150"/>
            <a:ext cx="574766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0171" y="2848803"/>
            <a:ext cx="40494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0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 khuỷu tay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108371" y="4391517"/>
            <a:ext cx="574766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60338" y="4134882"/>
            <a:ext cx="33475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0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 đầu gối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782"/>
          </a:xfrm>
          <a:prstGeom prst="rect">
            <a:avLst/>
          </a:prstGeo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908312" y="2312504"/>
            <a:ext cx="8073887" cy="286909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1699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FF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 !</a:t>
            </a:r>
            <a:endParaRPr lang="en-US" sz="4800" kern="10" dirty="0">
              <a:ln w="12700">
                <a:solidFill>
                  <a:srgbClr val="FFFF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1703388" y="5805488"/>
            <a:ext cx="8964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8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703387" y="2980155"/>
            <a:ext cx="966852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QUAN VẬN 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36373-EF76-439F-98E9-EB919174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624" y="1829340"/>
            <a:ext cx="914474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 – TIẾT 1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5108" y="1050748"/>
            <a:ext cx="9222377" cy="382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2000"/>
              </a:lnSpc>
              <a:spcAft>
                <a:spcPts val="20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- Chỉ và nói được tên các bộ phận chính của cơ quan vận động trên sơ đồ, tranh, ảnh. </a:t>
            </a:r>
            <a:endParaRPr lang="en-US" sz="28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2000"/>
              </a:lnSpc>
              <a:spcAft>
                <a:spcPts val="20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- Nhận biết được ở mức độ đơn giản chức năng của cơ,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xương và khớp qua các hoạt</a:t>
            </a:r>
            <a:r>
              <a:rPr lang="en-US" sz="280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động vận động. </a:t>
            </a:r>
            <a:endParaRPr lang="en-US" sz="28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22000"/>
              </a:lnSpc>
              <a:spcAft>
                <a:spcPts val="200"/>
              </a:spcAft>
            </a:pP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</a:rPr>
              <a:t> được điều gì sẽ xảy ra với cơ thể mỗi người nếu cơ quan vận động không hoạt động. </a:t>
            </a:r>
            <a:endParaRPr lang="en-US" sz="280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6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6991" y="749850"/>
            <a:ext cx="47088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9374" y="2307988"/>
            <a:ext cx="84151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khớp</a:t>
            </a:r>
            <a:endParaRPr lang="en-US" sz="5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Quan </a:t>
            </a:r>
            <a:r>
              <a:rPr lang="vi-VN" sz="2800" dirty="0"/>
              <a:t>sát các hình dưới đây, chỉ và nói tên một số cơ, xương và khớp của cơ thể.</a:t>
            </a:r>
            <a:endParaRPr lang="en-US" sz="2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29" y="1360700"/>
            <a:ext cx="3133193" cy="54830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32" name="Oval 31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>
                  <a:solidFill>
                    <a:srgbClr val="00B050"/>
                  </a:solidFill>
                </a:rPr>
                <a:t>Bộ xương</a:t>
              </a:r>
              <a:endParaRPr lang="en-US" sz="2800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5667425" y="1603694"/>
            <a:ext cx="33221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1822" y="1951712"/>
            <a:ext cx="1174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95833" y="2647748"/>
            <a:ext cx="14489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87776" y="3070827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69786" y="3466612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38608" y="3879067"/>
            <a:ext cx="29797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36777" y="4807114"/>
            <a:ext cx="14079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976048" y="2518094"/>
            <a:ext cx="11567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266364" y="3412020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749219" y="5186229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/>
          <p:cNvSpPr/>
          <p:nvPr/>
        </p:nvSpPr>
        <p:spPr>
          <a:xfrm>
            <a:off x="8989553" y="1400129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đầu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6906240" y="1747390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mặt</a:t>
            </a:r>
            <a:endParaRPr lang="vi-VN" sz="2400" b="1" dirty="0"/>
          </a:p>
        </p:txBody>
      </p:sp>
      <p:sp>
        <p:nvSpPr>
          <p:cNvPr id="61" name="Rectangle: Rounded Corners 60"/>
          <p:cNvSpPr/>
          <p:nvPr/>
        </p:nvSpPr>
        <p:spPr>
          <a:xfrm>
            <a:off x="7344770" y="2440087"/>
            <a:ext cx="2135638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sườn</a:t>
            </a:r>
            <a:endParaRPr lang="vi-VN" sz="2400" b="1" dirty="0"/>
          </a:p>
        </p:txBody>
      </p:sp>
      <p:sp>
        <p:nvSpPr>
          <p:cNvPr id="65" name="Rectangle: Rounded Corners 64"/>
          <p:cNvSpPr/>
          <p:nvPr/>
        </p:nvSpPr>
        <p:spPr>
          <a:xfrm>
            <a:off x="9599153" y="2853614"/>
            <a:ext cx="1814925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Xương tay</a:t>
            </a:r>
          </a:p>
        </p:txBody>
      </p:sp>
      <p:sp>
        <p:nvSpPr>
          <p:cNvPr id="66" name="Rectangle: Rounded Corners 65"/>
          <p:cNvSpPr/>
          <p:nvPr/>
        </p:nvSpPr>
        <p:spPr>
          <a:xfrm>
            <a:off x="6904501" y="3224110"/>
            <a:ext cx="269465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cột sống</a:t>
            </a:r>
            <a:endParaRPr lang="vi-VN" sz="2400" b="1" dirty="0"/>
          </a:p>
        </p:txBody>
      </p:sp>
      <p:sp>
        <p:nvSpPr>
          <p:cNvPr id="67" name="Rectangle: Rounded Corners 66"/>
          <p:cNvSpPr/>
          <p:nvPr/>
        </p:nvSpPr>
        <p:spPr>
          <a:xfrm>
            <a:off x="8821003" y="3690007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chậu</a:t>
            </a:r>
            <a:endParaRPr lang="vi-VN" sz="2400" b="1" dirty="0"/>
          </a:p>
        </p:txBody>
      </p:sp>
      <p:sp>
        <p:nvSpPr>
          <p:cNvPr id="68" name="Rectangle: Rounded Corners 67"/>
          <p:cNvSpPr/>
          <p:nvPr/>
        </p:nvSpPr>
        <p:spPr>
          <a:xfrm>
            <a:off x="7344770" y="4594494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Xương chân</a:t>
            </a:r>
            <a:endParaRPr lang="vi-VN" sz="2400" b="1" dirty="0"/>
          </a:p>
        </p:txBody>
      </p:sp>
      <p:sp>
        <p:nvSpPr>
          <p:cNvPr id="69" name="Rectangle: Rounded Corners 68"/>
          <p:cNvSpPr/>
          <p:nvPr/>
        </p:nvSpPr>
        <p:spPr>
          <a:xfrm>
            <a:off x="2311258" y="2302899"/>
            <a:ext cx="163464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vai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724782" y="3208455"/>
            <a:ext cx="254158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Khớp khuỷu tay</a:t>
            </a:r>
            <a:endParaRPr lang="vi-VN" sz="2400" b="1" dirty="0"/>
          </a:p>
        </p:txBody>
      </p:sp>
      <p:sp>
        <p:nvSpPr>
          <p:cNvPr id="71" name="Rectangle: Rounded Corners 70"/>
          <p:cNvSpPr/>
          <p:nvPr/>
        </p:nvSpPr>
        <p:spPr>
          <a:xfrm>
            <a:off x="1333698" y="4997795"/>
            <a:ext cx="2415521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Khớp đầu gối</a:t>
            </a:r>
          </a:p>
        </p:txBody>
      </p:sp>
      <p:sp>
        <p:nvSpPr>
          <p:cNvPr id="72" name="Rectangle: Rounded Corners 71"/>
          <p:cNvSpPr/>
          <p:nvPr/>
        </p:nvSpPr>
        <p:spPr>
          <a:xfrm>
            <a:off x="8605358" y="1360700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6536738" y="17205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2</a:t>
            </a:r>
          </a:p>
        </p:txBody>
      </p:sp>
      <p:sp>
        <p:nvSpPr>
          <p:cNvPr id="74" name="Rectangle: Rounded Corners 73"/>
          <p:cNvSpPr/>
          <p:nvPr/>
        </p:nvSpPr>
        <p:spPr>
          <a:xfrm>
            <a:off x="6975727" y="241731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3</a:t>
            </a:r>
          </a:p>
        </p:txBody>
      </p:sp>
      <p:sp>
        <p:nvSpPr>
          <p:cNvPr id="75" name="Rectangle: Rounded Corners 74"/>
          <p:cNvSpPr/>
          <p:nvPr/>
        </p:nvSpPr>
        <p:spPr>
          <a:xfrm>
            <a:off x="9239481" y="2844316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sp>
        <p:nvSpPr>
          <p:cNvPr id="76" name="Rectangle: Rounded Corners 75"/>
          <p:cNvSpPr/>
          <p:nvPr/>
        </p:nvSpPr>
        <p:spPr>
          <a:xfrm>
            <a:off x="6561233" y="32202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</a:p>
        </p:txBody>
      </p:sp>
      <p:sp>
        <p:nvSpPr>
          <p:cNvPr id="77" name="Rectangle: Rounded Corners 76"/>
          <p:cNvSpPr/>
          <p:nvPr/>
        </p:nvSpPr>
        <p:spPr>
          <a:xfrm>
            <a:off x="8412589" y="36573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6</a:t>
            </a:r>
          </a:p>
        </p:txBody>
      </p:sp>
      <p:sp>
        <p:nvSpPr>
          <p:cNvPr id="78" name="Rectangle: Rounded Corners 77"/>
          <p:cNvSpPr/>
          <p:nvPr/>
        </p:nvSpPr>
        <p:spPr>
          <a:xfrm>
            <a:off x="6975727" y="456835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7</a:t>
            </a:r>
          </a:p>
        </p:txBody>
      </p:sp>
      <p:sp>
        <p:nvSpPr>
          <p:cNvPr id="79" name="Rectangle: Rounded Corners 78"/>
          <p:cNvSpPr/>
          <p:nvPr/>
        </p:nvSpPr>
        <p:spPr>
          <a:xfrm>
            <a:off x="3825439" y="22915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8</a:t>
            </a:r>
          </a:p>
        </p:txBody>
      </p:sp>
      <p:sp>
        <p:nvSpPr>
          <p:cNvPr id="80" name="Rectangle: Rounded Corners 79"/>
          <p:cNvSpPr/>
          <p:nvPr/>
        </p:nvSpPr>
        <p:spPr>
          <a:xfrm>
            <a:off x="3185163" y="319159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9</a:t>
            </a:r>
          </a:p>
        </p:txBody>
      </p:sp>
      <p:sp>
        <p:nvSpPr>
          <p:cNvPr id="81" name="Rectangle: Rounded Corners 80"/>
          <p:cNvSpPr/>
          <p:nvPr/>
        </p:nvSpPr>
        <p:spPr>
          <a:xfrm>
            <a:off x="3592433" y="4968767"/>
            <a:ext cx="686028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79390" y="5677247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3" grpId="0" bldLvl="0" animBg="1"/>
      <p:bldP spid="54" grpId="0" bldLvl="0" animBg="1"/>
      <p:bldP spid="61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/>
      <p:bldP spid="8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y2mate.com - KHÁM PHÁ KHOA HỌC Những điều lý thú về bộ XƯƠNG NGƯỜI có thể bạn chưa biết  Tập 10  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343" y="512717"/>
            <a:ext cx="10733314" cy="60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3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Quan </a:t>
            </a:r>
            <a:r>
              <a:rPr lang="vi-VN" sz="2800" dirty="0"/>
              <a:t>sát các hình dưới đây, chỉ và nói tên một số cơ, xương và khớp của cơ thể.</a:t>
            </a:r>
            <a:endParaRPr lang="en-US" sz="2800" dirty="0"/>
          </a:p>
        </p:txBody>
      </p:sp>
      <p:pic>
        <p:nvPicPr>
          <p:cNvPr id="2050" name="Picture 2" descr="3.Hệ cơ - Chương II. Phần mềm học tậ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46" y="1423888"/>
            <a:ext cx="4303643" cy="53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773168" y="188266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62478" y="2714111"/>
            <a:ext cx="1706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70305" y="2943401"/>
            <a:ext cx="973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73168" y="3654206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9661" y="4474716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7905051" y="1691990"/>
            <a:ext cx="139652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mặt</a:t>
            </a:r>
            <a:endParaRPr lang="vi-VN" sz="2400" b="1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1942035" y="2502912"/>
            <a:ext cx="160308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ngực</a:t>
            </a:r>
            <a:endParaRPr lang="vi-VN" sz="2400" b="1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7813173" y="2760539"/>
            <a:ext cx="2135638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Cơ cánh tay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9084545" y="3436993"/>
            <a:ext cx="1814925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Cơ bụng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7334376" y="4232214"/>
            <a:ext cx="1363860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Cơ đùi</a:t>
            </a:r>
            <a:endParaRPr lang="vi-VN" sz="2400" b="1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7520856" y="165256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478969" y="2479966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444130" y="2737763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/>
              <a:t>3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724873" y="3427695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991108" y="422840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28" name="Oval 27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</a:rPr>
                <a:t>Hệ cơ</a:t>
              </a:r>
              <a:endParaRPr lang="en-US" sz="2800" i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9333" y="1423888"/>
            <a:ext cx="7708386" cy="43359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9390" y="5677247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" grpId="0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7270" y="1685330"/>
            <a:ext cx="63432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1128" y="280889"/>
            <a:ext cx="112261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92" y="927221"/>
            <a:ext cx="7083584" cy="5407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128" y="6334780"/>
            <a:ext cx="112261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viết nhanh ra giấy nháp nội dung theo gợi ý trên bảng nào!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686</Words>
  <Application>Microsoft Office PowerPoint</Application>
  <PresentationFormat>Widescreen</PresentationFormat>
  <Paragraphs>116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Times New Roman</vt:lpstr>
      <vt:lpstr>Wingdings</vt:lpstr>
      <vt:lpstr>3_Office Theme</vt:lpstr>
      <vt:lpstr>www.33ppt.com</vt:lpstr>
      <vt:lpstr>1_www.33ppt.com</vt:lpstr>
      <vt:lpstr>2_www.33ppt.com</vt:lpstr>
      <vt:lpstr>3_www.33ppt.com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LY</cp:lastModifiedBy>
  <cp:revision>290</cp:revision>
  <cp:lastPrinted>2020-11-27T05:16:00Z</cp:lastPrinted>
  <dcterms:created xsi:type="dcterms:W3CDTF">2020-10-15T05:43:00Z</dcterms:created>
  <dcterms:modified xsi:type="dcterms:W3CDTF">2024-02-16T10:45:30Z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9227D07DF7944A6AB9AC94762357E259</vt:lpwstr>
  </property>
  <property fmtid="{D5CDD505-2E9C-101B-9397-08002B2CF9AE}" pid="3" name="KSOProductBuildVer">
    <vt:lpwstr>2057-11.2.0.10258</vt:lpwstr>
  </property>
</Properties>
</file>