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  <p:sldMasterId id="2147483699" r:id="rId6"/>
    <p:sldMasterId id="2147483701" r:id="rId7"/>
    <p:sldMasterId id="2147483713" r:id="rId8"/>
    <p:sldMasterId id="2147483725" r:id="rId9"/>
    <p:sldMasterId id="2147483737" r:id="rId10"/>
    <p:sldMasterId id="2147483749" r:id="rId11"/>
  </p:sldMasterIdLst>
  <p:notesMasterIdLst>
    <p:notesMasterId r:id="rId13"/>
  </p:notesMasterIdLst>
  <p:sldIdLst>
    <p:sldId id="257" r:id="rId12"/>
    <p:sldId id="258" r:id="rId14"/>
    <p:sldId id="260" r:id="rId15"/>
    <p:sldId id="261" r:id="rId16"/>
    <p:sldId id="262" r:id="rId17"/>
    <p:sldId id="290" r:id="rId18"/>
    <p:sldId id="264" r:id="rId19"/>
    <p:sldId id="291" r:id="rId20"/>
    <p:sldId id="292" r:id="rId21"/>
    <p:sldId id="293" r:id="rId22"/>
    <p:sldId id="271" r:id="rId23"/>
    <p:sldId id="272" r:id="rId24"/>
    <p:sldId id="277" r:id="rId25"/>
    <p:sldId id="279" r:id="rId26"/>
    <p:sldId id="281" r:id="rId27"/>
    <p:sldId id="298" r:id="rId28"/>
    <p:sldId id="300" r:id="rId29"/>
    <p:sldId id="301" r:id="rId30"/>
    <p:sldId id="302" r:id="rId31"/>
    <p:sldId id="303" r:id="rId32"/>
    <p:sldId id="304" r:id="rId33"/>
    <p:sldId id="305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235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文本占位符 2355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21508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99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3" Type="http://schemas.openxmlformats.org/officeDocument/2006/relationships/theme" Target="../theme/theme10.xml"/><Relationship Id="rId12" Type="http://schemas.openxmlformats.org/officeDocument/2006/relationships/image" Target="../media/image9.jpeg"/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4" Type="http://schemas.openxmlformats.org/officeDocument/2006/relationships/theme" Target="../theme/theme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4" Type="http://schemas.openxmlformats.org/officeDocument/2006/relationships/theme" Target="../theme/theme7.xml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3" Type="http://schemas.openxmlformats.org/officeDocument/2006/relationships/theme" Target="../theme/theme8.xml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89.xml"/><Relationship Id="rId7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0.xml"/><Relationship Id="rId4" Type="http://schemas.openxmlformats.org/officeDocument/2006/relationships/image" Target="../media/image18.png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0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2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0.xml"/><Relationship Id="rId5" Type="http://schemas.openxmlformats.org/officeDocument/2006/relationships/image" Target="../media/image32.png"/><Relationship Id="rId4" Type="http://schemas.openxmlformats.org/officeDocument/2006/relationships/image" Target="../media/image18.png"/><Relationship Id="rId3" Type="http://schemas.openxmlformats.org/officeDocument/2006/relationships/image" Target="../media/image24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99.xml"/><Relationship Id="rId2" Type="http://schemas.openxmlformats.org/officeDocument/2006/relationships/audio" Target="../media/audio1.wav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GIF"/><Relationship Id="rId8" Type="http://schemas.openxmlformats.org/officeDocument/2006/relationships/image" Target="../media/image41.GIF"/><Relationship Id="rId7" Type="http://schemas.openxmlformats.org/officeDocument/2006/relationships/image" Target="../media/image40.GIF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jpe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5" Type="http://schemas.openxmlformats.org/officeDocument/2006/relationships/slideLayout" Target="../slideLayouts/slideLayout99.xml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slide" Target="slide1.xml"/><Relationship Id="rId11" Type="http://schemas.openxmlformats.org/officeDocument/2006/relationships/image" Target="../media/image44.GIF"/><Relationship Id="rId10" Type="http://schemas.openxmlformats.org/officeDocument/2006/relationships/image" Target="../media/image43.GIF"/><Relationship Id="rId1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GIF"/><Relationship Id="rId8" Type="http://schemas.openxmlformats.org/officeDocument/2006/relationships/image" Target="../media/image41.GIF"/><Relationship Id="rId7" Type="http://schemas.openxmlformats.org/officeDocument/2006/relationships/image" Target="../media/image40.GIF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jpe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5" Type="http://schemas.openxmlformats.org/officeDocument/2006/relationships/slideLayout" Target="../slideLayouts/slideLayout99.xml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slide" Target="slide16.xml"/><Relationship Id="rId11" Type="http://schemas.openxmlformats.org/officeDocument/2006/relationships/image" Target="../media/image44.GIF"/><Relationship Id="rId10" Type="http://schemas.openxmlformats.org/officeDocument/2006/relationships/image" Target="../media/image43.GIF"/><Relationship Id="rId1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GIF"/><Relationship Id="rId8" Type="http://schemas.openxmlformats.org/officeDocument/2006/relationships/image" Target="../media/image41.GIF"/><Relationship Id="rId7" Type="http://schemas.openxmlformats.org/officeDocument/2006/relationships/image" Target="../media/image40.GIF"/><Relationship Id="rId6" Type="http://schemas.openxmlformats.org/officeDocument/2006/relationships/image" Target="../media/image49.png"/><Relationship Id="rId5" Type="http://schemas.openxmlformats.org/officeDocument/2006/relationships/image" Target="../media/image38.GIF"/><Relationship Id="rId4" Type="http://schemas.openxmlformats.org/officeDocument/2006/relationships/image" Target="../media/image37.jpe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5" Type="http://schemas.openxmlformats.org/officeDocument/2006/relationships/slideLayout" Target="../slideLayouts/slideLayout99.xml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slide" Target="slide1.xml"/><Relationship Id="rId11" Type="http://schemas.openxmlformats.org/officeDocument/2006/relationships/image" Target="../media/image44.GIF"/><Relationship Id="rId10" Type="http://schemas.openxmlformats.org/officeDocument/2006/relationships/image" Target="../media/image43.GIF"/><Relationship Id="rId1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GIF"/><Relationship Id="rId8" Type="http://schemas.openxmlformats.org/officeDocument/2006/relationships/image" Target="../media/image41.GIF"/><Relationship Id="rId7" Type="http://schemas.openxmlformats.org/officeDocument/2006/relationships/image" Target="../media/image40.GIF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jpe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5" Type="http://schemas.openxmlformats.org/officeDocument/2006/relationships/slideLayout" Target="../slideLayouts/slideLayout99.xml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slide" Target="slide1.xml"/><Relationship Id="rId11" Type="http://schemas.openxmlformats.org/officeDocument/2006/relationships/image" Target="../media/image44.GIF"/><Relationship Id="rId10" Type="http://schemas.openxmlformats.org/officeDocument/2006/relationships/image" Target="../media/image43.GIF"/><Relationship Id="rId1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99.xml"/><Relationship Id="rId4" Type="http://schemas.openxmlformats.org/officeDocument/2006/relationships/audio" Target="../media/audio3.wav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9.xml"/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1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5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5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50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5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56330" y="1044575"/>
            <a:ext cx="780542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Cô giáo đáp lại lời chào của học sinh như thế nào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5602" y="1508259"/>
            <a:ext cx="6861278" cy="73723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 mỉm cười thật tươi</a:t>
            </a:r>
            <a:endParaRPr lang="en-US" altLang="zh-CN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56330" y="2245360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Tìm những câu thơ tả cảnh vật khi cô dạy em học bài</a:t>
            </a:r>
            <a:endParaRPr lang="en-US" altLang="zh-CN" sz="280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51467" y="2589133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 đưa thoảng hương nhài</a:t>
            </a:r>
            <a:endParaRPr lang="en-US" sz="2600">
              <a:solidFill>
                <a:sysClr val="windowText" lastClr="000000"/>
              </a:solidFill>
              <a:latin typeface="Arial-Rounded" panose="020B0500000000000000" charset="0"/>
              <a:ea typeface="+mn-ea"/>
              <a:cs typeface="Arial-Rounded" panose="020B0500000000000000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 ghé vào cửa lớp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4460" y="240030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3656330" y="3880485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  <a:endParaRPr lang="en-US" altLang="zh-CN" sz="280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3814637" y="422616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 cô dạy tập viết, giảng bài... 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19500" y="4984750"/>
            <a:ext cx="84213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  <a:endParaRPr lang="en-US" altLang="zh-CN" sz="280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>
                <a:solidFill>
                  <a:sysClr val="windowText" lastClr="000000"/>
                </a:solidFill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nhỏ rất yêu quý cô giáo của mình</a:t>
            </a:r>
            <a:endParaRPr lang="zh-CN" altLang="en-US" sz="2800" dirty="0"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23640" y="81280"/>
            <a:ext cx="8206105" cy="663311"/>
            <a:chOff x="708943" y="6110866"/>
            <a:chExt cx="5825836" cy="663166"/>
          </a:xfrm>
        </p:grpSpPr>
        <p:sp>
          <p:nvSpPr>
            <p:cNvPr id="16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5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 thuộc 2 khổ thơ em yêu thích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sự ngạc nhiên của em khi</a:t>
            </a:r>
            <a:endParaRPr lang="en-US" sz="44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a. Ôi! Bạn hát hay quá!</a:t>
            </a:r>
            <a:endParaRPr lang="en-US" sz="3200">
              <a:latin typeface="Arial-Rounded" panose="020B0500000000000000" charset="0"/>
              <a:cs typeface="Arial-Rounded" panose="020B0500000000000000" charset="0"/>
              <a:sym typeface="+mn-ea"/>
            </a:endParaRPr>
          </a:p>
          <a:p>
            <a:pPr marL="0" indent="0" algn="just">
              <a:buNone/>
            </a:pPr>
            <a:r>
              <a:rPr lang="en-US" sz="3200">
                <a:latin typeface="Arial-Rounded" panose="020B0500000000000000" charset="0"/>
                <a:cs typeface="Arial-Rounded" panose="020B0500000000000000" charset="0"/>
                <a:sym typeface="+mn-ea"/>
              </a:rPr>
              <a:t>b. Oa!Con rất thích món quà này! Cảm ơn bố mẹ!</a:t>
            </a:r>
            <a:endParaRPr lang="en-US" sz="3200"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a. Lần đầu thấy bạn hát rất hay</a:t>
            </a:r>
            <a:endParaRPr lang="en-US" sz="440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  <a:p>
            <a:r>
              <a:rPr lang="en-US" sz="44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</a:rPr>
              <a:t>b. Được bố mẹ tặng một món quà bất ngờ</a:t>
            </a:r>
            <a:endParaRPr lang="en-US" sz="440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1015365" y="298513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Dung dăng dung dẻ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Viết từ ứng dụng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endParaRPr lang="en-US" sz="9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015365" y="3691890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Dắt trẻ đi chơi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340" y="215900"/>
            <a:ext cx="7430135" cy="639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867"/>
            <a:ext cx="11432117" cy="66971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5283200" y="2514600"/>
            <a:ext cx="5181600" cy="1543050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SimSun" panose="02010600030101010101" pitchFamily="2" charset="-122"/>
                <a:cs typeface="Arial-Rounded" panose="020B0500000000000000" charset="0"/>
              </a:rPr>
              <a:t>Trả lời câu hỏi kể chuyện theo tranh qua trò chơi “Hộp quà bí ẩn”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SimSun" panose="02010600030101010101" pitchFamily="2" charset="-122"/>
              <a:cs typeface="Arial-Rounded" panose="020B0500000000000000" charset="0"/>
            </a:endParaRPr>
          </a:p>
        </p:txBody>
      </p:sp>
      <p:sp>
        <p:nvSpPr>
          <p:cNvPr id="8200" name="文本框 8199"/>
          <p:cNvSpPr txBox="1"/>
          <p:nvPr/>
        </p:nvSpPr>
        <p:spPr>
          <a:xfrm>
            <a:off x="406400" y="2209800"/>
            <a:ext cx="3352800" cy="640715"/>
          </a:xfrm>
          <a:prstGeom prst="rect">
            <a:avLst/>
          </a:prstGeom>
          <a:noFill/>
          <a:ln w="9525">
            <a:noFill/>
          </a:ln>
        </p:spPr>
        <p:txBody>
          <a:bodyPr lIns="66349" tIns="33174" rIns="66349" bIns="33174">
            <a:spAutoFit/>
          </a:bodyPr>
          <a:lstStyle/>
          <a:p>
            <a:pPr marL="0" marR="0" lvl="0" indent="0" algn="ctr" defTabSz="8159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SimSun" panose="02010600030101010101" pitchFamily="2" charset="-122"/>
                <a:cs typeface="Arial-Rounded" panose="020B0500000000000000" charset="0"/>
              </a:rPr>
              <a:t>Cùng bạn</a:t>
            </a:r>
            <a:endParaRPr kumimoji="0" lang="en-US" altLang="zh-CN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SimSun" panose="02010600030101010101" pitchFamily="2" charset="-122"/>
              <a:cs typeface="Arial-Rounded" panose="020B050000000000000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  <p:bldP spid="820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3533" y="-508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56800" y="3937000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You are given 3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0" y="0"/>
            <a:ext cx="11988800" cy="1295400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Vì sao cậu bé Vũ Duệ không được đi học?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0" y="1498600"/>
            <a:ext cx="11988800" cy="1532467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altLang="vi-VN" sz="3200" dirty="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Vì Vũ Duệ là con nhà nghèo, bố mẹ không có tiền cho đi học, phải ở nhà trông em.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5608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4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25610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11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5618" name="Flowchart: Summing Junction 3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9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</p:grpSp>
      <p:pic>
        <p:nvPicPr>
          <p:cNvPr id="25612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4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3429000"/>
            <a:ext cx="778933" cy="770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5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557184" y="3666067"/>
            <a:ext cx="882649" cy="842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rrow: Pentagon 30">
            <a:hlinkClick r:id="rId12" action="ppaction://hlinksldjump">
              <a:snd r:embed="rId1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4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800" y="-1270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27167" y="3920067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You are given 5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774700" y="-14816"/>
            <a:ext cx="10621433" cy="1727200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Buổi sáng Vũ Duệ thường cõng em đi đâu?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350520" y="1815465"/>
            <a:ext cx="11414125" cy="2167043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altLang="vi-VN" sz="280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Vũ Duệ đứng ngoài cửa ngóng vào, nghe thầy giảng bài.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6632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4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26634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35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6642" name="Flowchart: Summing Junction 3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43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</p:grpSp>
      <p:pic>
        <p:nvPicPr>
          <p:cNvPr id="26636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7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8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9900" y="3437467"/>
            <a:ext cx="778933" cy="770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557184" y="3666067"/>
            <a:ext cx="882649" cy="842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rrow: Pentagon 30">
            <a:hlinkClick r:id="rId12" action="ppaction://hlinksldjump">
              <a:snd r:embed="rId1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4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3533" y="-508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27167" y="3920067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You are given 7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683684" y="381000"/>
            <a:ext cx="10742083" cy="1229783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360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Vì sao Vũ Duệ được thầy khen?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679451" y="1885951"/>
            <a:ext cx="10769600" cy="1483783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571500" lvl="0" indent="-571500" algn="ctr" defTabSz="685800">
              <a:buFontTx/>
              <a:buChar char="-"/>
              <a:defRPr/>
            </a:pPr>
            <a:r>
              <a:rPr lang="en-US" altLang="vi-VN" sz="280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Vì Vũ Duệ có tinh thần chăm học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7656" name="Rectangle 32"/>
          <p:cNvSpPr/>
          <p:nvPr/>
        </p:nvSpPr>
        <p:spPr>
          <a:xfrm rot="5600923">
            <a:off x="3160184" y="4940300"/>
            <a:ext cx="1447800" cy="251884"/>
          </a:xfrm>
          <a:prstGeom prst="rect">
            <a:avLst/>
          </a:prstGeom>
          <a:blipFill rotWithShape="1">
            <a:blip r:embed="rId4"/>
          </a:blipFill>
          <a:ln w="12700">
            <a:noFill/>
          </a:ln>
        </p:spPr>
        <p:txBody>
          <a:bodyPr rot="10800000" vert="eaVert"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27658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9" name="Flowchart: Summing Junction 35"/>
          <p:cNvGrpSpPr/>
          <p:nvPr/>
        </p:nvGrpSpPr>
        <p:grpSpPr>
          <a:xfrm>
            <a:off x="2590800" y="4944533"/>
            <a:ext cx="182033" cy="182033"/>
            <a:chOff x="1632" y="3114"/>
            <a:chExt cx="115" cy="115"/>
          </a:xfrm>
        </p:grpSpPr>
        <p:pic>
          <p:nvPicPr>
            <p:cNvPr id="27666" name="Flowchart: Summing Junction 3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632" y="3114"/>
              <a:ext cx="115" cy="1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67" name="Text Box 13"/>
            <p:cNvSpPr txBox="1"/>
            <p:nvPr/>
          </p:nvSpPr>
          <p:spPr>
            <a:xfrm>
              <a:off x="1655" y="3138"/>
              <a:ext cx="69" cy="6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endParaRPr>
            </a:p>
          </p:txBody>
        </p:sp>
      </p:grpSp>
      <p:pic>
        <p:nvPicPr>
          <p:cNvPr id="27660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0784" y="4480984"/>
            <a:ext cx="778933" cy="768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3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018367" y="4614333"/>
            <a:ext cx="878417" cy="8445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rrow: Pentagon 30">
            <a:hlinkClick r:id="rId12" action="ppaction://hlinksldjump">
              <a:snd r:embed="rId1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4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3533" y="-50800"/>
            <a:ext cx="1940984" cy="1858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1" y="4861984"/>
            <a:ext cx="1970616" cy="17420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084" y="4347633"/>
            <a:ext cx="2061633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Folded Corner 8"/>
          <p:cNvSpPr/>
          <p:nvPr/>
        </p:nvSpPr>
        <p:spPr>
          <a:xfrm>
            <a:off x="9927167" y="3920067"/>
            <a:ext cx="1468967" cy="1329267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rPr>
              <a:t>You are given 2 candies </a:t>
            </a:r>
            <a:endParaRPr kumimoji="0" sz="1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7284"/>
            <a:ext cx="10987617" cy="1727200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lvl="0" algn="ctr" defTabSz="685800">
              <a:defRPr/>
            </a:pPr>
            <a:r>
              <a:rPr lang="en-US" sz="320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  <a:sym typeface="+mn-ea"/>
              </a:rPr>
              <a:t>Vì sao Vũ Duệ được đi học?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  <a:sym typeface="+mn-ea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695"/>
            <a:ext cx="11110595" cy="1923415"/>
          </a:xfrm>
          <a:prstGeom prst="foldedCorner">
            <a:avLst>
              <a:gd name="adj" fmla="val 16667"/>
            </a:avLst>
          </a:prstGeom>
          <a:solidFill>
            <a:schemeClr val="bg1">
              <a:alpha val="90195"/>
            </a:schemeClr>
          </a:solidFill>
          <a:ln w="12700">
            <a:noFill/>
          </a:ln>
        </p:spPr>
        <p:txBody>
          <a:bodyPr lIns="91440" tIns="45720" rIns="91440" bIns="45720" anchor="ctr" anchorCtr="0"/>
          <a:lstStyle/>
          <a:p>
            <a:pPr marL="571500" lvl="0" indent="-571500" algn="ctr" defTabSz="685800">
              <a:buFontTx/>
              <a:buChar char="-"/>
              <a:defRPr/>
            </a:pPr>
            <a:r>
              <a:rPr lang="en-US" altLang="vi-VN" sz="2800">
                <a:solidFill>
                  <a:srgbClr val="002060"/>
                </a:solidFill>
                <a:latin typeface="UTM Avo" panose="02040603050506020204" pitchFamily="18" charset="0"/>
                <a:ea typeface="Tahoma" panose="020B0604030504040204" pitchFamily="34" charset="0"/>
                <a:cs typeface="UTM Avo" panose="02040603050506020204" pitchFamily="18" charset="0"/>
              </a:rPr>
              <a:t>Thầy đồ thương hoàn cảnh khó khăn và sự ham học của Vũ Duệ nên cho Vũ Duệ vào học.</a:t>
            </a:r>
            <a:endParaRPr kumimoji="0" lang="en-US" alt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Tahoma" panose="020B0604030504040204" pitchFamily="34" charset="0"/>
              <a:cs typeface="UTM Avo" panose="02040603050506020204" pitchFamily="18" charset="0"/>
            </a:endParaRPr>
          </a:p>
        </p:txBody>
      </p:sp>
      <p:sp>
        <p:nvSpPr>
          <p:cNvPr id="28680" name="Rectangle 32"/>
          <p:cNvSpPr/>
          <p:nvPr/>
        </p:nvSpPr>
        <p:spPr>
          <a:xfrm rot="5600923">
            <a:off x="2829984" y="4993217"/>
            <a:ext cx="2438400" cy="251883"/>
          </a:xfrm>
          <a:prstGeom prst="rect">
            <a:avLst/>
          </a:prstGeom>
          <a:blipFill rotWithShape="1">
            <a:blip r:embed="rId4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pic>
        <p:nvPicPr>
          <p:cNvPr id="28682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33" y="5458884"/>
            <a:ext cx="952500" cy="10181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83" name="Flowchart: Summing Junction 35"/>
          <p:cNvGrpSpPr/>
          <p:nvPr/>
        </p:nvGrpSpPr>
        <p:grpSpPr>
          <a:xfrm>
            <a:off x="4011084" y="4182533"/>
            <a:ext cx="184149" cy="177800"/>
            <a:chOff x="2527" y="2634"/>
            <a:chExt cx="115" cy="112"/>
          </a:xfrm>
        </p:grpSpPr>
        <p:pic>
          <p:nvPicPr>
            <p:cNvPr id="28690" name="Flowchart: Summing Junction 3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27" y="2634"/>
              <a:ext cx="115" cy="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1" name="Text Box 13"/>
            <p:cNvSpPr txBox="1"/>
            <p:nvPr/>
          </p:nvSpPr>
          <p:spPr>
            <a:xfrm>
              <a:off x="2550" y="2656"/>
              <a:ext cx="69" cy="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40" tIns="45720" rIns="91440" bIns="45720" anchor="ctr" anchorCtr="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pitchFamily="18" charset="0"/>
              </a:endParaRPr>
            </a:p>
          </p:txBody>
        </p:sp>
      </p:grpSp>
      <p:pic>
        <p:nvPicPr>
          <p:cNvPr id="28684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684" y="5154084"/>
            <a:ext cx="1166283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72984"/>
            <a:ext cx="1164167" cy="12763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0" y="3429000"/>
            <a:ext cx="778933" cy="770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557184" y="3666067"/>
            <a:ext cx="882649" cy="8424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4833" y="3920067"/>
            <a:ext cx="495300" cy="4381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1117" y="3822700"/>
            <a:ext cx="713316" cy="119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rrow: Pentagon 30">
            <a:hlinkClick r:id="rId12" action="ppaction://hlinksldjump">
              <a:snd r:embed="rId13" name="applause.wav"/>
            </a:hlinkClick>
          </p:cNvPr>
          <p:cNvSpPr/>
          <p:nvPr/>
        </p:nvSpPr>
        <p:spPr>
          <a:xfrm rot="586976" flipH="1">
            <a:off x="2844800" y="4038600"/>
            <a:ext cx="2309284" cy="901700"/>
          </a:xfrm>
          <a:prstGeom prst="homePlate">
            <a:avLst>
              <a:gd name="adj" fmla="val 49845"/>
            </a:avLst>
          </a:prstGeom>
          <a:blipFill rotWithShape="1">
            <a:blip r:embed="rId4"/>
          </a:blipFill>
          <a:ln w="12700">
            <a:noFill/>
          </a:ln>
        </p:spPr>
        <p:txBody>
          <a:bodyPr lIns="91440" tIns="45720" rIns="91440" bIns="45720" anchor="ctr" anchorCtr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 HOME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27" grpId="0" bldLvl="0" animBg="1"/>
      <p:bldP spid="2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584200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vi-VN" sz="4265">
                <a:solidFill>
                  <a:prstClr val="black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Qua câu chuyện, em học được điều gì?</a:t>
            </a:r>
            <a:endParaRPr lang="vi-VN" sz="4265" dirty="0">
              <a:solidFill>
                <a:prstClr val="black"/>
              </a:solidFill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  <a:endParaRPr lang="en-US" sz="8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96135" y="77470"/>
            <a:ext cx="7583170" cy="621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Thứ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ngày .....tháng</a:t>
            </a:r>
            <a:r>
              <a:rPr lang="en-US" sz="2400" b="1" i="1" dirty="0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 ....</a:t>
            </a:r>
            <a:r>
              <a:rPr lang="en-US" sz="2400" b="1" i="1" dirty="0" err="1">
                <a:solidFill>
                  <a:srgbClr val="7030A0"/>
                </a:solidFill>
                <a:latin typeface="Arial Narrow" panose="020B0606020202030204" charset="0"/>
                <a:cs typeface="Arial Narrow" panose="020B0606020202030204" charset="0"/>
              </a:rPr>
              <a:t>năm ....</a:t>
            </a:r>
            <a:endParaRPr lang="en-US" sz="2400" b="1" i="1" dirty="0" err="1">
              <a:solidFill>
                <a:srgbClr val="7030A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115" y="838835"/>
            <a:ext cx="11228070" cy="138303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charset="0"/>
                <a:cs typeface="Arial Rounded MT Bold" panose="020F0704030504030204" charset="0"/>
              </a:rPr>
              <a:t> 9: Cô giáo lớp em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pic>
        <p:nvPicPr>
          <p:cNvPr id="4" name="Content Placeholder 3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35920" y="0"/>
            <a:ext cx="1656080" cy="169164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09925" y="2452370"/>
            <a:ext cx="6091555" cy="3382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  <a:endParaRPr lang="en-US" sz="40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  <a:endParaRPr lang="en-US" sz="40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cho.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pPr algn="r"/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(Nguyễn Xuân Sanh)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643880" y="1595120"/>
            <a:ext cx="6091555" cy="338201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4656880" y="8350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509560" y="13138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322235" y="17164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80680" y="2038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46035" y="28391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50630" y="3209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733080" y="36277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61985" y="39960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35645" y="483363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56880" y="52203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54415" y="55384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62340" y="59620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972175" y="531431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  <a:endParaRPr lang="en-US" sz="40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52832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245491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" y="4458970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775970" y="91249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49630" y="289814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49630" y="4764405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843270" y="5759450"/>
            <a:ext cx="5423535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đoạn nối tiếp</a:t>
              </a:r>
              <a:endParaRPr lang="en-US" sz="4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 bldLvl="0" animBg="1"/>
      <p:bldP spid="6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4398645" y="12827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Rounded" panose="020B0500000000000000" charset="0"/>
                <a:cs typeface="Arial-Rounded" panose="020B0500000000000000" charset="0"/>
              </a:rPr>
              <a:t>Cô giáo lớp em</a:t>
            </a:r>
            <a:endParaRPr lang="en-US" sz="40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546860" y="835025"/>
            <a:ext cx="629729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Sáng nào em đến lớp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Cũng thấy cô đến rồi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Đáp lời “Chào cô ạ!”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mỉm cười thật tươi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Cô dạy em tập viết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Gió đưa thoảng hương nhài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Nắng ghé vào cửa lớp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Xem chúng em học bài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lời cô giáo giảng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Ấm trang vở thơm tho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Yêu thương em ngắm mãi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  <a:p>
            <a:r>
              <a:rPr lang="en-US" sz="2600">
                <a:latin typeface="Arial-Rounded" panose="020B0500000000000000" charset="0"/>
                <a:cs typeface="Arial-Rounded" panose="020B0500000000000000" charset="0"/>
              </a:rPr>
              <a:t>Những điểm mười cô cho</a:t>
            </a:r>
            <a:endParaRPr lang="en-US" sz="260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699125" y="2155825"/>
            <a:ext cx="6091555" cy="338201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712603" y="5778366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2605</Words>
  <Application>WPS Presentation</Application>
  <PresentationFormat>Widescreen</PresentationFormat>
  <Paragraphs>177</Paragraphs>
  <Slides>23</Slides>
  <Notes>16</Notes>
  <HiddenSlides>0</HiddenSlides>
  <MMClips>3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23</vt:i4>
      </vt:variant>
    </vt:vector>
  </HeadingPairs>
  <TitlesOfParts>
    <vt:vector size="60" baseType="lpstr">
      <vt:lpstr>Arial</vt:lpstr>
      <vt:lpstr>SimSun</vt:lpstr>
      <vt:lpstr>Wingdings</vt:lpstr>
      <vt:lpstr>Microsoft YaHei</vt:lpstr>
      <vt:lpstr>Calibri Light</vt:lpstr>
      <vt:lpstr>Calibri</vt:lpstr>
      <vt:lpstr>Wingdings 2</vt:lpstr>
      <vt:lpstr>Arial-Rounded</vt:lpstr>
      <vt:lpstr>VNI 27 Bendigo</vt:lpstr>
      <vt:lpstr>等线</vt:lpstr>
      <vt:lpstr>等线</vt:lpstr>
      <vt:lpstr>汉仪小麦体简</vt:lpstr>
      <vt:lpstr>Times New Roman</vt:lpstr>
      <vt:lpstr>Calibri</vt:lpstr>
      <vt:lpstr>Arial Narrow</vt:lpstr>
      <vt:lpstr>Arial Rounded MT Bold</vt:lpstr>
      <vt:lpstr>Arial Unicode MS</vt:lpstr>
      <vt:lpstr>Tahoma</vt:lpstr>
      <vt:lpstr>汉仪黑荔枝体简</vt:lpstr>
      <vt:lpstr>UTM Avo</vt:lpstr>
      <vt:lpstr>Segoe Print</vt:lpstr>
      <vt:lpstr>HP001 4 hàng</vt:lpstr>
      <vt:lpstr>.VnAvant</vt:lpstr>
      <vt:lpstr>Times New Roman</vt:lpstr>
      <vt:lpstr>Franklin Gothic Book</vt:lpstr>
      <vt:lpstr>Franklin Gothic Medium</vt:lpstr>
      <vt:lpstr>黑体</vt:lpstr>
      <vt:lpstr>1_Office Theme</vt:lpstr>
      <vt:lpstr>1_Office 主题​​</vt:lpstr>
      <vt:lpstr>3_Office Theme</vt:lpstr>
      <vt:lpstr>6_Office Theme</vt:lpstr>
      <vt:lpstr>4_Office Theme</vt:lpstr>
      <vt:lpstr>2_Office 主题​​</vt:lpstr>
      <vt:lpstr>1_Office Theme</vt:lpstr>
      <vt:lpstr>7_Office Theme</vt:lpstr>
      <vt:lpstr>Trek</vt:lpstr>
      <vt:lpstr>2_Office Theme</vt:lpstr>
      <vt:lpstr>Chào mừng các em đến với tiết Tiếng Việt - Lớp 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Nói câu thể hiện tình cảm của em với thầy cô giáo của mình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Lý Nguyễn</cp:lastModifiedBy>
  <cp:revision>5</cp:revision>
  <dcterms:created xsi:type="dcterms:W3CDTF">2021-05-24T04:43:00Z</dcterms:created>
  <dcterms:modified xsi:type="dcterms:W3CDTF">2024-10-12T07:41:36Z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1033-12.2.0.18283</vt:lpwstr>
  </property>
  <property fmtid="{D5CDD505-2E9C-101B-9397-08002B2CF9AE}" pid="3" name="ICV">
    <vt:lpwstr>AA12BD5475A5460D872803BA3610F981_12</vt:lpwstr>
  </property>
</Properties>
</file>