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1"/>
  </p:notesMasterIdLst>
  <p:handoutMasterIdLst>
    <p:handoutMasterId r:id="rId22"/>
  </p:handoutMasterIdLst>
  <p:sldIdLst>
    <p:sldId id="298" r:id="rId5"/>
    <p:sldId id="314" r:id="rId6"/>
    <p:sldId id="299" r:id="rId7"/>
    <p:sldId id="300" r:id="rId8"/>
    <p:sldId id="309" r:id="rId9"/>
    <p:sldId id="310" r:id="rId10"/>
    <p:sldId id="301" r:id="rId11"/>
    <p:sldId id="311" r:id="rId12"/>
    <p:sldId id="302" r:id="rId13"/>
    <p:sldId id="312" r:id="rId14"/>
    <p:sldId id="303" r:id="rId15"/>
    <p:sldId id="313" r:id="rId16"/>
    <p:sldId id="304" r:id="rId17"/>
    <p:sldId id="305" r:id="rId18"/>
    <p:sldId id="315" r:id="rId19"/>
    <p:sldId id="307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2" d="100"/>
          <a:sy n="72" d="100"/>
        </p:scale>
        <p:origin x="660" y="90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1986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EA5F0D-C1DC-412F-A146-DDB3A74B588F}" type="datetimeFigureOut">
              <a:rPr lang="en-US"/>
              <a:t>10/12/2021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AE14B8-3CC9-472D-9BC5-A84D80684DE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CDE508-72C8-4AB5-AA9C-1584D31690E0}" type="datetimeFigureOut">
              <a:rPr lang="en-US"/>
              <a:t>10/12/2021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B667E1-E601-4AAF-B95C-B25720D70A60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hỗ dành sẵn cho Hình ảnh của Bản chiế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Chỗ dành sẵn cho Ghi ch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5124" name="Chỗ dành sẵn cho Số hiệu Bản chiế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B819CF5-4023-4FD7-94FF-BB3A6EFED1FC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51936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Freeform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Freeform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Freeform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Freeform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Freeform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Freeform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Freeform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Freeform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Freeform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Freeform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Freeform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Freeform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Freeform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Freeform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Freeform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Freeform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Freeform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Freeform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Freeform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Freeform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Freeform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Freeform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Freeform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Freeform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Freeform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Freeform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Freeform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Freeform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Freeform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Freeform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Freeform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Freeform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Freeform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Freeform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Freeform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Group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Freeform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Freeform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Freeform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Freeform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Freeform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Freeform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Freeform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Freeform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Freeform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Group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Freeform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Freeform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Freeform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Freeform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Freeform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Freeform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Freeform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Freeform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Freeform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Freeform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Group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Freeform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Freeform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Freeform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Freeform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Freeform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Freeform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Freeform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Freeform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Freeform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Freeform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Freeform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Freeform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Freeform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Freeform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Freeform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Freeform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Freeform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Freeform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Freeform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Group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Freeform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Freeform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Freeform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Freeform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Freeform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Group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Freeform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Freeform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Freeform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Freeform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Freeform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Freeform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Freeform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Freeform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Freeform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Freeform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Group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Freeform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Freeform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Freeform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Freeform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Freeform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Freeform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Group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Freeform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Freeform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Freeform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Freeform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Freeform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Freeform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Freeform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Freeform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Freeform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Freeform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Group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Freeform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Freeform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Freeform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Freeform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Freeform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Freeform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Freeform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Freeform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Freeform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Freeform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Freeform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Freeform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Freeform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Freeform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Freeform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Freeform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Freeform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Freeform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Freeform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Freeform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Freeform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Freeform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Freeform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Freeform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Freeform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Freeform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Freeform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Freeform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Group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Freeform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Freeform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Freeform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Freeform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Freeform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Freeform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Freeform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Freeform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Freeform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Freeform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Freeform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Freeform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Freeform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Freeform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Freeform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Freeform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Freeform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Freeform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Freeform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Freeform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Freeform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Freeform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Freeform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Freeform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Group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Freeform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Freeform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Freeform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Freeform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Freeform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Freeform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Freeform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Freeform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10/12/2021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10/12/2021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10/12/2021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>
              <a:defRPr sz="5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10/12/2021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rPr lang="en-US" smtClean="0"/>
              <a:t>10/12/2021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rPr lang="en-US" smtClean="0"/>
              <a:t>10/12/2021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7" name="Freeform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" name="Freeform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9" name="Group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Freeform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Freeform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Freeform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Freeform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Freeform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Freeform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Freeform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Freeform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Freeform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Freeform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Freeform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Freeform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Freeform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Freeform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Freeform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Freeform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Freeform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Freeform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Freeform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Freeform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Freeform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Freeform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Freeform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Freeform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Freeform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Freeform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Freeform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Freeform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Freeform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Freeform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" name="Freeform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1" name="Freeform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Freeform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Freeform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Freeform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Freeform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Freeform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Freeform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Freeform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9" name="Freeform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0" name="Freeform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1" name="Freeform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Freeform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Freeform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Freeform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Freeform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Freeform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Freeform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Freeform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9" name="Freeform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0" name="Freeform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1" name="Freeform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2" name="Freeform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Freeform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Freeform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Freeform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Freeform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Freeform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Freeform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Freeform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Freeform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Freeform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Freeform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Freeform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Freeform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Freeform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Freeform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Freeform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Freeform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Freeform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Freeform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1" name="Freeform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2" name="Freeform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Freeform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Freeform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Freeform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Freeform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7" name="Freeform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8" name="Freeform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Freeform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Freeform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Freeform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Freeform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3" name="Group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Freeform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" name="Freeform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Freeform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Freeform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Freeform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" name="Freeform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" name="Freeform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Freeform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Freeform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Freeform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Freeform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Freeform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" name="Freeform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" name="Freeform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Freeform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Freeform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Freeform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Freeform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Freeform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Freeform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Freeform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" name="Freeform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" name="Freeform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" name="Freeform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" name="Freeform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Freeform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Freeform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Freeform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Freeform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Freeform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Freeform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Freeform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Freeform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Freeform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Freeform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Freeform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Freeform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Freeform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Freeform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Freeform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Freeform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Freeform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Freeform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Freeform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Freeform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Freeform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Freeform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Freeform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Freeform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Freeform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Freeform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Freeform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6" name="Freeform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7" name="Freeform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Freeform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Freeform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Freeform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Freeform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Freeform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Freeform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Freeform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Freeform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Freeform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Freeform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Freeform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Freeform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Freeform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Freeform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Freeform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Freeform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Freeform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Freeform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Freeform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Freeform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Freeform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Freeform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Freeform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1" name="Freeform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2" name="Freeform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Freeform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Freeform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Freeform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Freeform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7" name="Group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Freeform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Freeform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0" name="Freeform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1" name="Freeform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2" name="Freeform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3" name="Freeform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4" name="Freeform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5" name="Freeform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6" name="Freeform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7" name="Freeform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8" name="Freeform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9" name="Freeform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0" name="Freeform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1" name="Freeform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2" name="Freeform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3" name="Freeform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4" name="Freeform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5" name="Freeform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6" name="Freeform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7" name="Freeform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8" name="Freeform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9" name="Freeform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0" name="Freeform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1" name="Freeform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2" name="Freeform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3" name="Freeform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4" name="Freeform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5" name="Freeform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6" name="Freeform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7" name="Freeform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8" name="Freeform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9" name="Freeform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0" name="Freeform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1" name="Freeform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2" name="Freeform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3" name="Freeform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4" name="Freeform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5" name="Freeform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6" name="Freeform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7" name="Freeform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8" name="Freeform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9" name="Freeform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0" name="Freeform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1" name="Freeform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2" name="Freeform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3" name="Freeform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4" name="Freeform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5" name="Freeform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6" name="Freeform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7" name="Freeform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8" name="Freeform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9" name="Freeform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0" name="Freeform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1" name="Freeform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2" name="Freeform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3" name="Freeform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4" name="Freeform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5" name="Freeform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6" name="Freeform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7" name="Freeform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8" name="Freeform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9" name="Freeform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0" name="Freeform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1" name="Freeform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2" name="Freeform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3" name="Freeform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4" name="Freeform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5" name="Freeform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6" name="Freeform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7" name="Freeform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8" name="Freeform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9" name="Freeform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0" name="Freeform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1" name="Freeform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2" name="Freeform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3" name="Freeform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4" name="Freeform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5" name="Freeform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6" name="Freeform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7" name="Freeform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60" name="Group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Freeform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274" name="Freeform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278" name="Freeform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5" name="Freeform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6" name="Freeform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89" name="Group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Freeform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310" name="Freeform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311" name="Group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Freeform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348" name="Group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Group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Freeform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6" name="Freeform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7" name="Freeform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8" name="Freeform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9" name="Freeform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0" name="Freeform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1" name="Freeform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2" name="Freeform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3" name="Freeform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4" name="Freeform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5" name="Freeform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6" name="Freeform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7" name="Freeform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8" name="Freeform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9" name="Freeform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0" name="Freeform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1" name="Freeform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2" name="Freeform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3" name="Freeform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4" name="Freeform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5" name="Freeform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6" name="Freeform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7" name="Freeform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8" name="Freeform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9" name="Freeform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0" name="Freeform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1" name="Freeform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2" name="Freeform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3" name="Freeform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4" name="Freeform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5" name="Freeform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6" name="Freeform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7" name="Freeform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8" name="Freeform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9" name="Freeform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0" name="Freeform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1" name="Freeform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2" name="Freeform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3" name="Freeform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4" name="Freeform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5" name="Freeform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6" name="Freeform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7" name="Freeform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8" name="Freeform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9" name="Freeform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0" name="Freeform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1" name="Freeform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50" name="Group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Freeform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7" name="Freeform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8" name="Freeform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9" name="Freeform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0" name="Freeform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1" name="Freeform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2" name="Freeform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3" name="Freeform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4" name="Freeform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51" name="Group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Freeform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0" name="Freeform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1" name="Freeform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2" name="Freeform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3" name="Freeform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4" name="Freeform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5" name="Freeform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52" name="Group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Freeform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4" name="Freeform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5" name="Freeform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6" name="Freeform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7" name="Freeform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8" name="Freeform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422" name="Group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Freeform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4" name="Freeform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5" name="Freeform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6" name="Freeform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7" name="Freeform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8" name="Freeform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9" name="Freeform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0" name="Freeform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31" name="Group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Freeform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3" name="Freeform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4" name="Freeform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5" name="Freeform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6" name="Freeform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7" name="Freeform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8" name="Freeform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9" name="Freeform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40" name="Group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Freeform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2" name="Freeform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3" name="Freeform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4" name="Freeform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5" name="Freeform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6" name="Freeform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7" name="Freeform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8" name="Freeform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10/12/2021</a:t>
            </a:fld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10/12/2021</a:t>
            </a:fld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>
              <a:defRPr sz="3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10/12/2021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>
              <a:defRPr sz="3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10/12/2021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" name="Freeform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9" name="Freeform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0" name="Group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Freeform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Freeform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Freeform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Freeform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Freeform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Freeform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Freeform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Freeform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Freeform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Freeform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Freeform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Freeform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Freeform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Freeform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6" name="Group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Freeform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Freeform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Freeform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Freeform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Freeform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Freeform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Freeform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34" name="Group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3" name="Group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Freeform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Freeform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Freeform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Freeform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Freeform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9" name="Freeform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0" name="Freeform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1" name="Freeform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52" name="Group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Freeform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Freeform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Freeform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Freeform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Freeform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Freeform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9" name="Freeform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0" name="Freeform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61" name="Group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Freeform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Freeform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Freeform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Freeform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Freeform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Freeform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Freeform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Freeform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106319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9E583DDF-CA54-461A-A486-592D2374C532}" type="datetimeFigureOut">
              <a:rPr lang="en-US" smtClean="0"/>
              <a:pPr/>
              <a:t>10/12/2021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CA8D9AD5-F248-4919-864A-CFD76CC027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300" name="Text Box 12"/>
          <p:cNvSpPr txBox="1">
            <a:spLocks noChangeArrowheads="1"/>
          </p:cNvSpPr>
          <p:nvPr/>
        </p:nvSpPr>
        <p:spPr bwMode="auto">
          <a:xfrm>
            <a:off x="3105150" y="3714751"/>
            <a:ext cx="5715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9900FF"/>
                </a:solidFill>
                <a:latin typeface=".VnExoticH" pitchFamily="34" charset="0"/>
                <a:cs typeface="Arial" panose="020B0604020202020204" pitchFamily="34" charset="0"/>
              </a:rPr>
              <a:t> </a:t>
            </a:r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84" name="Text Box 19"/>
          <p:cNvSpPr txBox="1">
            <a:spLocks noChangeArrowheads="1"/>
          </p:cNvSpPr>
          <p:nvPr/>
        </p:nvSpPr>
        <p:spPr bwMode="auto">
          <a:xfrm>
            <a:off x="3657600" y="5326064"/>
            <a:ext cx="4876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88" name="WordArt 3"/>
          <p:cNvSpPr>
            <a:spLocks noChangeArrowheads="1" noChangeShapeType="1" noTextEdit="1"/>
          </p:cNvSpPr>
          <p:nvPr/>
        </p:nvSpPr>
        <p:spPr bwMode="auto">
          <a:xfrm>
            <a:off x="3657600" y="947161"/>
            <a:ext cx="7162800" cy="2420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690"/>
              </a:avLst>
            </a:prstTxWarp>
          </a:bodyPr>
          <a:lstStyle/>
          <a:p>
            <a:pPr algn="ctr"/>
            <a:r>
              <a:rPr lang="en-US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GIẢI TOÁN VỀ TỈ SỐ </a:t>
            </a:r>
          </a:p>
          <a:p>
            <a:pPr algn="ctr"/>
            <a:r>
              <a:rPr lang="en-US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PHẦN TRĂM (TIẾP THEO)</a:t>
            </a:r>
          </a:p>
        </p:txBody>
      </p:sp>
    </p:spTree>
    <p:extLst>
      <p:ext uri="{BB962C8B-B14F-4D97-AF65-F5344CB8AC3E}">
        <p14:creationId xmlns:p14="http://schemas.microsoft.com/office/powerpoint/2010/main" val="2968092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40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30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8"/>
          <p:cNvSpPr txBox="1">
            <a:spLocks noChangeArrowheads="1"/>
          </p:cNvSpPr>
          <p:nvPr/>
        </p:nvSpPr>
        <p:spPr bwMode="auto">
          <a:xfrm>
            <a:off x="2755900" y="955353"/>
            <a:ext cx="199898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CÁCH 1</a:t>
            </a:r>
          </a:p>
        </p:txBody>
      </p:sp>
      <p:sp>
        <p:nvSpPr>
          <p:cNvPr id="3" name="TextBox 19"/>
          <p:cNvSpPr txBox="1">
            <a:spLocks noChangeArrowheads="1"/>
          </p:cNvSpPr>
          <p:nvPr/>
        </p:nvSpPr>
        <p:spPr bwMode="auto">
          <a:xfrm>
            <a:off x="-613952" y="1791371"/>
            <a:ext cx="7354388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6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36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altLang="en-US" sz="36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en-US" sz="36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6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>
              <a:spcBef>
                <a:spcPct val="0"/>
              </a:spcBef>
              <a:buNone/>
            </a:pP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 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: 100 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75 = 24 (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6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36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 </a:t>
            </a:r>
            <a:r>
              <a:rPr lang="en-US" altLang="en-US" sz="36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en-US" sz="36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6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 – 24  = 8 (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altLang="en-US" sz="36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altLang="en-US" sz="36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endParaRPr lang="en-US" alt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20"/>
          <p:cNvSpPr txBox="1">
            <a:spLocks noChangeArrowheads="1"/>
          </p:cNvSpPr>
          <p:nvPr/>
        </p:nvSpPr>
        <p:spPr bwMode="auto">
          <a:xfrm>
            <a:off x="7733212" y="1091922"/>
            <a:ext cx="253419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CÁCH 2</a:t>
            </a:r>
          </a:p>
        </p:txBody>
      </p:sp>
      <p:sp>
        <p:nvSpPr>
          <p:cNvPr id="5" name="TextBox 22"/>
          <p:cNvSpPr txBox="1">
            <a:spLocks noChangeArrowheads="1"/>
          </p:cNvSpPr>
          <p:nvPr/>
        </p:nvSpPr>
        <p:spPr bwMode="auto">
          <a:xfrm>
            <a:off x="5930538" y="1791371"/>
            <a:ext cx="6261462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Coi</a:t>
            </a: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100%.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100% - 75% = 25%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>
              <a:spcBef>
                <a:spcPct val="0"/>
              </a:spcBef>
              <a:buNone/>
            </a:pP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 </a:t>
            </a: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: 100 </a:t>
            </a: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25 = 8 (</a:t>
            </a:r>
            <a:r>
              <a:rPr lang="en-US" alt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endParaRPr lang="en-US" alt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218201" y="225827"/>
            <a:ext cx="183515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Bài</a:t>
            </a:r>
            <a:r>
              <a:rPr lang="en-US" altLang="en-US" sz="4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40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giải</a:t>
            </a:r>
            <a:endParaRPr lang="en-US" altLang="en-US" sz="4000" b="1" u="sng" dirty="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7165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4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0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ChangeArrowheads="1"/>
          </p:cNvSpPr>
          <p:nvPr/>
        </p:nvSpPr>
        <p:spPr bwMode="auto">
          <a:xfrm>
            <a:off x="222070" y="-154125"/>
            <a:ext cx="11874136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sz="36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Bài</a:t>
            </a:r>
            <a:r>
              <a:rPr lang="en-US" alt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2: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Lãi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suất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kiệm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0.5%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kiệm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5 000 000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lãi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cxnSp>
        <p:nvCxnSpPr>
          <p:cNvPr id="5" name="Straight Connector 4"/>
          <p:cNvCxnSpPr>
            <a:cxnSpLocks noChangeShapeType="1"/>
          </p:cNvCxnSpPr>
          <p:nvPr/>
        </p:nvCxnSpPr>
        <p:spPr bwMode="auto">
          <a:xfrm>
            <a:off x="6164082" y="466771"/>
            <a:ext cx="3084421" cy="16555"/>
          </a:xfrm>
          <a:prstGeom prst="lin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Straight Connector 6"/>
          <p:cNvCxnSpPr>
            <a:cxnSpLocks noChangeShapeType="1"/>
          </p:cNvCxnSpPr>
          <p:nvPr/>
        </p:nvCxnSpPr>
        <p:spPr bwMode="auto">
          <a:xfrm>
            <a:off x="3303588" y="949235"/>
            <a:ext cx="1517650" cy="0"/>
          </a:xfrm>
          <a:prstGeom prst="lin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Straight Connector 7"/>
          <p:cNvCxnSpPr>
            <a:cxnSpLocks noChangeShapeType="1"/>
          </p:cNvCxnSpPr>
          <p:nvPr/>
        </p:nvCxnSpPr>
        <p:spPr bwMode="auto">
          <a:xfrm>
            <a:off x="1637666" y="1507581"/>
            <a:ext cx="2216150" cy="0"/>
          </a:xfrm>
          <a:prstGeom prst="line">
            <a:avLst/>
          </a:prstGeom>
          <a:noFill/>
          <a:ln w="19050" algn="ctr">
            <a:solidFill>
              <a:srgbClr val="F35757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Straight Connector 9"/>
          <p:cNvCxnSpPr>
            <a:cxnSpLocks noChangeShapeType="1"/>
          </p:cNvCxnSpPr>
          <p:nvPr/>
        </p:nvCxnSpPr>
        <p:spPr bwMode="auto">
          <a:xfrm>
            <a:off x="6689725" y="1040901"/>
            <a:ext cx="4629150" cy="0"/>
          </a:xfrm>
          <a:prstGeom prst="line">
            <a:avLst/>
          </a:prstGeom>
          <a:noFill/>
          <a:ln w="19050" algn="ctr">
            <a:solidFill>
              <a:srgbClr val="F35757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5241563" y="1635127"/>
            <a:ext cx="18351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Bài</a:t>
            </a:r>
            <a:r>
              <a:rPr lang="en-US" alt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6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giải</a:t>
            </a:r>
            <a:endParaRPr lang="en-US" altLang="en-US" sz="3600" b="1" u="sng" dirty="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457200" y="2449734"/>
            <a:ext cx="11338561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lãi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i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5 000 000 : 100 </a:t>
            </a:r>
            <a:r>
              <a:rPr lang="en-US" altLang="en-US" sz="44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altLang="en-US" sz="4400" b="1" i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0,5 = 25 000(</a:t>
            </a:r>
            <a:r>
              <a:rPr lang="en-US" altLang="en-US" sz="4400" b="1" i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4400" b="1" i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lãi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4400" b="1" i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5 000 000 + 25 000 = 5 025 000 (</a:t>
            </a:r>
            <a:r>
              <a:rPr lang="en-US" altLang="en-US" sz="4400" b="1" i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4400" b="1" i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i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</a:t>
            </a:r>
            <a:r>
              <a:rPr lang="en-US" altLang="en-US" sz="4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altLang="en-US" sz="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5 025 000  </a:t>
            </a:r>
            <a:r>
              <a:rPr lang="en-US" altLang="en-US" sz="4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endParaRPr lang="en-US" altLang="en-US" sz="4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4" name="TextBox 18"/>
          <p:cNvSpPr txBox="1">
            <a:spLocks noChangeArrowheads="1"/>
          </p:cNvSpPr>
          <p:nvPr/>
        </p:nvSpPr>
        <p:spPr bwMode="auto">
          <a:xfrm>
            <a:off x="1891341" y="2509836"/>
            <a:ext cx="16779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CÁCH 1</a:t>
            </a:r>
          </a:p>
        </p:txBody>
      </p:sp>
    </p:spTree>
    <p:extLst>
      <p:ext uri="{BB962C8B-B14F-4D97-AF65-F5344CB8AC3E}">
        <p14:creationId xmlns:p14="http://schemas.microsoft.com/office/powerpoint/2010/main" val="2566295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1024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/>
          <p:cNvSpPr txBox="1">
            <a:spLocks noChangeArrowheads="1"/>
          </p:cNvSpPr>
          <p:nvPr/>
        </p:nvSpPr>
        <p:spPr bwMode="auto">
          <a:xfrm>
            <a:off x="615588" y="1554703"/>
            <a:ext cx="10788286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Coi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100%.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lãi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chiếm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i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100% + 0,5% = 100,5%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lãi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i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5 000 000 : 100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altLang="en-US" sz="3600" b="1" i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100,5 = 5 025 000 (</a:t>
            </a:r>
            <a:r>
              <a:rPr lang="en-US" altLang="en-US" sz="3600" b="1" i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3600" b="1" i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i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5 025 000 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endParaRPr lang="en-US" altLang="en-US" sz="36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18"/>
          <p:cNvSpPr txBox="1">
            <a:spLocks noChangeArrowheads="1"/>
          </p:cNvSpPr>
          <p:nvPr/>
        </p:nvSpPr>
        <p:spPr bwMode="auto">
          <a:xfrm>
            <a:off x="2528888" y="761034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CÁCH 2</a:t>
            </a:r>
          </a:p>
        </p:txBody>
      </p:sp>
    </p:spTree>
    <p:extLst>
      <p:ext uri="{BB962C8B-B14F-4D97-AF65-F5344CB8AC3E}">
        <p14:creationId xmlns:p14="http://schemas.microsoft.com/office/powerpoint/2010/main" val="3192395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5"/>
          <p:cNvSpPr txBox="1">
            <a:spLocks noChangeArrowheads="1"/>
          </p:cNvSpPr>
          <p:nvPr/>
        </p:nvSpPr>
        <p:spPr bwMode="auto">
          <a:xfrm>
            <a:off x="0" y="1839913"/>
            <a:ext cx="12192000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3</a:t>
            </a:r>
            <a:r>
              <a:rPr lang="en-US" altLang="en-US" sz="48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  <a:r>
              <a:rPr lang="en-US" altLang="en-US" sz="4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xưởng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may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dùng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hết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345m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vải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để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may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quần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áo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đó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vải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may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quần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chiếm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40%.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Hỏi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vải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may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áo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bao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nhiêu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mét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10244" name="TextBox 1"/>
          <p:cNvSpPr txBox="1">
            <a:spLocks noChangeArrowheads="1"/>
          </p:cNvSpPr>
          <p:nvPr/>
        </p:nvSpPr>
        <p:spPr bwMode="auto">
          <a:xfrm>
            <a:off x="3997234" y="-31341"/>
            <a:ext cx="326571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4000" b="1" dirty="0" err="1">
                <a:solidFill>
                  <a:srgbClr val="2309BF"/>
                </a:solidFill>
                <a:latin typeface="Times New Roman" panose="02020603050405020304" pitchFamily="18" charset="0"/>
              </a:rPr>
              <a:t>Toán</a:t>
            </a:r>
            <a:endParaRPr lang="en-US" altLang="en-US" sz="4000" dirty="0">
              <a:solidFill>
                <a:srgbClr val="2309B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45" name="Rectangle 4"/>
          <p:cNvSpPr>
            <a:spLocks noChangeArrowheads="1"/>
          </p:cNvSpPr>
          <p:nvPr/>
        </p:nvSpPr>
        <p:spPr bwMode="auto">
          <a:xfrm>
            <a:off x="1524001" y="569549"/>
            <a:ext cx="911701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Giải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toán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về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tỉ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phần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trăm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tiếp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theo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918028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6"/>
          <p:cNvSpPr>
            <a:spLocks noChangeArrowheads="1"/>
          </p:cNvSpPr>
          <p:nvPr/>
        </p:nvSpPr>
        <p:spPr bwMode="auto">
          <a:xfrm>
            <a:off x="407307" y="1486762"/>
            <a:ext cx="44196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vải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may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quần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:</a:t>
            </a:r>
          </a:p>
          <a:p>
            <a:pPr algn="ctr">
              <a:lnSpc>
                <a:spcPct val="130000"/>
              </a:lnSpc>
              <a:spcBef>
                <a:spcPct val="0"/>
              </a:spcBef>
              <a:buNone/>
            </a:pP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345: 100 x 40 = 138 (m)</a:t>
            </a:r>
          </a:p>
          <a:p>
            <a:pPr algn="ctr"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vải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may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áo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:</a:t>
            </a:r>
          </a:p>
          <a:p>
            <a:pPr algn="ctr"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345 - 138 = 207 (m)</a:t>
            </a:r>
          </a:p>
        </p:txBody>
      </p:sp>
      <p:sp>
        <p:nvSpPr>
          <p:cNvPr id="11268" name="Rectangle 8"/>
          <p:cNvSpPr>
            <a:spLocks noChangeArrowheads="1"/>
          </p:cNvSpPr>
          <p:nvPr/>
        </p:nvSpPr>
        <p:spPr bwMode="auto">
          <a:xfrm>
            <a:off x="6709961" y="1637570"/>
            <a:ext cx="43434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30000"/>
              </a:lnSpc>
              <a:spcBef>
                <a:spcPct val="0"/>
              </a:spcBef>
              <a:buNone/>
            </a:pP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vải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may</a:t>
            </a:r>
            <a:r>
              <a:rPr lang="en-US" altLang="en-US" sz="3600" b="1" dirty="0">
                <a:solidFill>
                  <a:srgbClr val="0B19C8"/>
                </a:solidFill>
                <a:latin typeface="Nirmala UI Semilight" panose="020B0402040204020203" pitchFamily="34" charset="0"/>
                <a:cs typeface="Nirmala UI Semilight" panose="020B0402040204020203" pitchFamily="34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chiếm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phần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trăm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:</a:t>
            </a:r>
          </a:p>
          <a:p>
            <a:pPr algn="ctr"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100 % -  40%= 60%</a:t>
            </a:r>
          </a:p>
          <a:p>
            <a:pPr algn="ctr"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vải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may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áo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:</a:t>
            </a:r>
          </a:p>
          <a:p>
            <a:pPr algn="ctr">
              <a:lnSpc>
                <a:spcPct val="130000"/>
              </a:lnSpc>
              <a:spcBef>
                <a:spcPct val="0"/>
              </a:spcBef>
              <a:buNone/>
            </a:pP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345 : 100 x 60 = 207 (m)</a:t>
            </a: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5260975" y="-44956"/>
            <a:ext cx="168507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altLang="en-US" sz="36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70" name="Rectangle 9"/>
          <p:cNvSpPr>
            <a:spLocks noChangeArrowheads="1"/>
          </p:cNvSpPr>
          <p:nvPr/>
        </p:nvSpPr>
        <p:spPr bwMode="auto">
          <a:xfrm>
            <a:off x="7766051" y="470942"/>
            <a:ext cx="1826141" cy="740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 altLang="en-US" sz="36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Cách</a:t>
            </a:r>
            <a:r>
              <a:rPr lang="en-US" alt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2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: </a:t>
            </a:r>
          </a:p>
        </p:txBody>
      </p:sp>
      <p:sp>
        <p:nvSpPr>
          <p:cNvPr id="11271" name="Rectangle 9"/>
          <p:cNvSpPr>
            <a:spLocks noChangeArrowheads="1"/>
          </p:cNvSpPr>
          <p:nvPr/>
        </p:nvSpPr>
        <p:spPr bwMode="auto">
          <a:xfrm>
            <a:off x="2149067" y="579205"/>
            <a:ext cx="1787669" cy="812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 altLang="en-US" sz="36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Cách</a:t>
            </a:r>
            <a:r>
              <a:rPr lang="en-US" alt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1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1273" name="Rectangle 10"/>
          <p:cNvSpPr>
            <a:spLocks noChangeArrowheads="1"/>
          </p:cNvSpPr>
          <p:nvPr/>
        </p:nvSpPr>
        <p:spPr bwMode="auto">
          <a:xfrm>
            <a:off x="2683467" y="4551681"/>
            <a:ext cx="2993127" cy="812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Đáp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</a:rPr>
              <a:t>207 m</a:t>
            </a:r>
            <a:endParaRPr lang="en-US" altLang="en-US" sz="36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8952005" y="4428171"/>
            <a:ext cx="2993127" cy="812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Đáp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: 207 m</a:t>
            </a:r>
          </a:p>
        </p:txBody>
      </p:sp>
    </p:spTree>
    <p:extLst>
      <p:ext uri="{BB962C8B-B14F-4D97-AF65-F5344CB8AC3E}">
        <p14:creationId xmlns:p14="http://schemas.microsoft.com/office/powerpoint/2010/main" val="1541179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5240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7107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hinh"/>
          <p:cNvPicPr>
            <a:picLocks noGrp="1" noChangeAspect="1" noChangeArrowheads="1" noCrop="1"/>
          </p:cNvPicPr>
          <p:nvPr>
            <p:ph type="body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66850" y="2590801"/>
            <a:ext cx="9124950" cy="3952875"/>
          </a:xfrm>
          <a:noFill/>
        </p:spPr>
      </p:pic>
      <p:sp>
        <p:nvSpPr>
          <p:cNvPr id="13315" name="WordArt 5"/>
          <p:cNvSpPr>
            <a:spLocks noChangeArrowheads="1" noChangeShapeType="1" noTextEdit="1"/>
          </p:cNvSpPr>
          <p:nvPr/>
        </p:nvSpPr>
        <p:spPr bwMode="auto">
          <a:xfrm>
            <a:off x="4876800" y="1981200"/>
            <a:ext cx="28194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DCEBF5"/>
                    </a:gs>
                    <a:gs pos="3999">
                      <a:srgbClr val="83A7C3"/>
                    </a:gs>
                    <a:gs pos="6500">
                      <a:srgbClr val="768FB9"/>
                    </a:gs>
                    <a:gs pos="10501">
                      <a:srgbClr val="83A7C3"/>
                    </a:gs>
                    <a:gs pos="25999">
                      <a:srgbClr val="FFFFFF"/>
                    </a:gs>
                    <a:gs pos="28000">
                      <a:srgbClr val="9C6563"/>
                    </a:gs>
                    <a:gs pos="28999">
                      <a:srgbClr val="80302D"/>
                    </a:gs>
                    <a:gs pos="35501">
                      <a:srgbClr val="C0524E"/>
                    </a:gs>
                    <a:gs pos="47000">
                      <a:srgbClr val="EBDAD4"/>
                    </a:gs>
                    <a:gs pos="50000">
                      <a:srgbClr val="55261C"/>
                    </a:gs>
                    <a:gs pos="53000">
                      <a:srgbClr val="EBDAD4"/>
                    </a:gs>
                    <a:gs pos="64500">
                      <a:srgbClr val="C0524E"/>
                    </a:gs>
                    <a:gs pos="71001">
                      <a:srgbClr val="80302D"/>
                    </a:gs>
                    <a:gs pos="72000">
                      <a:srgbClr val="9C6563"/>
                    </a:gs>
                    <a:gs pos="74001">
                      <a:srgbClr val="FFFFFF"/>
                    </a:gs>
                    <a:gs pos="89500">
                      <a:srgbClr val="83A7C3"/>
                    </a:gs>
                    <a:gs pos="93500">
                      <a:srgbClr val="768FB9"/>
                    </a:gs>
                    <a:gs pos="96001">
                      <a:srgbClr val="83A7C3"/>
                    </a:gs>
                    <a:gs pos="100000">
                      <a:srgbClr val="DCEBF5"/>
                    </a:gs>
                  </a:gsLst>
                  <a:lin ang="18900000" scaled="1"/>
                </a:gra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Dặn dò</a:t>
            </a:r>
          </a:p>
        </p:txBody>
      </p:sp>
      <p:sp>
        <p:nvSpPr>
          <p:cNvPr id="13316" name="Rectangle 6"/>
          <p:cNvSpPr>
            <a:spLocks noRot="1" noChangeArrowheads="1"/>
          </p:cNvSpPr>
          <p:nvPr/>
        </p:nvSpPr>
        <p:spPr bwMode="auto">
          <a:xfrm>
            <a:off x="3211513" y="3201989"/>
            <a:ext cx="6299200" cy="242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92100" indent="-2921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buClr>
                <a:srgbClr val="FF0000"/>
              </a:buClr>
              <a:buSzPct val="70000"/>
              <a:buFont typeface="Wingdings" panose="05000000000000000000" pitchFamily="2" charset="2"/>
              <a:buChar char="v"/>
            </a:pPr>
            <a:r>
              <a:rPr lang="en-US" altLang="en-US" b="1" dirty="0" err="1">
                <a:solidFill>
                  <a:srgbClr val="1F0387"/>
                </a:solidFill>
                <a:latin typeface="Times New Roman" panose="02020603050405020304" pitchFamily="18" charset="0"/>
              </a:rPr>
              <a:t>Ôn</a:t>
            </a:r>
            <a:r>
              <a:rPr lang="en-US" altLang="en-US" b="1" dirty="0">
                <a:solidFill>
                  <a:srgbClr val="1F0387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1F0387"/>
                </a:solidFill>
                <a:latin typeface="Times New Roman" panose="02020603050405020304" pitchFamily="18" charset="0"/>
              </a:rPr>
              <a:t>tập</a:t>
            </a:r>
            <a:r>
              <a:rPr lang="en-US" altLang="en-US" b="1" dirty="0">
                <a:solidFill>
                  <a:srgbClr val="1F0387"/>
                </a:solidFill>
                <a:latin typeface="Times New Roman" panose="02020603050405020304" pitchFamily="18" charset="0"/>
              </a:rPr>
              <a:t>:</a:t>
            </a:r>
          </a:p>
          <a:p>
            <a:pPr>
              <a:lnSpc>
                <a:spcPct val="80000"/>
              </a:lnSpc>
              <a:spcBef>
                <a:spcPct val="0"/>
              </a:spcBef>
              <a:buClr>
                <a:srgbClr val="FF0000"/>
              </a:buClr>
              <a:buSzPct val="70000"/>
              <a:buFont typeface="Wingdings" panose="05000000000000000000" pitchFamily="2" charset="2"/>
              <a:buNone/>
            </a:pPr>
            <a:r>
              <a:rPr lang="en-US" altLang="en-US" sz="2800" dirty="0">
                <a:latin typeface="Times New Roman" panose="02020603050405020304" pitchFamily="18" charset="0"/>
              </a:rPr>
              <a:t>  </a:t>
            </a:r>
            <a:r>
              <a:rPr lang="en-US" altLang="en-US" sz="2800" dirty="0" err="1">
                <a:solidFill>
                  <a:srgbClr val="1F0387"/>
                </a:solidFill>
                <a:latin typeface="Times New Roman" panose="02020603050405020304" pitchFamily="18" charset="0"/>
              </a:rPr>
              <a:t>Giải</a:t>
            </a:r>
            <a:r>
              <a:rPr lang="en-US" altLang="en-US" sz="2800" dirty="0">
                <a:solidFill>
                  <a:srgbClr val="1F0387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1F0387"/>
                </a:solidFill>
                <a:latin typeface="Times New Roman" panose="02020603050405020304" pitchFamily="18" charset="0"/>
              </a:rPr>
              <a:t>toán</a:t>
            </a:r>
            <a:r>
              <a:rPr lang="en-US" altLang="en-US" sz="2800" dirty="0">
                <a:solidFill>
                  <a:srgbClr val="1F0387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1F0387"/>
                </a:solidFill>
                <a:latin typeface="Times New Roman" panose="02020603050405020304" pitchFamily="18" charset="0"/>
              </a:rPr>
              <a:t>về</a:t>
            </a:r>
            <a:r>
              <a:rPr lang="en-US" altLang="en-US" sz="2800" dirty="0">
                <a:solidFill>
                  <a:srgbClr val="1F0387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1F0387"/>
                </a:solidFill>
                <a:latin typeface="Times New Roman" panose="02020603050405020304" pitchFamily="18" charset="0"/>
              </a:rPr>
              <a:t>tỉ</a:t>
            </a:r>
            <a:r>
              <a:rPr lang="en-US" altLang="en-US" sz="2800" dirty="0">
                <a:solidFill>
                  <a:srgbClr val="1F0387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1F0387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800" dirty="0">
                <a:solidFill>
                  <a:srgbClr val="1F0387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1F0387"/>
                </a:solidFill>
                <a:latin typeface="Times New Roman" panose="02020603050405020304" pitchFamily="18" charset="0"/>
              </a:rPr>
              <a:t>phần</a:t>
            </a:r>
            <a:r>
              <a:rPr lang="en-US" altLang="en-US" sz="2800" dirty="0">
                <a:solidFill>
                  <a:srgbClr val="1F0387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1F0387"/>
                </a:solidFill>
                <a:latin typeface="Times New Roman" panose="02020603050405020304" pitchFamily="18" charset="0"/>
              </a:rPr>
              <a:t>trăm</a:t>
            </a:r>
            <a:r>
              <a:rPr lang="en-US" altLang="en-US" sz="2800" dirty="0">
                <a:solidFill>
                  <a:srgbClr val="1F0387"/>
                </a:solidFill>
                <a:latin typeface="Times New Roman" panose="02020603050405020304" pitchFamily="18" charset="0"/>
              </a:rPr>
              <a:t> (</a:t>
            </a:r>
            <a:r>
              <a:rPr lang="en-US" altLang="en-US" sz="2800" dirty="0" err="1">
                <a:solidFill>
                  <a:srgbClr val="1F0387"/>
                </a:solidFill>
                <a:latin typeface="Times New Roman" panose="02020603050405020304" pitchFamily="18" charset="0"/>
              </a:rPr>
              <a:t>Tiếp</a:t>
            </a:r>
            <a:r>
              <a:rPr lang="en-US" altLang="en-US" sz="2800" dirty="0">
                <a:solidFill>
                  <a:srgbClr val="1F0387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1F0387"/>
                </a:solidFill>
                <a:latin typeface="Times New Roman" panose="02020603050405020304" pitchFamily="18" charset="0"/>
              </a:rPr>
              <a:t>theo</a:t>
            </a:r>
            <a:r>
              <a:rPr lang="en-US" altLang="en-US" sz="2800" dirty="0">
                <a:solidFill>
                  <a:srgbClr val="1F0387"/>
                </a:solidFill>
                <a:latin typeface="Times New Roman" panose="02020603050405020304" pitchFamily="18" charset="0"/>
              </a:rPr>
              <a:t>)	</a:t>
            </a:r>
          </a:p>
          <a:p>
            <a:pPr>
              <a:lnSpc>
                <a:spcPct val="80000"/>
              </a:lnSpc>
              <a:spcBef>
                <a:spcPct val="0"/>
              </a:spcBef>
              <a:buClr>
                <a:srgbClr val="FF0000"/>
              </a:buClr>
              <a:buSzPct val="70000"/>
              <a:buFont typeface="Wingdings" panose="05000000000000000000" pitchFamily="2" charset="2"/>
              <a:buNone/>
            </a:pPr>
            <a:r>
              <a:rPr lang="en-US" altLang="en-US" sz="2800" dirty="0">
                <a:solidFill>
                  <a:srgbClr val="1F0387"/>
                </a:solidFill>
                <a:latin typeface="Times New Roman" panose="02020603050405020304" pitchFamily="18" charset="0"/>
              </a:rPr>
              <a:t>			</a:t>
            </a:r>
          </a:p>
          <a:p>
            <a:pPr algn="ctr">
              <a:lnSpc>
                <a:spcPct val="80000"/>
              </a:lnSpc>
              <a:spcBef>
                <a:spcPct val="0"/>
              </a:spcBef>
              <a:buClr>
                <a:srgbClr val="FF0000"/>
              </a:buClr>
              <a:buSzPct val="70000"/>
              <a:buFont typeface="Wingdings" panose="05000000000000000000" pitchFamily="2" charset="2"/>
              <a:buChar char="v"/>
            </a:pPr>
            <a:r>
              <a:rPr lang="en-US" altLang="en-US" b="1" dirty="0" err="1">
                <a:solidFill>
                  <a:srgbClr val="1F0387"/>
                </a:solidFill>
                <a:latin typeface="Times New Roman" panose="02020603050405020304" pitchFamily="18" charset="0"/>
              </a:rPr>
              <a:t>Chuẩn</a:t>
            </a:r>
            <a:r>
              <a:rPr lang="en-US" altLang="en-US" b="1" dirty="0">
                <a:solidFill>
                  <a:srgbClr val="1F0387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1F0387"/>
                </a:solidFill>
                <a:latin typeface="Times New Roman" panose="02020603050405020304" pitchFamily="18" charset="0"/>
              </a:rPr>
              <a:t>bị</a:t>
            </a:r>
            <a:r>
              <a:rPr lang="en-US" altLang="en-US" b="1" dirty="0">
                <a:solidFill>
                  <a:srgbClr val="1F0387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1F0387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b="1" dirty="0">
                <a:solidFill>
                  <a:srgbClr val="1F0387"/>
                </a:solidFill>
                <a:latin typeface="Times New Roman" panose="02020603050405020304" pitchFamily="18" charset="0"/>
              </a:rPr>
              <a:t>:</a:t>
            </a:r>
          </a:p>
          <a:p>
            <a:pPr>
              <a:lnSpc>
                <a:spcPct val="80000"/>
              </a:lnSpc>
              <a:spcBef>
                <a:spcPct val="0"/>
              </a:spcBef>
              <a:buClr>
                <a:srgbClr val="FF0000"/>
              </a:buClr>
              <a:buSzPct val="70000"/>
              <a:buFont typeface="Wingdings" panose="05000000000000000000" pitchFamily="2" charset="2"/>
              <a:buNone/>
            </a:pPr>
            <a:r>
              <a:rPr lang="en-US" altLang="en-US" sz="2800" dirty="0">
                <a:solidFill>
                  <a:srgbClr val="1F0387"/>
                </a:solidFill>
                <a:latin typeface="Times New Roman" panose="02020603050405020304" pitchFamily="18" charset="0"/>
              </a:rPr>
              <a:t>		         </a:t>
            </a:r>
            <a:r>
              <a:rPr lang="en-US" altLang="en-US" sz="2800" dirty="0" err="1">
                <a:solidFill>
                  <a:srgbClr val="1F0387"/>
                </a:solidFill>
                <a:latin typeface="Times New Roman" panose="02020603050405020304" pitchFamily="18" charset="0"/>
              </a:rPr>
              <a:t>Luyện</a:t>
            </a:r>
            <a:r>
              <a:rPr lang="en-US" altLang="en-US" sz="2800" dirty="0">
                <a:solidFill>
                  <a:srgbClr val="1F0387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1F0387"/>
                </a:solidFill>
                <a:latin typeface="Times New Roman" panose="02020603050405020304" pitchFamily="18" charset="0"/>
              </a:rPr>
              <a:t>tập</a:t>
            </a:r>
            <a:r>
              <a:rPr lang="en-US" altLang="en-US" sz="2800" dirty="0">
                <a:solidFill>
                  <a:srgbClr val="1F0387"/>
                </a:solidFill>
                <a:latin typeface="Times New Roman" panose="02020603050405020304" pitchFamily="18" charset="0"/>
              </a:rPr>
              <a:t> (</a:t>
            </a:r>
            <a:r>
              <a:rPr lang="en-US" altLang="en-US" sz="2800" dirty="0" err="1">
                <a:solidFill>
                  <a:srgbClr val="1F0387"/>
                </a:solidFill>
                <a:latin typeface="Times New Roman" panose="02020603050405020304" pitchFamily="18" charset="0"/>
              </a:rPr>
              <a:t>trang</a:t>
            </a:r>
            <a:r>
              <a:rPr lang="en-US" altLang="en-US" sz="2800" dirty="0">
                <a:solidFill>
                  <a:srgbClr val="1F0387"/>
                </a:solidFill>
                <a:latin typeface="Times New Roman" panose="02020603050405020304" pitchFamily="18" charset="0"/>
              </a:rPr>
              <a:t> 77)</a:t>
            </a:r>
          </a:p>
        </p:txBody>
      </p:sp>
      <p:sp>
        <p:nvSpPr>
          <p:cNvPr id="13318" name="TextBox 1"/>
          <p:cNvSpPr txBox="1">
            <a:spLocks noChangeArrowheads="1"/>
          </p:cNvSpPr>
          <p:nvPr/>
        </p:nvSpPr>
        <p:spPr bwMode="auto">
          <a:xfrm>
            <a:off x="1524000" y="582614"/>
            <a:ext cx="91440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800" b="1">
                <a:solidFill>
                  <a:srgbClr val="2309BF"/>
                </a:solidFill>
                <a:latin typeface="Times New Roman" panose="02020603050405020304" pitchFamily="18" charset="0"/>
              </a:rPr>
              <a:t>Toán</a:t>
            </a:r>
            <a:endParaRPr lang="en-US" altLang="en-US" sz="2800">
              <a:solidFill>
                <a:srgbClr val="2309B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1524001" y="1039813"/>
            <a:ext cx="91170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</a:rPr>
              <a:t>Giải toán về tỉ số phần trăm 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rPr>
              <a:t>(tiếp theo)</a:t>
            </a:r>
          </a:p>
        </p:txBody>
      </p:sp>
    </p:spTree>
    <p:extLst>
      <p:ext uri="{BB962C8B-B14F-4D97-AF65-F5344CB8AC3E}">
        <p14:creationId xmlns:p14="http://schemas.microsoft.com/office/powerpoint/2010/main" val="35778292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5240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5878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0" y="1158236"/>
            <a:ext cx="121920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Mây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1800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810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8" name="Text Box 8"/>
          <p:cNvSpPr txBox="1">
            <a:spLocks noChangeArrowheads="1"/>
          </p:cNvSpPr>
          <p:nvPr/>
        </p:nvSpPr>
        <p:spPr bwMode="auto">
          <a:xfrm>
            <a:off x="248194" y="2832690"/>
            <a:ext cx="11848012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vi-VN" altLang="en-US" sz="2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altLang="en-US" sz="36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tram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	810  : 1800   =    0,45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       	          0,45    =     45%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</a:t>
            </a:r>
            <a:r>
              <a:rPr lang="en-US" altLang="en-US" sz="36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alt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 45%            </a:t>
            </a:r>
            <a:r>
              <a:rPr lang="en-US" alt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</a:t>
            </a:r>
            <a:endParaRPr lang="ru-RU" altLang="en-US" sz="2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2" name="TextBox 1"/>
          <p:cNvSpPr txBox="1">
            <a:spLocks noChangeArrowheads="1"/>
          </p:cNvSpPr>
          <p:nvPr/>
        </p:nvSpPr>
        <p:spPr bwMode="auto">
          <a:xfrm>
            <a:off x="4676501" y="163742"/>
            <a:ext cx="314379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3600" b="1" dirty="0" err="1">
                <a:solidFill>
                  <a:srgbClr val="2309BF"/>
                </a:solidFill>
                <a:latin typeface="Times New Roman" panose="02020603050405020304" pitchFamily="18" charset="0"/>
              </a:rPr>
              <a:t>Toán</a:t>
            </a:r>
            <a:endParaRPr lang="en-US" altLang="en-US" sz="3600" dirty="0">
              <a:solidFill>
                <a:srgbClr val="2309B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" name="WordArt 4"/>
          <p:cNvSpPr>
            <a:spLocks noChangeArrowheads="1" noChangeShapeType="1" noTextEdit="1"/>
          </p:cNvSpPr>
          <p:nvPr/>
        </p:nvSpPr>
        <p:spPr bwMode="auto">
          <a:xfrm>
            <a:off x="459965" y="682077"/>
            <a:ext cx="3128962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7099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6" name="Text Box 6"/>
          <p:cNvSpPr txBox="1">
            <a:spLocks noChangeArrowheads="1"/>
          </p:cNvSpPr>
          <p:nvPr/>
        </p:nvSpPr>
        <p:spPr bwMode="auto">
          <a:xfrm>
            <a:off x="130629" y="1362713"/>
            <a:ext cx="11900261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800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chiếm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52,5% .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157" name="Text Box 2"/>
          <p:cNvSpPr txBox="1">
            <a:spLocks noChangeArrowheads="1"/>
          </p:cNvSpPr>
          <p:nvPr/>
        </p:nvSpPr>
        <p:spPr bwMode="auto">
          <a:xfrm>
            <a:off x="2625634" y="3073400"/>
            <a:ext cx="5630092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altLang="en-US" sz="4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altLang="en-US" sz="4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altLang="en-US" sz="44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100% : 800 </a:t>
            </a:r>
            <a:r>
              <a:rPr lang="en-US" altLang="en-US" sz="44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44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endParaRPr lang="en-US" altLang="en-US" sz="4400" b="1" dirty="0">
              <a:solidFill>
                <a:srgbClr val="0B19C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52,5%  : ? </a:t>
            </a:r>
            <a:r>
              <a:rPr lang="en-US" altLang="en-US" sz="44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44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endParaRPr lang="ru-RU" altLang="en-US" sz="4400" b="1" dirty="0">
              <a:solidFill>
                <a:srgbClr val="0B19C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158" name="Straight Connector 6"/>
          <p:cNvCxnSpPr>
            <a:cxnSpLocks noChangeShapeType="1"/>
          </p:cNvCxnSpPr>
          <p:nvPr/>
        </p:nvCxnSpPr>
        <p:spPr bwMode="auto">
          <a:xfrm>
            <a:off x="6659382" y="1930128"/>
            <a:ext cx="2327864" cy="29301"/>
          </a:xfrm>
          <a:prstGeom prst="lin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59" name="Straight Connector 6"/>
          <p:cNvCxnSpPr>
            <a:cxnSpLocks noChangeShapeType="1"/>
          </p:cNvCxnSpPr>
          <p:nvPr/>
        </p:nvCxnSpPr>
        <p:spPr bwMode="auto">
          <a:xfrm>
            <a:off x="3196363" y="2526483"/>
            <a:ext cx="1858963" cy="0"/>
          </a:xfrm>
          <a:prstGeom prst="lin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60" name="Straight Connector 6"/>
          <p:cNvCxnSpPr>
            <a:cxnSpLocks noChangeShapeType="1"/>
          </p:cNvCxnSpPr>
          <p:nvPr/>
        </p:nvCxnSpPr>
        <p:spPr bwMode="auto">
          <a:xfrm>
            <a:off x="6614342" y="2492377"/>
            <a:ext cx="2817813" cy="7937"/>
          </a:xfrm>
          <a:prstGeom prst="lin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64" name="TextBox 1"/>
          <p:cNvSpPr txBox="1">
            <a:spLocks noChangeArrowheads="1"/>
          </p:cNvSpPr>
          <p:nvPr/>
        </p:nvSpPr>
        <p:spPr bwMode="auto">
          <a:xfrm>
            <a:off x="5055326" y="-44401"/>
            <a:ext cx="228368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3600" b="1" dirty="0" err="1">
                <a:solidFill>
                  <a:srgbClr val="2309BF"/>
                </a:solidFill>
                <a:latin typeface="Times New Roman" panose="02020603050405020304" pitchFamily="18" charset="0"/>
              </a:rPr>
              <a:t>Toán</a:t>
            </a:r>
            <a:endParaRPr lang="en-US" altLang="en-US" sz="3600" dirty="0">
              <a:solidFill>
                <a:srgbClr val="2309BF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65" name="Rectangle 4"/>
          <p:cNvSpPr>
            <a:spLocks noChangeArrowheads="1"/>
          </p:cNvSpPr>
          <p:nvPr/>
        </p:nvSpPr>
        <p:spPr bwMode="auto">
          <a:xfrm>
            <a:off x="1524001" y="647923"/>
            <a:ext cx="911701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Giải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toán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về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tỉ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phần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trăm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tiếp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theo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80285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7"/>
          <p:cNvSpPr txBox="1">
            <a:spLocks noChangeArrowheads="1"/>
          </p:cNvSpPr>
          <p:nvPr/>
        </p:nvSpPr>
        <p:spPr bwMode="auto">
          <a:xfrm>
            <a:off x="1703431" y="946760"/>
            <a:ext cx="7771993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</a:rPr>
              <a:t>1% </a:t>
            </a: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sinh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toàn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trường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3" name="Text Box 18"/>
          <p:cNvSpPr txBox="1">
            <a:spLocks noChangeArrowheads="1"/>
          </p:cNvSpPr>
          <p:nvPr/>
        </p:nvSpPr>
        <p:spPr bwMode="auto">
          <a:xfrm>
            <a:off x="3121773" y="1660845"/>
            <a:ext cx="3592284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800 : 100   =</a:t>
            </a:r>
          </a:p>
        </p:txBody>
      </p:sp>
      <p:sp>
        <p:nvSpPr>
          <p:cNvPr id="4" name="Text Box 25"/>
          <p:cNvSpPr txBox="1">
            <a:spLocks noChangeArrowheads="1"/>
          </p:cNvSpPr>
          <p:nvPr/>
        </p:nvSpPr>
        <p:spPr bwMode="auto">
          <a:xfrm>
            <a:off x="6537959" y="1660255"/>
            <a:ext cx="3213871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8 (</a:t>
            </a:r>
            <a:r>
              <a:rPr lang="en-US" altLang="en-US" sz="44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en-US" sz="44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sinh</a:t>
            </a:r>
            <a:r>
              <a:rPr lang="en-US" altLang="en-US" sz="44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5" name="Text Box 20"/>
          <p:cNvSpPr txBox="1">
            <a:spLocks noChangeArrowheads="1"/>
          </p:cNvSpPr>
          <p:nvPr/>
        </p:nvSpPr>
        <p:spPr bwMode="auto">
          <a:xfrm>
            <a:off x="1240974" y="2285456"/>
            <a:ext cx="11077305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sinh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nữ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</a:rPr>
              <a:t> hay 52,5% </a:t>
            </a: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sinh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toàn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trường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4400" dirty="0">
                <a:solidFill>
                  <a:srgbClr val="0B19C8"/>
                </a:solidFill>
                <a:latin typeface="Times New Roman" panose="02020603050405020304" pitchFamily="18" charset="0"/>
              </a:rPr>
              <a:t>: </a:t>
            </a:r>
          </a:p>
        </p:txBody>
      </p:sp>
      <p:sp>
        <p:nvSpPr>
          <p:cNvPr id="6" name="Text Box 21"/>
          <p:cNvSpPr txBox="1">
            <a:spLocks noChangeArrowheads="1"/>
          </p:cNvSpPr>
          <p:nvPr/>
        </p:nvSpPr>
        <p:spPr bwMode="auto">
          <a:xfrm>
            <a:off x="3308525" y="2839569"/>
            <a:ext cx="3397249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8   x   52,5  =</a:t>
            </a:r>
          </a:p>
        </p:txBody>
      </p:sp>
      <p:sp>
        <p:nvSpPr>
          <p:cNvPr id="7" name="Text Box 28"/>
          <p:cNvSpPr txBox="1">
            <a:spLocks noChangeArrowheads="1"/>
          </p:cNvSpPr>
          <p:nvPr/>
        </p:nvSpPr>
        <p:spPr bwMode="auto">
          <a:xfrm>
            <a:off x="6705773" y="2876536"/>
            <a:ext cx="3775168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420 (</a:t>
            </a:r>
            <a:r>
              <a:rPr lang="en-US" altLang="en-US" sz="44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en-US" sz="44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0B19C8"/>
                </a:solidFill>
                <a:latin typeface="Times New Roman" panose="02020603050405020304" pitchFamily="18" charset="0"/>
              </a:rPr>
              <a:t>sinh</a:t>
            </a:r>
            <a:r>
              <a:rPr lang="en-US" altLang="en-US" sz="44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8" name="Text Box 22"/>
          <p:cNvSpPr txBox="1">
            <a:spLocks noChangeArrowheads="1"/>
          </p:cNvSpPr>
          <p:nvPr/>
        </p:nvSpPr>
        <p:spPr bwMode="auto">
          <a:xfrm>
            <a:off x="1476103" y="3534678"/>
            <a:ext cx="100584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Hai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bước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tính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trên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thể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gộp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thành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9" name="Text Box 23"/>
          <p:cNvSpPr txBox="1">
            <a:spLocks noChangeArrowheads="1"/>
          </p:cNvSpPr>
          <p:nvPr/>
        </p:nvSpPr>
        <p:spPr bwMode="auto">
          <a:xfrm>
            <a:off x="2333719" y="4181586"/>
            <a:ext cx="7029586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              </a:t>
            </a:r>
            <a:r>
              <a:rPr lang="en-US" altLang="en-US" sz="4400" b="1" dirty="0">
                <a:solidFill>
                  <a:srgbClr val="0B19C8"/>
                </a:solidFill>
                <a:latin typeface="Times New Roman" panose="02020603050405020304" pitchFamily="18" charset="0"/>
              </a:rPr>
              <a:t>800 : 100  x  52,5  =  420 </a:t>
            </a:r>
            <a:endParaRPr lang="en-US" altLang="en-US" sz="2400" b="1" dirty="0">
              <a:solidFill>
                <a:srgbClr val="0B19C8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" name="TextBox 2"/>
          <p:cNvSpPr txBox="1">
            <a:spLocks noChangeArrowheads="1"/>
          </p:cNvSpPr>
          <p:nvPr/>
        </p:nvSpPr>
        <p:spPr bwMode="auto">
          <a:xfrm>
            <a:off x="4640897" y="188980"/>
            <a:ext cx="189706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altLang="en-US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1903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/>
          <p:cNvSpPr>
            <a:spLocks noChangeArrowheads="1"/>
          </p:cNvSpPr>
          <p:nvPr/>
        </p:nvSpPr>
        <p:spPr bwMode="auto">
          <a:xfrm>
            <a:off x="712178" y="2076656"/>
            <a:ext cx="12004765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Muốn</a:t>
            </a:r>
            <a:r>
              <a:rPr lang="en-US" altLang="en-US" sz="48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tìm</a:t>
            </a:r>
            <a:r>
              <a:rPr lang="en-US" altLang="en-US" sz="48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52,5 % </a:t>
            </a:r>
            <a:r>
              <a:rPr lang="en-US" altLang="en-US" sz="48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48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800 ta </a:t>
            </a:r>
            <a:r>
              <a:rPr lang="en-US" altLang="en-US" sz="48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48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thể</a:t>
            </a:r>
            <a:r>
              <a:rPr lang="en-US" altLang="en-US" sz="48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lấy</a:t>
            </a:r>
            <a:r>
              <a:rPr lang="en-US" altLang="en-US" sz="48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800 chia </a:t>
            </a:r>
            <a:r>
              <a:rPr lang="en-US" altLang="en-US" sz="48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en-US" sz="48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100 </a:t>
            </a:r>
            <a:r>
              <a:rPr lang="en-US" altLang="en-US" sz="48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rồi</a:t>
            </a:r>
            <a:r>
              <a:rPr lang="en-US" altLang="en-US" sz="48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48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en-US" sz="48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52,5 .</a:t>
            </a:r>
          </a:p>
        </p:txBody>
      </p:sp>
    </p:spTree>
    <p:extLst>
      <p:ext uri="{BB962C8B-B14F-4D97-AF65-F5344CB8AC3E}">
        <p14:creationId xmlns:p14="http://schemas.microsoft.com/office/powerpoint/2010/main" val="1908988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3"/>
          <p:cNvSpPr txBox="1">
            <a:spLocks noChangeArrowheads="1"/>
          </p:cNvSpPr>
          <p:nvPr/>
        </p:nvSpPr>
        <p:spPr bwMode="auto">
          <a:xfrm>
            <a:off x="214552" y="1485239"/>
            <a:ext cx="11802268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sz="4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Bài</a:t>
            </a:r>
            <a:r>
              <a:rPr lang="en-US" altLang="en-US" sz="4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4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toán</a:t>
            </a:r>
            <a:r>
              <a:rPr lang="en-US" altLang="en-US" sz="4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: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Lãi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suất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kiệm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0,5%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kiệm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1 000 000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lãi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48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6" name="Straight Connector 5"/>
          <p:cNvCxnSpPr>
            <a:cxnSpLocks noChangeShapeType="1"/>
          </p:cNvCxnSpPr>
          <p:nvPr/>
        </p:nvCxnSpPr>
        <p:spPr bwMode="auto">
          <a:xfrm>
            <a:off x="8353426" y="2229984"/>
            <a:ext cx="2287588" cy="0"/>
          </a:xfrm>
          <a:prstGeom prst="lin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Straight Connector 6"/>
          <p:cNvCxnSpPr>
            <a:cxnSpLocks noChangeShapeType="1"/>
          </p:cNvCxnSpPr>
          <p:nvPr/>
        </p:nvCxnSpPr>
        <p:spPr bwMode="auto">
          <a:xfrm>
            <a:off x="8396289" y="2975655"/>
            <a:ext cx="2201862" cy="0"/>
          </a:xfrm>
          <a:prstGeom prst="lin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Straight Connector 9"/>
          <p:cNvCxnSpPr>
            <a:cxnSpLocks noChangeShapeType="1"/>
          </p:cNvCxnSpPr>
          <p:nvPr/>
        </p:nvCxnSpPr>
        <p:spPr bwMode="auto">
          <a:xfrm>
            <a:off x="3675792" y="3681051"/>
            <a:ext cx="1973262" cy="0"/>
          </a:xfrm>
          <a:prstGeom prst="lin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2760799" y="3843252"/>
            <a:ext cx="239902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Tóm</a:t>
            </a:r>
            <a:r>
              <a:rPr lang="en-US" altLang="en-US" sz="4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40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tắt</a:t>
            </a:r>
            <a:r>
              <a:rPr lang="en-US" altLang="en-US" sz="4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: </a:t>
            </a: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3282180" y="4677685"/>
            <a:ext cx="431718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1 000 000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đồng</a:t>
            </a:r>
            <a:endParaRPr lang="en-US" altLang="en-US" sz="4000" b="1" dirty="0">
              <a:solidFill>
                <a:srgbClr val="0B19C8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1617662" y="4625432"/>
            <a:ext cx="268001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100%: </a:t>
            </a:r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1617663" y="5693410"/>
            <a:ext cx="16002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0,5%: </a:t>
            </a:r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3460276" y="5779755"/>
            <a:ext cx="269233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….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đồng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? </a:t>
            </a:r>
          </a:p>
        </p:txBody>
      </p:sp>
      <p:sp>
        <p:nvSpPr>
          <p:cNvPr id="7182" name="TextBox 1"/>
          <p:cNvSpPr txBox="1">
            <a:spLocks noChangeArrowheads="1"/>
          </p:cNvSpPr>
          <p:nvPr/>
        </p:nvSpPr>
        <p:spPr bwMode="auto">
          <a:xfrm>
            <a:off x="4450083" y="177667"/>
            <a:ext cx="195072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3600" b="1" dirty="0" err="1">
                <a:solidFill>
                  <a:srgbClr val="2309BF"/>
                </a:solidFill>
                <a:latin typeface="Times New Roman" panose="02020603050405020304" pitchFamily="18" charset="0"/>
              </a:rPr>
              <a:t>Toán</a:t>
            </a:r>
            <a:endParaRPr lang="en-US" altLang="en-US" sz="3600" dirty="0">
              <a:solidFill>
                <a:srgbClr val="2309BF"/>
              </a:solidFill>
              <a:latin typeface="Times New Roman" panose="02020603050405020304" pitchFamily="18" charset="0"/>
            </a:endParaRPr>
          </a:p>
        </p:txBody>
      </p:sp>
      <p:sp>
        <p:nvSpPr>
          <p:cNvPr id="7183" name="Rectangle 4"/>
          <p:cNvSpPr>
            <a:spLocks noChangeArrowheads="1"/>
          </p:cNvSpPr>
          <p:nvPr/>
        </p:nvSpPr>
        <p:spPr bwMode="auto">
          <a:xfrm>
            <a:off x="1524001" y="869994"/>
            <a:ext cx="911701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Giải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toán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về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tỉ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phần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trăm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tiếp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theo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)</a:t>
            </a:r>
          </a:p>
        </p:txBody>
      </p:sp>
      <p:cxnSp>
        <p:nvCxnSpPr>
          <p:cNvPr id="24" name="Straight Connector 23"/>
          <p:cNvCxnSpPr>
            <a:cxnSpLocks noChangeShapeType="1"/>
          </p:cNvCxnSpPr>
          <p:nvPr/>
        </p:nvCxnSpPr>
        <p:spPr bwMode="auto">
          <a:xfrm>
            <a:off x="7599364" y="3681051"/>
            <a:ext cx="2093276" cy="0"/>
          </a:xfrm>
          <a:prstGeom prst="lin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685742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1" grpId="0"/>
      <p:bldP spid="8202" grpId="0"/>
      <p:bldP spid="8203" grpId="0"/>
      <p:bldP spid="8204" grpId="0"/>
      <p:bldP spid="820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-391887" y="1208630"/>
            <a:ext cx="12292149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400" b="1" i="1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5400" b="1" i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i="1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altLang="en-US" sz="5400" b="1" i="1" u="sng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5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altLang="en-US" sz="5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lãi</a:t>
            </a:r>
            <a:r>
              <a:rPr lang="en-US" altLang="en-US" sz="5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5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5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5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5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1 000 000 : 100 x 0,5 = 5 000 (</a:t>
            </a:r>
            <a:r>
              <a:rPr lang="en-US" altLang="en-US" sz="5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5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altLang="en-US" sz="5400" b="1" i="1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altLang="en-US" sz="5400" b="1" i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i="1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54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5 000 </a:t>
            </a:r>
            <a:r>
              <a:rPr lang="en-US" altLang="en-US" sz="54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endParaRPr lang="en-US" altLang="en-US" sz="5400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4366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4"/>
          <p:cNvSpPr txBox="1">
            <a:spLocks noChangeArrowheads="1"/>
          </p:cNvSpPr>
          <p:nvPr/>
        </p:nvSpPr>
        <p:spPr bwMode="auto">
          <a:xfrm>
            <a:off x="187234" y="1829708"/>
            <a:ext cx="12004766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sz="40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Bài</a:t>
            </a:r>
            <a:r>
              <a:rPr lang="en-US" altLang="en-US" sz="4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1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32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chiếm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75%,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5" name="Straight Connector 4"/>
          <p:cNvCxnSpPr>
            <a:cxnSpLocks noChangeShapeType="1"/>
          </p:cNvCxnSpPr>
          <p:nvPr/>
        </p:nvCxnSpPr>
        <p:spPr bwMode="auto">
          <a:xfrm>
            <a:off x="5525588" y="2442301"/>
            <a:ext cx="2316663" cy="13516"/>
          </a:xfrm>
          <a:prstGeom prst="line">
            <a:avLst/>
          </a:prstGeom>
          <a:noFill/>
          <a:ln w="19050" algn="ctr">
            <a:solidFill>
              <a:srgbClr val="F35757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" name="Straight Connector 5"/>
          <p:cNvCxnSpPr>
            <a:cxnSpLocks noChangeShapeType="1"/>
          </p:cNvCxnSpPr>
          <p:nvPr/>
        </p:nvCxnSpPr>
        <p:spPr bwMode="auto">
          <a:xfrm>
            <a:off x="7215843" y="3097971"/>
            <a:ext cx="3280047" cy="1126"/>
          </a:xfrm>
          <a:prstGeom prst="line">
            <a:avLst/>
          </a:prstGeom>
          <a:noFill/>
          <a:ln w="19050" algn="ctr">
            <a:solidFill>
              <a:srgbClr val="F35757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Straight Connector 6"/>
          <p:cNvCxnSpPr>
            <a:cxnSpLocks noChangeShapeType="1"/>
          </p:cNvCxnSpPr>
          <p:nvPr/>
        </p:nvCxnSpPr>
        <p:spPr bwMode="auto">
          <a:xfrm flipV="1">
            <a:off x="4346664" y="3057027"/>
            <a:ext cx="878479" cy="3971"/>
          </a:xfrm>
          <a:prstGeom prst="line">
            <a:avLst/>
          </a:prstGeom>
          <a:noFill/>
          <a:ln w="19050" algn="ctr">
            <a:solidFill>
              <a:srgbClr val="F35757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Straight Connector 7"/>
          <p:cNvCxnSpPr>
            <a:cxnSpLocks noChangeShapeType="1"/>
          </p:cNvCxnSpPr>
          <p:nvPr/>
        </p:nvCxnSpPr>
        <p:spPr bwMode="auto">
          <a:xfrm>
            <a:off x="1314450" y="3077256"/>
            <a:ext cx="2751230" cy="20715"/>
          </a:xfrm>
          <a:prstGeom prst="line">
            <a:avLst/>
          </a:prstGeom>
          <a:noFill/>
          <a:ln w="19050" algn="ctr">
            <a:solidFill>
              <a:srgbClr val="F35757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Straight Connector 8"/>
          <p:cNvCxnSpPr>
            <a:cxnSpLocks noChangeShapeType="1"/>
          </p:cNvCxnSpPr>
          <p:nvPr/>
        </p:nvCxnSpPr>
        <p:spPr bwMode="auto">
          <a:xfrm flipV="1">
            <a:off x="1941605" y="3768700"/>
            <a:ext cx="3919263" cy="7940"/>
          </a:xfrm>
          <a:prstGeom prst="line">
            <a:avLst/>
          </a:prstGeom>
          <a:noFill/>
          <a:ln w="19050" algn="ctr">
            <a:solidFill>
              <a:srgbClr val="F35757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1606549" y="4207320"/>
            <a:ext cx="6653303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Tóm</a:t>
            </a:r>
            <a:r>
              <a:rPr lang="en-US" altLang="en-US" sz="4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40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tắt</a:t>
            </a:r>
            <a:r>
              <a:rPr lang="en-US" altLang="en-US" sz="4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:  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100% : 32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sinh</a:t>
            </a:r>
            <a:endParaRPr lang="en-US" altLang="en-US" sz="4000" b="1" dirty="0">
              <a:solidFill>
                <a:srgbClr val="0B19C8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9229" name="Text Box 13"/>
          <p:cNvSpPr txBox="1">
            <a:spLocks noChangeArrowheads="1"/>
          </p:cNvSpPr>
          <p:nvPr/>
        </p:nvSpPr>
        <p:spPr bwMode="auto">
          <a:xfrm>
            <a:off x="1606549" y="5392970"/>
            <a:ext cx="391903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HS 10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tuổi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75% : </a:t>
            </a:r>
          </a:p>
        </p:txBody>
      </p:sp>
      <p:sp>
        <p:nvSpPr>
          <p:cNvPr id="9230" name="Text Box 14"/>
          <p:cNvSpPr txBox="1">
            <a:spLocks noChangeArrowheads="1"/>
          </p:cNvSpPr>
          <p:nvPr/>
        </p:nvSpPr>
        <p:spPr bwMode="auto">
          <a:xfrm>
            <a:off x="1600199" y="6059761"/>
            <a:ext cx="549293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HS 11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tuổi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   : ... .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600" b="1" dirty="0" err="1">
                <a:solidFill>
                  <a:srgbClr val="0B19C8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sinh</a:t>
            </a:r>
            <a:r>
              <a:rPr lang="en-US" altLang="en-US" sz="3600" b="1" dirty="0">
                <a:solidFill>
                  <a:srgbClr val="0B19C8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5339940" y="5314587"/>
            <a:ext cx="375180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…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4000" b="1" dirty="0" err="1">
                <a:solidFill>
                  <a:srgbClr val="0B19C8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sinh</a:t>
            </a:r>
            <a:r>
              <a:rPr lang="en-US" altLang="en-US" sz="4000" b="1" dirty="0">
                <a:solidFill>
                  <a:srgbClr val="0B19C8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8210" name="TextBox 1"/>
          <p:cNvSpPr txBox="1">
            <a:spLocks noChangeArrowheads="1"/>
          </p:cNvSpPr>
          <p:nvPr/>
        </p:nvSpPr>
        <p:spPr bwMode="auto">
          <a:xfrm>
            <a:off x="1288868" y="114299"/>
            <a:ext cx="9144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4000" b="1" dirty="0" err="1">
                <a:solidFill>
                  <a:srgbClr val="2309BF"/>
                </a:solidFill>
                <a:latin typeface="Times New Roman" panose="02020603050405020304" pitchFamily="18" charset="0"/>
              </a:rPr>
              <a:t>Toán</a:t>
            </a:r>
            <a:endParaRPr lang="en-US" altLang="en-US" sz="4000" dirty="0">
              <a:solidFill>
                <a:srgbClr val="2309BF"/>
              </a:solidFill>
              <a:latin typeface="Times New Roman" panose="02020603050405020304" pitchFamily="18" charset="0"/>
            </a:endParaRPr>
          </a:p>
        </p:txBody>
      </p:sp>
      <p:sp>
        <p:nvSpPr>
          <p:cNvPr id="8211" name="Rectangle 4"/>
          <p:cNvSpPr>
            <a:spLocks noChangeArrowheads="1"/>
          </p:cNvSpPr>
          <p:nvPr/>
        </p:nvSpPr>
        <p:spPr bwMode="auto">
          <a:xfrm>
            <a:off x="1524001" y="778553"/>
            <a:ext cx="911701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Giải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toán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về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tỉ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phần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trăm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tiếp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theo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87749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10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8" grpId="0"/>
      <p:bldP spid="9229" grpId="0"/>
      <p:bldP spid="9230" grpId="0"/>
      <p:bldP spid="923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2.1|1.8|1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1.2|1|1.7|1.1|1.2|0.8|0.6|0.4|0.4|0.3|0.3|0.3|0.2|0.3|0.2|0.2|0.2|0.2|0.2|0.2"/>
</p:tagLst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ll fun education presentation (widescreen).potx" id="{13F266B3-3667-4715-838E-2D35384A824B}" vid="{5EC2A2B6-6A5B-436A-9EF3-6607D16C2EDB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40262f94-9f35-4ac3-9a90-690165a166b7"/>
    <ds:schemaRef ds:uri="a4f35948-e619-41b3-aa29-22878b09cfd2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Fall fun education presentation (widescreen)</Template>
  <TotalTime>197</TotalTime>
  <Words>805</Words>
  <Application>Microsoft Office PowerPoint</Application>
  <PresentationFormat>Widescreen</PresentationFormat>
  <Paragraphs>101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.VnExoticH</vt:lpstr>
      <vt:lpstr>Arial</vt:lpstr>
      <vt:lpstr>Cambria</vt:lpstr>
      <vt:lpstr>Nirmala UI Semilight</vt:lpstr>
      <vt:lpstr>Times New Roman</vt:lpstr>
      <vt:lpstr>Wingdings</vt:lpstr>
      <vt:lpstr>Back to School 16x9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</dc:creator>
  <cp:lastModifiedBy>Admin</cp:lastModifiedBy>
  <cp:revision>15</cp:revision>
  <dcterms:created xsi:type="dcterms:W3CDTF">2021-11-25T13:38:29Z</dcterms:created>
  <dcterms:modified xsi:type="dcterms:W3CDTF">2021-12-10T11:18:10Z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