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4"/>
  </p:notesMasterIdLst>
  <p:sldIdLst>
    <p:sldId id="256" r:id="rId2"/>
    <p:sldId id="258" r:id="rId3"/>
    <p:sldId id="282" r:id="rId4"/>
    <p:sldId id="283" r:id="rId5"/>
    <p:sldId id="284" r:id="rId6"/>
    <p:sldId id="285" r:id="rId7"/>
    <p:sldId id="286" r:id="rId8"/>
    <p:sldId id="306" r:id="rId9"/>
    <p:sldId id="304" r:id="rId10"/>
    <p:sldId id="305" r:id="rId11"/>
    <p:sldId id="308" r:id="rId12"/>
    <p:sldId id="288" r:id="rId13"/>
    <p:sldId id="260" r:id="rId14"/>
    <p:sldId id="257" r:id="rId15"/>
    <p:sldId id="261" r:id="rId16"/>
    <p:sldId id="262" r:id="rId17"/>
    <p:sldId id="263" r:id="rId18"/>
    <p:sldId id="264" r:id="rId19"/>
    <p:sldId id="265" r:id="rId20"/>
    <p:sldId id="266" r:id="rId21"/>
    <p:sldId id="267" r:id="rId22"/>
    <p:sldId id="268" r:id="rId23"/>
  </p:sldIdLst>
  <p:sldSz cx="12192000" cy="6858000"/>
  <p:notesSz cx="6858000" cy="9144000"/>
  <p:embeddedFontLst>
    <p:embeddedFont>
      <p:font typeface="Algerian" panose="04020705040A02060702" pitchFamily="82" charset="0"/>
      <p:regular r:id="rId25"/>
    </p:embeddedFont>
    <p:embeddedFont>
      <p:font typeface="Arial Black" panose="020B0A04020102020204" pitchFamily="34" charset="0"/>
      <p:bold r:id="rId26"/>
    </p:embeddedFont>
    <p:embeddedFont>
      <p:font typeface="Berlin Sans FB Demi" panose="020E0802020502020306" pitchFamily="34" charset="0"/>
      <p:bold r:id="rId27"/>
    </p:embeddedFont>
    <p:embeddedFont>
      <p:font typeface="Bernard MT Condensed" panose="02050806060905020404" pitchFamily="18" charset="0"/>
      <p:regular r:id="rId28"/>
    </p:embeddedFont>
    <p:embeddedFont>
      <p:font typeface="Calibri" panose="020F0502020204030204" pitchFamily="34" charset="0"/>
      <p:regular r:id="rId29"/>
      <p:bold r:id="rId30"/>
      <p:italic r:id="rId31"/>
      <p:boldItalic r:id="rId3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99"/>
    <a:srgbClr val="009ED6"/>
    <a:srgbClr val="F40A4D"/>
    <a:srgbClr val="D09E00"/>
    <a:srgbClr val="0554B3"/>
    <a:srgbClr val="FABE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5799" autoAdjust="0"/>
    <p:restoredTop sz="94660"/>
  </p:normalViewPr>
  <p:slideViewPr>
    <p:cSldViewPr snapToGrid="0">
      <p:cViewPr varScale="1">
        <p:scale>
          <a:sx n="91" d="100"/>
          <a:sy n="91" d="100"/>
        </p:scale>
        <p:origin x="792" y="8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D0B7F3-AFA8-42B2-B009-1BB3D309BA9D}" type="datetimeFigureOut">
              <a:rPr lang="en-US" smtClean="0"/>
              <a:t>4/18/2024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4FD919-3421-4B4D-A0DA-1EB158A584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099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501253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609170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7877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5"/>
          <a:srcRect l="992" r="1936"/>
          <a:stretch/>
        </p:blipFill>
        <p:spPr>
          <a:xfrm>
            <a:off x="-16932" y="-50800"/>
            <a:ext cx="12217400" cy="6921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52330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4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8.png"/><Relationship Id="rId3" Type="http://schemas.openxmlformats.org/officeDocument/2006/relationships/image" Target="../media/image2.png"/><Relationship Id="rId7" Type="http://schemas.openxmlformats.org/officeDocument/2006/relationships/image" Target="../media/image14.png"/><Relationship Id="rId12" Type="http://schemas.openxmlformats.org/officeDocument/2006/relationships/image" Target="../media/image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.png"/><Relationship Id="rId11" Type="http://schemas.openxmlformats.org/officeDocument/2006/relationships/image" Target="../media/image17.png"/><Relationship Id="rId5" Type="http://schemas.openxmlformats.org/officeDocument/2006/relationships/image" Target="../media/image13.png"/><Relationship Id="rId10" Type="http://schemas.openxmlformats.org/officeDocument/2006/relationships/image" Target="../media/image10.png"/><Relationship Id="rId4" Type="http://schemas.openxmlformats.org/officeDocument/2006/relationships/image" Target="../media/image12.png"/><Relationship Id="rId9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1.png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7.wav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audio" Target="../media/audio9.wav"/><Relationship Id="rId4" Type="http://schemas.openxmlformats.org/officeDocument/2006/relationships/audio" Target="../media/audio8.wav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09549" y="2567538"/>
            <a:ext cx="1173480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dirty="0">
                <a:solidFill>
                  <a:srgbClr val="000099"/>
                </a:solidFill>
                <a:latin typeface="Algerian" panose="04020705040A02060702" pitchFamily="82" charset="0"/>
              </a:rPr>
              <a:t>What will the weather </a:t>
            </a:r>
          </a:p>
          <a:p>
            <a:pPr algn="ctr"/>
            <a:r>
              <a:rPr lang="en-US" sz="5400" dirty="0">
                <a:solidFill>
                  <a:srgbClr val="000099"/>
                </a:solidFill>
                <a:latin typeface="Algerian" panose="04020705040A02060702" pitchFamily="82" charset="0"/>
              </a:rPr>
              <a:t>be like tomorrow?</a:t>
            </a:r>
            <a:endParaRPr lang="en-US" sz="6000" dirty="0">
              <a:solidFill>
                <a:srgbClr val="000099"/>
              </a:solidFill>
              <a:latin typeface="Algerian" panose="04020705040A02060702" pitchFamily="82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802493" y="1264697"/>
            <a:ext cx="222552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>
                <a:solidFill>
                  <a:srgbClr val="F40A4D"/>
                </a:solidFill>
                <a:latin typeface="Berlin Sans FB Demi" panose="020E0802020502020306" pitchFamily="34" charset="0"/>
                <a:cs typeface="Arial" panose="020B0604020202020204" pitchFamily="34" charset="0"/>
              </a:rPr>
              <a:t>Unit 18</a:t>
            </a:r>
            <a:endParaRPr lang="en-US" sz="4400" b="1" i="0" dirty="0">
              <a:solidFill>
                <a:srgbClr val="F40A4D"/>
              </a:solidFill>
              <a:effectLst/>
              <a:latin typeface="Berlin Sans FB Demi" panose="020E0802020502020306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627256" y="4855264"/>
            <a:ext cx="278674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4400" b="1" dirty="0">
                <a:solidFill>
                  <a:srgbClr val="F40A4D"/>
                </a:solidFill>
                <a:latin typeface="Berlin Sans FB Demi" panose="020E0802020502020306" pitchFamily="34" charset="0"/>
                <a:cs typeface="Arial" panose="020B0604020202020204" pitchFamily="34" charset="0"/>
              </a:rPr>
              <a:t>Lesson 1</a:t>
            </a:r>
            <a:endParaRPr lang="en-US" sz="4400" b="1" i="0" dirty="0">
              <a:solidFill>
                <a:srgbClr val="F40A4D"/>
              </a:solidFill>
              <a:effectLst/>
              <a:latin typeface="Berlin Sans FB Demi" panose="020E0802020502020306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1653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7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79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53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53" tmFilter="0, 0; 0.125,0.2665; 0.25,0.4; 0.375,0.465; 0.5,0.5;  0.625,0.535; 0.75,0.6; 0.875,0.7335; 1,1">
                                          <p:stCondLst>
                                            <p:cond delay="653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" tmFilter="0, 0; 0.125,0.2665; 0.25,0.4; 0.375,0.465; 0.5,0.5;  0.625,0.535; 0.75,0.6; 0.875,0.7335; 1,1">
                                          <p:stCondLst>
                                            <p:cond delay="130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" tmFilter="0, 0; 0.125,0.2665; 0.25,0.4; 0.375,0.465; 0.5,0.5;  0.625,0.535; 0.75,0.6; 0.875,0.7335; 1,1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">
                                          <p:stCondLst>
                                            <p:cond delay="63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" decel="50000">
                                          <p:stCondLst>
                                            <p:cond delay="66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">
                                          <p:stCondLst>
                                            <p:cond delay="129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" decel="50000">
                                          <p:stCondLst>
                                            <p:cond delay="131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" decel="50000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" decel="50000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6321662" y="2562374"/>
            <a:ext cx="5226843" cy="10756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hot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14414" t="15022" r="14612" b="15187"/>
          <a:stretch/>
        </p:blipFill>
        <p:spPr>
          <a:xfrm>
            <a:off x="11364862" y="7562850"/>
            <a:ext cx="827138" cy="827139"/>
          </a:xfrm>
          <a:prstGeom prst="ellipse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321662" y="3319112"/>
            <a:ext cx="5226843" cy="10756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/hɒt/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7406" y="1464351"/>
            <a:ext cx="3363357" cy="370952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798022" y="322618"/>
            <a:ext cx="18209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</p:spTree>
    <p:extLst>
      <p:ext uri="{BB962C8B-B14F-4D97-AF65-F5344CB8AC3E}">
        <p14:creationId xmlns:p14="http://schemas.microsoft.com/office/powerpoint/2010/main" val="3076481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k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321662" y="2562374"/>
            <a:ext cx="5226843" cy="10756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weather forecast</a:t>
            </a:r>
          </a:p>
        </p:txBody>
      </p:sp>
      <p:sp>
        <p:nvSpPr>
          <p:cNvPr id="3" name="Rectangle 2"/>
          <p:cNvSpPr/>
          <p:nvPr/>
        </p:nvSpPr>
        <p:spPr>
          <a:xfrm>
            <a:off x="6321662" y="3319112"/>
            <a:ext cx="5226843" cy="10756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/ˈweðə fɔːkɑːst/</a:t>
            </a:r>
          </a:p>
        </p:txBody>
      </p:sp>
      <p:pic>
        <p:nvPicPr>
          <p:cNvPr id="4" name="Picture 3" descr="https://s.sachmem.vn/public/images/v2/TA5T2SHS/U18-L1-1-b_52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3" t="16924" r="47921" b="13375"/>
          <a:stretch/>
        </p:blipFill>
        <p:spPr bwMode="auto">
          <a:xfrm>
            <a:off x="1097280" y="1084593"/>
            <a:ext cx="4738255" cy="4469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6321662" y="4259047"/>
            <a:ext cx="5226843" cy="10756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take a look</a:t>
            </a:r>
          </a:p>
        </p:txBody>
      </p:sp>
      <p:sp>
        <p:nvSpPr>
          <p:cNvPr id="6" name="Rectangle 5"/>
          <p:cNvSpPr/>
          <p:nvPr/>
        </p:nvSpPr>
        <p:spPr>
          <a:xfrm>
            <a:off x="6321662" y="4796892"/>
            <a:ext cx="5226843" cy="10756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/teɪk ə lʊk/</a:t>
            </a:r>
          </a:p>
        </p:txBody>
      </p:sp>
      <p:sp>
        <p:nvSpPr>
          <p:cNvPr id="7" name="Rectangle 6"/>
          <p:cNvSpPr/>
          <p:nvPr/>
        </p:nvSpPr>
        <p:spPr>
          <a:xfrm>
            <a:off x="6321661" y="5438297"/>
            <a:ext cx="5226843" cy="10756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Đón xem</a:t>
            </a:r>
          </a:p>
        </p:txBody>
      </p:sp>
    </p:spTree>
    <p:extLst>
      <p:ext uri="{BB962C8B-B14F-4D97-AF65-F5344CB8AC3E}">
        <p14:creationId xmlns:p14="http://schemas.microsoft.com/office/powerpoint/2010/main" val="205259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  <p:bldP spid="6" grpId="0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14414" t="15022" r="14612" b="15187"/>
          <a:stretch/>
        </p:blipFill>
        <p:spPr>
          <a:xfrm>
            <a:off x="11364862" y="7562850"/>
            <a:ext cx="560322" cy="560323"/>
          </a:xfrm>
          <a:prstGeom prst="ellipse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382" y="1112492"/>
            <a:ext cx="2030100" cy="18288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981" y="3812880"/>
            <a:ext cx="2030100" cy="18288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8436" y="1112492"/>
            <a:ext cx="2030100" cy="18288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9425" y="1112492"/>
            <a:ext cx="2030100" cy="18288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6391" y="1112492"/>
            <a:ext cx="2030100" cy="18288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1468" y="1112492"/>
            <a:ext cx="1992980" cy="18288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8" name="Rectangle 17"/>
          <p:cNvSpPr/>
          <p:nvPr/>
        </p:nvSpPr>
        <p:spPr>
          <a:xfrm>
            <a:off x="587381" y="3021404"/>
            <a:ext cx="2011680" cy="5486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stormy</a:t>
            </a:r>
          </a:p>
        </p:txBody>
      </p:sp>
      <p:sp>
        <p:nvSpPr>
          <p:cNvPr id="19" name="Rectangle 18"/>
          <p:cNvSpPr/>
          <p:nvPr/>
        </p:nvSpPr>
        <p:spPr>
          <a:xfrm>
            <a:off x="7404680" y="3021404"/>
            <a:ext cx="2011680" cy="5486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sunny</a:t>
            </a:r>
          </a:p>
        </p:txBody>
      </p:sp>
      <p:sp>
        <p:nvSpPr>
          <p:cNvPr id="20" name="Rectangle 19"/>
          <p:cNvSpPr/>
          <p:nvPr/>
        </p:nvSpPr>
        <p:spPr>
          <a:xfrm>
            <a:off x="5132247" y="3021404"/>
            <a:ext cx="2011680" cy="5486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rainy</a:t>
            </a:r>
          </a:p>
        </p:txBody>
      </p:sp>
      <p:sp>
        <p:nvSpPr>
          <p:cNvPr id="21" name="Rectangle 20"/>
          <p:cNvSpPr/>
          <p:nvPr/>
        </p:nvSpPr>
        <p:spPr>
          <a:xfrm>
            <a:off x="606981" y="5636420"/>
            <a:ext cx="2011680" cy="5486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snowy</a:t>
            </a:r>
          </a:p>
        </p:txBody>
      </p:sp>
      <p:sp>
        <p:nvSpPr>
          <p:cNvPr id="22" name="Rectangle 21"/>
          <p:cNvSpPr/>
          <p:nvPr/>
        </p:nvSpPr>
        <p:spPr>
          <a:xfrm>
            <a:off x="9677113" y="3021404"/>
            <a:ext cx="2011680" cy="5486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windy</a:t>
            </a:r>
          </a:p>
        </p:txBody>
      </p:sp>
      <p:sp>
        <p:nvSpPr>
          <p:cNvPr id="23" name="Rectangle 22"/>
          <p:cNvSpPr/>
          <p:nvPr/>
        </p:nvSpPr>
        <p:spPr>
          <a:xfrm>
            <a:off x="2859814" y="3021404"/>
            <a:ext cx="2011680" cy="5486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cloudy</a:t>
            </a: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6883" y="3812880"/>
            <a:ext cx="1658140" cy="18288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7545" y="3812880"/>
            <a:ext cx="1951440" cy="18288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3827" y="3812880"/>
            <a:ext cx="1906000" cy="18288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1923" y="3812880"/>
            <a:ext cx="1910780" cy="18288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3" name="Rectangle 32"/>
          <p:cNvSpPr/>
          <p:nvPr/>
        </p:nvSpPr>
        <p:spPr>
          <a:xfrm>
            <a:off x="5319759" y="5636420"/>
            <a:ext cx="1974786" cy="5486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cool</a:t>
            </a:r>
          </a:p>
        </p:txBody>
      </p:sp>
      <p:sp>
        <p:nvSpPr>
          <p:cNvPr id="34" name="Rectangle 33"/>
          <p:cNvSpPr/>
          <p:nvPr/>
        </p:nvSpPr>
        <p:spPr>
          <a:xfrm>
            <a:off x="7713826" y="5653436"/>
            <a:ext cx="1924609" cy="5486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warm</a:t>
            </a:r>
          </a:p>
        </p:txBody>
      </p:sp>
      <p:sp>
        <p:nvSpPr>
          <p:cNvPr id="35" name="Rectangle 34"/>
          <p:cNvSpPr/>
          <p:nvPr/>
        </p:nvSpPr>
        <p:spPr>
          <a:xfrm>
            <a:off x="9709292" y="5636420"/>
            <a:ext cx="2011680" cy="5486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hot</a:t>
            </a:r>
          </a:p>
        </p:txBody>
      </p:sp>
      <p:sp>
        <p:nvSpPr>
          <p:cNvPr id="36" name="Rectangle 35"/>
          <p:cNvSpPr/>
          <p:nvPr/>
        </p:nvSpPr>
        <p:spPr>
          <a:xfrm>
            <a:off x="3023503" y="5636420"/>
            <a:ext cx="1870736" cy="5486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cold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98022" y="322618"/>
            <a:ext cx="18209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</p:spTree>
    <p:extLst>
      <p:ext uri="{BB962C8B-B14F-4D97-AF65-F5344CB8AC3E}">
        <p14:creationId xmlns:p14="http://schemas.microsoft.com/office/powerpoint/2010/main" val="447052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k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1" grpId="0"/>
      <p:bldP spid="22" grpId="0"/>
      <p:bldP spid="23" grpId="0"/>
      <p:bldP spid="33" grpId="0"/>
      <p:bldP spid="34" grpId="0"/>
      <p:bldP spid="35" grpId="0"/>
      <p:bldP spid="3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sPham4"/>
          <p:cNvSpPr txBox="1"/>
          <p:nvPr/>
        </p:nvSpPr>
        <p:spPr>
          <a:xfrm>
            <a:off x="2378982" y="2705725"/>
            <a:ext cx="7434036" cy="14465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algn="ctr" defTabSz="1500505">
              <a:spcBef>
                <a:spcPct val="50000"/>
              </a:spcBef>
            </a:pPr>
            <a:r>
              <a:rPr lang="en-US" altLang="zh-CN" sz="8800" dirty="0">
                <a:solidFill>
                  <a:srgbClr val="C00000"/>
                </a:solidFill>
                <a:latin typeface="Bernard MT Condensed" panose="02050806060905020404" pitchFamily="18" charset="0"/>
                <a:ea typeface="黑体" panose="02010609060101010101" pitchFamily="2" charset="-122"/>
              </a:rPr>
              <a:t>Grammar </a:t>
            </a:r>
            <a:endParaRPr lang="zh-CN" altLang="en-US" sz="8800" dirty="0">
              <a:solidFill>
                <a:srgbClr val="C00000"/>
              </a:solidFill>
              <a:latin typeface="Bernard MT Condensed" panose="02050806060905020404" pitchFamily="18" charset="0"/>
              <a:ea typeface="黑体" panose="0201060906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192973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358877" y="1207495"/>
            <a:ext cx="11533239" cy="4076976"/>
            <a:chOff x="0" y="-247616"/>
            <a:chExt cx="17487900" cy="5133941"/>
          </a:xfrm>
        </p:grpSpPr>
        <p:pic>
          <p:nvPicPr>
            <p:cNvPr id="1025" name="Picture 1" descr="https://s.sachmem.vn/public/images/v2/TA5T2SHS/U18-L1-1-a_48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247616"/>
              <a:ext cx="8501151" cy="51339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7" name="Picture 3" descr="https://s.sachmem.vn/public/images/v2/TA5T2SHS/U18-L1-1-b_52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08674" y="-99732"/>
              <a:ext cx="9379226" cy="49860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411920" y="1568664"/>
            <a:ext cx="5471379" cy="1200329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60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cs typeface="Arial" panose="020B0604020202020204" pitchFamily="34" charset="0"/>
              </a:rPr>
              <a:t>Good evening and welcome to the weather forecast. Let's take a look</a:t>
            </a:r>
            <a:r>
              <a:rPr kumimoji="0" lang="en-US" altLang="en-US" sz="2600" i="0" u="none" strike="noStrike" cap="none" normalizeH="0" dirty="0">
                <a:ln>
                  <a:noFill/>
                </a:ln>
                <a:solidFill>
                  <a:srgbClr val="002060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altLang="en-US" sz="260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cs typeface="Arial" panose="020B0604020202020204" pitchFamily="34" charset="0"/>
              </a:rPr>
              <a:t>at</a:t>
            </a:r>
            <a:r>
              <a:rPr kumimoji="0" lang="en-US" altLang="en-US" sz="2600" i="0" u="none" strike="noStrike" cap="none" normalizeH="0" dirty="0">
                <a:ln>
                  <a:noFill/>
                </a:ln>
                <a:solidFill>
                  <a:srgbClr val="002060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altLang="en-US" sz="260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cs typeface="Arial" panose="020B0604020202020204" pitchFamily="34" charset="0"/>
              </a:rPr>
              <a:t>the weather today.</a:t>
            </a:r>
          </a:p>
        </p:txBody>
      </p:sp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9030382" y="1352387"/>
            <a:ext cx="2755217" cy="2400657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60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cs typeface="Arial" panose="020B0604020202020204" pitchFamily="34" charset="0"/>
              </a:rPr>
              <a:t>It's cold and</a:t>
            </a:r>
            <a:r>
              <a:rPr kumimoji="0" lang="en-US" altLang="en-US" sz="2600" i="0" u="none" strike="noStrike" cap="none" normalizeH="0" dirty="0">
                <a:ln>
                  <a:noFill/>
                </a:ln>
                <a:solidFill>
                  <a:srgbClr val="002060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altLang="en-US" sz="260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cs typeface="Arial" panose="020B0604020202020204" pitchFamily="34" charset="0"/>
              </a:rPr>
              <a:t>cloudy in Ha Noi.</a:t>
            </a:r>
            <a:r>
              <a:rPr kumimoji="0" lang="en-US" altLang="en-US" sz="2600" i="0" u="none" strike="noStrike" cap="none" normalizeH="0" dirty="0">
                <a:ln>
                  <a:noFill/>
                </a:ln>
                <a:solidFill>
                  <a:srgbClr val="002060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altLang="en-US" sz="260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cs typeface="Arial" panose="020B0604020202020204" pitchFamily="34" charset="0"/>
              </a:rPr>
              <a:t>It's cool and</a:t>
            </a:r>
            <a:r>
              <a:rPr kumimoji="0" lang="en-US" altLang="en-US" sz="2600" i="0" u="none" strike="noStrike" cap="none" normalizeH="0" dirty="0">
                <a:ln>
                  <a:noFill/>
                </a:ln>
                <a:solidFill>
                  <a:srgbClr val="002060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altLang="en-US" sz="260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cs typeface="Arial" panose="020B0604020202020204" pitchFamily="34" charset="0"/>
              </a:rPr>
              <a:t>windy</a:t>
            </a:r>
            <a:r>
              <a:rPr lang="en-US" altLang="en-US" sz="2600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kumimoji="0" lang="en-US" altLang="en-US" sz="260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cs typeface="Arial" panose="020B0604020202020204" pitchFamily="34" charset="0"/>
              </a:rPr>
              <a:t>in</a:t>
            </a:r>
            <a:r>
              <a:rPr lang="en-US" altLang="en-US" sz="2600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kumimoji="0" lang="en-US" altLang="en-US" sz="260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cs typeface="Arial" panose="020B0604020202020204" pitchFamily="34" charset="0"/>
              </a:rPr>
              <a:t>Hue.</a:t>
            </a:r>
            <a:r>
              <a:rPr kumimoji="0" lang="en-US" altLang="en-US" sz="2600" i="0" u="none" strike="noStrike" cap="none" normalizeH="0" dirty="0">
                <a:ln>
                  <a:noFill/>
                </a:ln>
                <a:solidFill>
                  <a:srgbClr val="002060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altLang="en-US" sz="260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cs typeface="Arial" panose="020B0604020202020204" pitchFamily="34" charset="0"/>
              </a:rPr>
              <a:t>It's</a:t>
            </a:r>
            <a:r>
              <a:rPr lang="en-US" altLang="en-US" sz="2600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kumimoji="0" lang="en-US" altLang="en-US" sz="260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cs typeface="Arial" panose="020B0604020202020204" pitchFamily="34" charset="0"/>
              </a:rPr>
              <a:t>hot</a:t>
            </a:r>
            <a:r>
              <a:rPr lang="en-US" altLang="en-US" sz="2600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kumimoji="0" lang="en-US" altLang="en-US" sz="260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cs typeface="Arial" panose="020B0604020202020204" pitchFamily="34" charset="0"/>
              </a:rPr>
              <a:t>and</a:t>
            </a:r>
            <a:r>
              <a:rPr lang="en-US" altLang="en-US" sz="2600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kumimoji="0" lang="en-US" altLang="en-US" sz="260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cs typeface="Arial" panose="020B0604020202020204" pitchFamily="34" charset="0"/>
              </a:rPr>
              <a:t>sunny</a:t>
            </a:r>
            <a:r>
              <a:rPr kumimoji="0" lang="en-US" altLang="en-US" sz="2600" i="0" u="none" strike="noStrike" cap="none" normalizeH="0" dirty="0">
                <a:ln>
                  <a:noFill/>
                </a:ln>
                <a:solidFill>
                  <a:srgbClr val="002060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altLang="en-US" sz="260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cs typeface="Arial" panose="020B0604020202020204" pitchFamily="34" charset="0"/>
              </a:rPr>
              <a:t>in</a:t>
            </a:r>
            <a:r>
              <a:rPr lang="en-US" altLang="en-US" sz="2600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kumimoji="0" lang="en-US" altLang="en-US" sz="260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cs typeface="Arial" panose="020B0604020202020204" pitchFamily="34" charset="0"/>
              </a:rPr>
              <a:t>Ho Chi Minh City.</a:t>
            </a:r>
          </a:p>
        </p:txBody>
      </p:sp>
      <p:sp>
        <p:nvSpPr>
          <p:cNvPr id="10" name="Rectangle 9"/>
          <p:cNvSpPr/>
          <p:nvPr/>
        </p:nvSpPr>
        <p:spPr>
          <a:xfrm>
            <a:off x="618172" y="329684"/>
            <a:ext cx="332975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1. Look, listen and repeat.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soundMsPham"/>
          <p:cNvPicPr>
            <a:picLocks noChangeAspect="1"/>
          </p:cNvPicPr>
          <p:nvPr/>
        </p:nvPicPr>
        <p:blipFill rotWithShape="1">
          <a:blip r:embed="rId6"/>
          <a:srcRect l="14414" t="15022" r="14612" b="15187"/>
          <a:stretch/>
        </p:blipFill>
        <p:spPr>
          <a:xfrm>
            <a:off x="3078619" y="1022320"/>
            <a:ext cx="365759" cy="365760"/>
          </a:xfrm>
          <a:prstGeom prst="ellipse">
            <a:avLst/>
          </a:prstGeom>
        </p:spPr>
      </p:pic>
      <p:pic>
        <p:nvPicPr>
          <p:cNvPr id="12" name="soundMsPham"/>
          <p:cNvPicPr>
            <a:picLocks noChangeAspect="1"/>
          </p:cNvPicPr>
          <p:nvPr/>
        </p:nvPicPr>
        <p:blipFill rotWithShape="1">
          <a:blip r:embed="rId6"/>
          <a:srcRect l="14414" t="15022" r="14612" b="15187"/>
          <a:stretch/>
        </p:blipFill>
        <p:spPr>
          <a:xfrm>
            <a:off x="7350666" y="1031180"/>
            <a:ext cx="365759" cy="36576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069127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 Anh 5 Tập 2 - Unit 18 What will the weather be like tomorrow- - Lesson 1 - 1 Look, listen and repea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 Anh 5 Tập 2 - Unit 18 What will the weather be like tomorrow- - Lesson 1 - 1 Look, listen and repeat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34860" y="1446360"/>
            <a:ext cx="11465702" cy="3963840"/>
            <a:chOff x="3573360" y="506719"/>
            <a:chExt cx="17440275" cy="6029326"/>
          </a:xfrm>
        </p:grpSpPr>
        <p:pic>
          <p:nvPicPr>
            <p:cNvPr id="3" name="Picture 5" descr="https://s.sachmem.vn/public/images/v2/TA5T2SHS/U18-L1-1-c_38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73360" y="506719"/>
              <a:ext cx="6676851" cy="60293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8" descr="https://s.sachmem.vn/public/images/v2/TA5T2SHS/U18-L1-1-d_62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93210" y="506719"/>
              <a:ext cx="11020425" cy="60293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392010" y="1506408"/>
            <a:ext cx="3494190" cy="738664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What will</a:t>
            </a:r>
            <a:r>
              <a:rPr kumimoji="0" lang="en-US" altLang="en-US" sz="2400" i="0" u="none" strike="noStrike" cap="none" normalizeH="0" dirty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40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40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weather</a:t>
            </a:r>
            <a:r>
              <a:rPr kumimoji="0" lang="en-US" altLang="en-US" sz="2400" i="0" u="none" strike="noStrike" cap="none" normalizeH="0" dirty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40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be</a:t>
            </a: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40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like</a:t>
            </a: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40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tomorrow?</a:t>
            </a:r>
          </a:p>
        </p:txBody>
      </p:sp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1656736" y="4541305"/>
            <a:ext cx="3143864" cy="738664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i="0" u="none" strike="noStrike" cap="none" normalizeH="0" baseline="0" dirty="0">
                <a:ln>
                  <a:noFill/>
                </a:ln>
                <a:effectLst/>
                <a:cs typeface="Arial" panose="020B0604020202020204" pitchFamily="34" charset="0"/>
              </a:rPr>
              <a:t>Well, it will be cold</a:t>
            </a:r>
            <a:r>
              <a:rPr kumimoji="0" lang="en-US" altLang="en-US" sz="2400" i="0" u="none" strike="noStrike" cap="none" normalizeH="0" dirty="0">
                <a:ln>
                  <a:noFill/>
                </a:ln>
                <a:effectLst/>
                <a:cs typeface="Arial" panose="020B0604020202020204" pitchFamily="34" charset="0"/>
              </a:rPr>
              <a:t> </a:t>
            </a:r>
            <a:r>
              <a:rPr kumimoji="0" lang="en-US" altLang="en-US" sz="2400" i="0" u="none" strike="noStrike" cap="none" normalizeH="0" baseline="0" dirty="0">
                <a:ln>
                  <a:noFill/>
                </a:ln>
                <a:effectLst/>
                <a:cs typeface="Arial" panose="020B0604020202020204" pitchFamily="34" charset="0"/>
              </a:rPr>
              <a:t>and rainy in Ha</a:t>
            </a:r>
            <a:r>
              <a:rPr kumimoji="0" lang="en-US" altLang="en-US" sz="2400" i="0" u="none" strike="noStrike" cap="none" normalizeH="0" dirty="0">
                <a:ln>
                  <a:noFill/>
                </a:ln>
                <a:effectLst/>
                <a:cs typeface="Arial" panose="020B0604020202020204" pitchFamily="34" charset="0"/>
              </a:rPr>
              <a:t> </a:t>
            </a:r>
            <a:r>
              <a:rPr kumimoji="0" lang="en-US" altLang="en-US" sz="2400" i="0" u="none" strike="noStrike" cap="none" normalizeH="0" baseline="0" dirty="0">
                <a:ln>
                  <a:noFill/>
                </a:ln>
                <a:effectLst/>
                <a:cs typeface="Arial" panose="020B0604020202020204" pitchFamily="34" charset="0"/>
              </a:rPr>
              <a:t>Noi.</a:t>
            </a:r>
          </a:p>
        </p:txBody>
      </p:sp>
      <p:sp>
        <p:nvSpPr>
          <p:cNvPr id="7" name="Rectangle 9"/>
          <p:cNvSpPr>
            <a:spLocks noChangeArrowheads="1"/>
          </p:cNvSpPr>
          <p:nvPr/>
        </p:nvSpPr>
        <p:spPr bwMode="auto">
          <a:xfrm>
            <a:off x="5277368" y="4164651"/>
            <a:ext cx="6373860" cy="1200329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60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It will be warm and foggy in Hue. In</a:t>
            </a:r>
            <a:r>
              <a:rPr kumimoji="0" lang="en-US" altLang="en-US" sz="2600" i="0" u="none" strike="noStrike" cap="none" normalizeH="0" dirty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60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Ho</a:t>
            </a:r>
            <a:r>
              <a:rPr lang="en-US" alt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60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Chi Minh City, it will be hot and sunny. </a:t>
            </a:r>
            <a:r>
              <a:rPr lang="en-US" altLang="en-US" sz="260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kumimoji="0" lang="en-US" altLang="en-US" sz="260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hat's the weather forecast for tomorrow.</a:t>
            </a:r>
          </a:p>
        </p:txBody>
      </p:sp>
      <p:sp>
        <p:nvSpPr>
          <p:cNvPr id="8" name="Rectangle 7"/>
          <p:cNvSpPr/>
          <p:nvPr/>
        </p:nvSpPr>
        <p:spPr>
          <a:xfrm>
            <a:off x="618172" y="329684"/>
            <a:ext cx="332975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1. Look, listen and repeat.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soundMsPham"/>
          <p:cNvPicPr>
            <a:picLocks noChangeAspect="1"/>
          </p:cNvPicPr>
          <p:nvPr/>
        </p:nvPicPr>
        <p:blipFill rotWithShape="1">
          <a:blip r:embed="rId6"/>
          <a:srcRect l="14414" t="15022" r="14612" b="15187"/>
          <a:stretch/>
        </p:blipFill>
        <p:spPr>
          <a:xfrm>
            <a:off x="3069654" y="1031180"/>
            <a:ext cx="365759" cy="365760"/>
          </a:xfrm>
          <a:prstGeom prst="ellipse">
            <a:avLst/>
          </a:prstGeom>
        </p:spPr>
      </p:pic>
      <p:pic>
        <p:nvPicPr>
          <p:cNvPr id="12" name="soundMsPham"/>
          <p:cNvPicPr>
            <a:picLocks noChangeAspect="1"/>
          </p:cNvPicPr>
          <p:nvPr/>
        </p:nvPicPr>
        <p:blipFill rotWithShape="1">
          <a:blip r:embed="rId6"/>
          <a:srcRect l="14414" t="15022" r="14612" b="15187"/>
          <a:stretch/>
        </p:blipFill>
        <p:spPr>
          <a:xfrm>
            <a:off x="7350666" y="1031180"/>
            <a:ext cx="365759" cy="36576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050035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 Anh 5 Tập 2 - Unit 18 What will the weather be like tomorrow- - Lesson 1 - 1 Look, listen and repeat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 Anh 5 Tập 2 - Unit 18 What will the weather be like tomorrow- - Lesson 1 - 1 Look, listen and repeat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https://s.sachmem.vn/public/characters/Ma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952500"/>
            <a:ext cx="914400" cy="914400"/>
          </a:xfrm>
          <a:prstGeom prst="ellipse">
            <a:avLst/>
          </a:prstGeom>
          <a:noFill/>
          <a:ln>
            <a:solidFill>
              <a:srgbClr val="00B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s.sachmem.vn/public/characters/Nam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163050" y="1409700"/>
            <a:ext cx="914400" cy="914400"/>
          </a:xfrm>
          <a:prstGeom prst="ellipse">
            <a:avLst/>
          </a:prstGeom>
          <a:noFill/>
          <a:ln>
            <a:solidFill>
              <a:srgbClr val="00B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ounded Rectangular Callout 1"/>
          <p:cNvSpPr/>
          <p:nvPr/>
        </p:nvSpPr>
        <p:spPr>
          <a:xfrm>
            <a:off x="2857500" y="650617"/>
            <a:ext cx="7429500" cy="578882"/>
          </a:xfrm>
          <a:prstGeom prst="wedgeRoundRectCallout">
            <a:avLst>
              <a:gd name="adj1" fmla="val -50833"/>
              <a:gd name="adj2" fmla="val 78954"/>
              <a:gd name="adj3" fmla="val 1666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b="1" i="0" dirty="0">
                <a:solidFill>
                  <a:srgbClr val="002060"/>
                </a:solidFill>
                <a:effectLst/>
                <a:latin typeface="Helvetica Neue"/>
              </a:rPr>
              <a:t>What will the weather be like tomorrow?</a:t>
            </a:r>
          </a:p>
        </p:txBody>
      </p:sp>
      <p:sp>
        <p:nvSpPr>
          <p:cNvPr id="6" name="Rounded Rectangular Callout 5"/>
          <p:cNvSpPr/>
          <p:nvPr/>
        </p:nvSpPr>
        <p:spPr>
          <a:xfrm>
            <a:off x="3190875" y="1695450"/>
            <a:ext cx="5562600" cy="731520"/>
          </a:xfrm>
          <a:prstGeom prst="wedgeRoundRectCallout">
            <a:avLst>
              <a:gd name="adj1" fmla="val 58228"/>
              <a:gd name="adj2" fmla="val 13138"/>
              <a:gd name="adj3" fmla="val 1666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Helvetica Neue"/>
              </a:rPr>
              <a:t>It will be </a:t>
            </a:r>
            <a:r>
              <a:rPr lang="en-US" sz="2800" dirty="0">
                <a:solidFill>
                  <a:srgbClr val="FF0000"/>
                </a:solidFill>
                <a:latin typeface="Helvetica Neue"/>
              </a:rPr>
              <a:t>__________________</a:t>
            </a:r>
            <a:r>
              <a:rPr lang="en-US" sz="2800" b="1" dirty="0">
                <a:solidFill>
                  <a:srgbClr val="002060"/>
                </a:solidFill>
                <a:latin typeface="Helvetica Neue"/>
              </a:rPr>
              <a:t>.</a:t>
            </a:r>
          </a:p>
        </p:txBody>
      </p:sp>
      <p:pic>
        <p:nvPicPr>
          <p:cNvPr id="2054" name="Picture 6" descr="https://s.sachmem.vn/public/images/TA5T2SHS/U18-L1-2-2-c312306249d7035b03762a81043ca29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3350" y="2892921"/>
            <a:ext cx="3943350" cy="3286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4419600" y="1782783"/>
            <a:ext cx="43053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32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Helvetica Neue"/>
              </a:rPr>
              <a:t>hot</a:t>
            </a:r>
            <a:r>
              <a:rPr kumimoji="0" lang="en-US" altLang="en-US" sz="3200" b="1" i="0" u="none" strike="noStrike" cap="none" normalizeH="0" dirty="0">
                <a:ln>
                  <a:noFill/>
                </a:ln>
                <a:solidFill>
                  <a:srgbClr val="FF0000"/>
                </a:solidFill>
                <a:effectLst/>
                <a:latin typeface="Helvetica Neue"/>
              </a:rPr>
              <a:t> and </a:t>
            </a:r>
            <a:r>
              <a:rPr kumimoji="0" lang="en-US" altLang="en-US" sz="32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Helvetica Neue"/>
              </a:rPr>
              <a:t>sunny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66362" y="319385"/>
            <a:ext cx="218700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i="0" dirty="0">
                <a:effectLst/>
                <a:latin typeface="Helvetica Neue"/>
              </a:rPr>
              <a:t>2. Point and say.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319827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https://s.sachmem.vn/public/characters/Ma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952500"/>
            <a:ext cx="914400" cy="914400"/>
          </a:xfrm>
          <a:prstGeom prst="ellipse">
            <a:avLst/>
          </a:prstGeom>
          <a:noFill/>
          <a:ln>
            <a:solidFill>
              <a:srgbClr val="00B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s.sachmem.vn/public/characters/Nam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163050" y="1409700"/>
            <a:ext cx="914400" cy="914400"/>
          </a:xfrm>
          <a:prstGeom prst="ellipse">
            <a:avLst/>
          </a:prstGeom>
          <a:noFill/>
          <a:ln>
            <a:solidFill>
              <a:srgbClr val="00B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ounded Rectangular Callout 1"/>
          <p:cNvSpPr/>
          <p:nvPr/>
        </p:nvSpPr>
        <p:spPr>
          <a:xfrm>
            <a:off x="2857500" y="650617"/>
            <a:ext cx="7429500" cy="578882"/>
          </a:xfrm>
          <a:prstGeom prst="wedgeRoundRectCallout">
            <a:avLst>
              <a:gd name="adj1" fmla="val -50833"/>
              <a:gd name="adj2" fmla="val 78954"/>
              <a:gd name="adj3" fmla="val 1666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b="1" i="0" dirty="0">
                <a:solidFill>
                  <a:srgbClr val="002060"/>
                </a:solidFill>
                <a:effectLst/>
                <a:latin typeface="Helvetica Neue"/>
              </a:rPr>
              <a:t>What will the weather be like tomorrow?</a:t>
            </a:r>
          </a:p>
        </p:txBody>
      </p:sp>
      <p:sp>
        <p:nvSpPr>
          <p:cNvPr id="6" name="Rounded Rectangular Callout 5"/>
          <p:cNvSpPr/>
          <p:nvPr/>
        </p:nvSpPr>
        <p:spPr>
          <a:xfrm>
            <a:off x="3190875" y="1695450"/>
            <a:ext cx="5562600" cy="731520"/>
          </a:xfrm>
          <a:prstGeom prst="wedgeRoundRectCallout">
            <a:avLst>
              <a:gd name="adj1" fmla="val 58228"/>
              <a:gd name="adj2" fmla="val 13138"/>
              <a:gd name="adj3" fmla="val 1666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Helvetica Neue"/>
              </a:rPr>
              <a:t>It will be </a:t>
            </a:r>
            <a:r>
              <a:rPr lang="en-US" sz="2800" dirty="0">
                <a:solidFill>
                  <a:srgbClr val="FF0000"/>
                </a:solidFill>
                <a:latin typeface="Helvetica Neue"/>
              </a:rPr>
              <a:t>__________________</a:t>
            </a:r>
            <a:r>
              <a:rPr lang="en-US" sz="2800" b="1" dirty="0">
                <a:solidFill>
                  <a:srgbClr val="002060"/>
                </a:solidFill>
                <a:latin typeface="Helvetica Neue"/>
              </a:rPr>
              <a:t>.</a:t>
            </a:r>
          </a:p>
        </p:txBody>
      </p:sp>
      <p:pic>
        <p:nvPicPr>
          <p:cNvPr id="2053" name="Picture 5" descr="https://s.sachmem.vn/public/images/TA5T2SHS/U18-L1-2-1-2f4548732521df832121b9afa47fa1f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9506" y="2892921"/>
            <a:ext cx="3943350" cy="3286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4419600" y="1782783"/>
            <a:ext cx="43053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32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Helvetica Neue"/>
              </a:rPr>
              <a:t>cold and snowy</a:t>
            </a:r>
          </a:p>
        </p:txBody>
      </p:sp>
      <p:sp>
        <p:nvSpPr>
          <p:cNvPr id="12" name="Rectangle 11"/>
          <p:cNvSpPr/>
          <p:nvPr/>
        </p:nvSpPr>
        <p:spPr>
          <a:xfrm>
            <a:off x="666362" y="319385"/>
            <a:ext cx="218700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i="0" dirty="0">
                <a:effectLst/>
                <a:latin typeface="Helvetica Neue"/>
              </a:rPr>
              <a:t>2. Point and say.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173010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https://s.sachmem.vn/public/characters/Ma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952500"/>
            <a:ext cx="914400" cy="914400"/>
          </a:xfrm>
          <a:prstGeom prst="ellipse">
            <a:avLst/>
          </a:prstGeom>
          <a:noFill/>
          <a:ln>
            <a:solidFill>
              <a:srgbClr val="00B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s.sachmem.vn/public/characters/Nam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163050" y="1409700"/>
            <a:ext cx="914400" cy="914400"/>
          </a:xfrm>
          <a:prstGeom prst="ellipse">
            <a:avLst/>
          </a:prstGeom>
          <a:noFill/>
          <a:ln>
            <a:solidFill>
              <a:srgbClr val="00B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ounded Rectangular Callout 1"/>
          <p:cNvSpPr/>
          <p:nvPr/>
        </p:nvSpPr>
        <p:spPr>
          <a:xfrm>
            <a:off x="2857500" y="650617"/>
            <a:ext cx="7429500" cy="578882"/>
          </a:xfrm>
          <a:prstGeom prst="wedgeRoundRectCallout">
            <a:avLst>
              <a:gd name="adj1" fmla="val -50833"/>
              <a:gd name="adj2" fmla="val 78954"/>
              <a:gd name="adj3" fmla="val 1666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b="1" i="0" dirty="0">
                <a:solidFill>
                  <a:srgbClr val="002060"/>
                </a:solidFill>
                <a:effectLst/>
                <a:latin typeface="Helvetica Neue"/>
              </a:rPr>
              <a:t>What will the weather be like tomorrow?</a:t>
            </a:r>
          </a:p>
        </p:txBody>
      </p:sp>
      <p:sp>
        <p:nvSpPr>
          <p:cNvPr id="6" name="Rounded Rectangular Callout 5"/>
          <p:cNvSpPr/>
          <p:nvPr/>
        </p:nvSpPr>
        <p:spPr>
          <a:xfrm>
            <a:off x="3190875" y="1695450"/>
            <a:ext cx="5562600" cy="731520"/>
          </a:xfrm>
          <a:prstGeom prst="wedgeRoundRectCallout">
            <a:avLst>
              <a:gd name="adj1" fmla="val 58228"/>
              <a:gd name="adj2" fmla="val 13138"/>
              <a:gd name="adj3" fmla="val 1666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Helvetica Neue"/>
              </a:rPr>
              <a:t>It will be </a:t>
            </a:r>
            <a:r>
              <a:rPr lang="en-US" sz="2800" dirty="0">
                <a:solidFill>
                  <a:srgbClr val="FF0000"/>
                </a:solidFill>
                <a:latin typeface="Helvetica Neue"/>
              </a:rPr>
              <a:t>__________________</a:t>
            </a:r>
            <a:r>
              <a:rPr lang="en-US" sz="2800" b="1" dirty="0">
                <a:solidFill>
                  <a:srgbClr val="002060"/>
                </a:solidFill>
                <a:latin typeface="Helvetica Neue"/>
              </a:rPr>
              <a:t>.</a:t>
            </a:r>
          </a:p>
        </p:txBody>
      </p:sp>
      <p:pic>
        <p:nvPicPr>
          <p:cNvPr id="2055" name="Picture 7" descr="https://s.sachmem.vn/public/images/TA5T2SHS/U18-L1-2-3-8044d08245b1e9643f0dfd3c3d79942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4275" y="2892921"/>
            <a:ext cx="3943350" cy="3286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4419600" y="1782783"/>
            <a:ext cx="43053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32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Helvetica Neue"/>
              </a:rPr>
              <a:t>warm and stormy</a:t>
            </a:r>
          </a:p>
        </p:txBody>
      </p:sp>
      <p:sp>
        <p:nvSpPr>
          <p:cNvPr id="12" name="Rectangle 11"/>
          <p:cNvSpPr/>
          <p:nvPr/>
        </p:nvSpPr>
        <p:spPr>
          <a:xfrm>
            <a:off x="666362" y="319385"/>
            <a:ext cx="218700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i="0" dirty="0">
                <a:effectLst/>
                <a:latin typeface="Helvetica Neue"/>
              </a:rPr>
              <a:t>2. Point and say.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582983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https://s.sachmem.vn/public/characters/Ma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952500"/>
            <a:ext cx="914400" cy="914400"/>
          </a:xfrm>
          <a:prstGeom prst="ellipse">
            <a:avLst/>
          </a:prstGeom>
          <a:noFill/>
          <a:ln>
            <a:solidFill>
              <a:srgbClr val="00B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s.sachmem.vn/public/characters/Nam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163050" y="1409700"/>
            <a:ext cx="914400" cy="914400"/>
          </a:xfrm>
          <a:prstGeom prst="ellipse">
            <a:avLst/>
          </a:prstGeom>
          <a:noFill/>
          <a:ln>
            <a:solidFill>
              <a:srgbClr val="00B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ounded Rectangular Callout 1"/>
          <p:cNvSpPr/>
          <p:nvPr/>
        </p:nvSpPr>
        <p:spPr>
          <a:xfrm>
            <a:off x="2857500" y="650617"/>
            <a:ext cx="7429500" cy="578882"/>
          </a:xfrm>
          <a:prstGeom prst="wedgeRoundRectCallout">
            <a:avLst>
              <a:gd name="adj1" fmla="val -50833"/>
              <a:gd name="adj2" fmla="val 78954"/>
              <a:gd name="adj3" fmla="val 1666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b="1" i="0" dirty="0">
                <a:solidFill>
                  <a:srgbClr val="002060"/>
                </a:solidFill>
                <a:effectLst/>
                <a:latin typeface="Helvetica Neue"/>
              </a:rPr>
              <a:t>What will the weather be like tomorrow?</a:t>
            </a:r>
          </a:p>
        </p:txBody>
      </p:sp>
      <p:sp>
        <p:nvSpPr>
          <p:cNvPr id="6" name="Rounded Rectangular Callout 5"/>
          <p:cNvSpPr/>
          <p:nvPr/>
        </p:nvSpPr>
        <p:spPr>
          <a:xfrm>
            <a:off x="3190875" y="1695450"/>
            <a:ext cx="5562600" cy="731520"/>
          </a:xfrm>
          <a:prstGeom prst="wedgeRoundRectCallout">
            <a:avLst>
              <a:gd name="adj1" fmla="val 58228"/>
              <a:gd name="adj2" fmla="val 13138"/>
              <a:gd name="adj3" fmla="val 1666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Helvetica Neue"/>
              </a:rPr>
              <a:t>It will be </a:t>
            </a:r>
            <a:r>
              <a:rPr lang="en-US" sz="2800" dirty="0">
                <a:solidFill>
                  <a:srgbClr val="FF0000"/>
                </a:solidFill>
                <a:latin typeface="Helvetica Neue"/>
              </a:rPr>
              <a:t>__________________</a:t>
            </a:r>
            <a:r>
              <a:rPr lang="en-US" sz="2800" b="1" dirty="0">
                <a:solidFill>
                  <a:srgbClr val="002060"/>
                </a:solidFill>
                <a:latin typeface="Helvetica Neue"/>
              </a:rPr>
              <a:t>.</a:t>
            </a:r>
          </a:p>
        </p:txBody>
      </p:sp>
      <p:pic>
        <p:nvPicPr>
          <p:cNvPr id="2056" name="Picture 8" descr="https://s.sachmem.vn/public/images/TA5T2SHS/U18-L1-2-4-051161bdc498478a091fd8f54c0f1be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500" y="2892921"/>
            <a:ext cx="3943350" cy="3286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4419600" y="1782783"/>
            <a:ext cx="43053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32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Helvetica Neue"/>
              </a:rPr>
              <a:t>cool and cloudy</a:t>
            </a:r>
            <a:endParaRPr kumimoji="0" lang="en-US" altLang="en-US" sz="2000" b="1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66362" y="319385"/>
            <a:ext cx="218700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i="0" dirty="0">
                <a:effectLst/>
                <a:latin typeface="Helvetica Neue"/>
              </a:rPr>
              <a:t>2. Point and say.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933210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sPham4"/>
          <p:cNvSpPr txBox="1"/>
          <p:nvPr/>
        </p:nvSpPr>
        <p:spPr>
          <a:xfrm>
            <a:off x="2378982" y="2705725"/>
            <a:ext cx="7434036" cy="14465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algn="ctr" defTabSz="1500505">
              <a:spcBef>
                <a:spcPct val="50000"/>
              </a:spcBef>
            </a:pPr>
            <a:r>
              <a:rPr lang="en-US" altLang="zh-CN" sz="8800" dirty="0">
                <a:solidFill>
                  <a:srgbClr val="C00000"/>
                </a:solidFill>
                <a:latin typeface="Bernard MT Condensed" panose="02050806060905020404" pitchFamily="18" charset="0"/>
                <a:ea typeface="黑体" panose="02010609060101010101" pitchFamily="2" charset="-122"/>
              </a:rPr>
              <a:t>Vocabulary</a:t>
            </a:r>
            <a:endParaRPr lang="zh-CN" altLang="en-US" sz="8800" dirty="0">
              <a:solidFill>
                <a:srgbClr val="C00000"/>
              </a:solidFill>
              <a:latin typeface="Bernard MT Condensed" panose="02050806060905020404" pitchFamily="18" charset="0"/>
              <a:ea typeface="黑体" panose="0201060906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263725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7" name="Picture 1" descr="Pet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577659" y="4662517"/>
            <a:ext cx="1371600" cy="1371600"/>
          </a:xfrm>
          <a:prstGeom prst="ellipse">
            <a:avLst/>
          </a:prstGeom>
          <a:noFill/>
          <a:ln>
            <a:solidFill>
              <a:srgbClr val="00B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Pho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5926" y="936650"/>
            <a:ext cx="1371600" cy="1371600"/>
          </a:xfrm>
          <a:prstGeom prst="ellipse">
            <a:avLst/>
          </a:prstGeom>
          <a:noFill/>
          <a:ln>
            <a:solidFill>
              <a:srgbClr val="00B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Pet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577659" y="2243149"/>
            <a:ext cx="1371600" cy="1371600"/>
          </a:xfrm>
          <a:prstGeom prst="ellipse">
            <a:avLst/>
          </a:prstGeom>
          <a:noFill/>
          <a:ln>
            <a:solidFill>
              <a:srgbClr val="00B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3152776" y="1369082"/>
            <a:ext cx="542488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What's the weather like today?</a:t>
            </a:r>
          </a:p>
        </p:txBody>
      </p:sp>
      <p:sp>
        <p:nvSpPr>
          <p:cNvPr id="5" name="Rectangle 4"/>
          <p:cNvSpPr/>
          <p:nvPr/>
        </p:nvSpPr>
        <p:spPr>
          <a:xfrm>
            <a:off x="4363359" y="2751803"/>
            <a:ext cx="413125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It's _____ and _______.</a:t>
            </a:r>
          </a:p>
        </p:txBody>
      </p:sp>
      <p:sp>
        <p:nvSpPr>
          <p:cNvPr id="6" name="Rectangle 5"/>
          <p:cNvSpPr/>
          <p:nvPr/>
        </p:nvSpPr>
        <p:spPr>
          <a:xfrm>
            <a:off x="3171826" y="3965596"/>
            <a:ext cx="703109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What will the weather be like tomorrow?</a:t>
            </a:r>
          </a:p>
        </p:txBody>
      </p:sp>
      <p:sp>
        <p:nvSpPr>
          <p:cNvPr id="7" name="Rectangle 6"/>
          <p:cNvSpPr/>
          <p:nvPr/>
        </p:nvSpPr>
        <p:spPr>
          <a:xfrm>
            <a:off x="3701111" y="5160485"/>
            <a:ext cx="484139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It will be _____ and ______.</a:t>
            </a:r>
          </a:p>
        </p:txBody>
      </p:sp>
      <p:pic>
        <p:nvPicPr>
          <p:cNvPr id="11" name="Picture 2" descr="Pho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5926" y="3482997"/>
            <a:ext cx="1371600" cy="1371600"/>
          </a:xfrm>
          <a:prstGeom prst="ellipse">
            <a:avLst/>
          </a:prstGeom>
          <a:noFill/>
          <a:ln>
            <a:solidFill>
              <a:srgbClr val="00B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611046" y="348734"/>
            <a:ext cx="14328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0" dirty="0">
                <a:effectLst/>
                <a:latin typeface="Helvetica Neue"/>
              </a:rPr>
              <a:t>3. Let’s talk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819150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47082" y="329684"/>
            <a:ext cx="361188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i="0" dirty="0">
                <a:effectLst/>
                <a:latin typeface="Helvetica Neue"/>
              </a:rPr>
              <a:t>4. Listen and circle </a:t>
            </a:r>
            <a:r>
              <a:rPr lang="en-US" sz="2000" b="1" i="1" dirty="0">
                <a:effectLst/>
                <a:latin typeface="Helvetica Neue"/>
              </a:rPr>
              <a:t>a</a:t>
            </a:r>
            <a:r>
              <a:rPr lang="en-US" sz="2000" b="1" i="0" dirty="0">
                <a:effectLst/>
                <a:latin typeface="Helvetica Neue"/>
              </a:rPr>
              <a:t>, </a:t>
            </a:r>
            <a:r>
              <a:rPr lang="en-US" sz="2000" b="1" i="1" dirty="0">
                <a:effectLst/>
                <a:latin typeface="Helvetica Neue"/>
              </a:rPr>
              <a:t>b</a:t>
            </a:r>
            <a:r>
              <a:rPr lang="en-US" sz="2000" b="1" i="0" dirty="0">
                <a:effectLst/>
                <a:latin typeface="Helvetica Neue"/>
              </a:rPr>
              <a:t> or </a:t>
            </a:r>
            <a:r>
              <a:rPr lang="en-US" sz="2000" b="1" i="1" dirty="0">
                <a:effectLst/>
                <a:latin typeface="Helvetica Neue"/>
              </a:rPr>
              <a:t>c</a:t>
            </a:r>
            <a:r>
              <a:rPr lang="en-US" sz="2000" b="1" i="0" dirty="0">
                <a:effectLst/>
                <a:latin typeface="Helvetica Neue"/>
              </a:rPr>
              <a:t>.</a:t>
            </a:r>
            <a:endParaRPr lang="en-US" sz="2000" dirty="0"/>
          </a:p>
        </p:txBody>
      </p:sp>
      <p:grpSp>
        <p:nvGrpSpPr>
          <p:cNvPr id="14" name="Group 13"/>
          <p:cNvGrpSpPr/>
          <p:nvPr/>
        </p:nvGrpSpPr>
        <p:grpSpPr>
          <a:xfrm>
            <a:off x="880533" y="4674395"/>
            <a:ext cx="12397317" cy="1760904"/>
            <a:chOff x="880533" y="4674395"/>
            <a:chExt cx="12397317" cy="1760904"/>
          </a:xfrm>
        </p:grpSpPr>
        <p:sp>
          <p:nvSpPr>
            <p:cNvPr id="13" name="Rectangle 12"/>
            <p:cNvSpPr/>
            <p:nvPr/>
          </p:nvSpPr>
          <p:spPr>
            <a:xfrm>
              <a:off x="880533" y="4674395"/>
              <a:ext cx="10382250" cy="1760904"/>
            </a:xfrm>
            <a:prstGeom prst="rect">
              <a:avLst/>
            </a:prstGeom>
            <a:ln w="60325" cmpd="thickThin">
              <a:solidFill>
                <a:srgbClr val="0070C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Rectangle 2"/>
            <p:cNvSpPr/>
            <p:nvPr/>
          </p:nvSpPr>
          <p:spPr>
            <a:xfrm>
              <a:off x="1385868" y="5077794"/>
              <a:ext cx="4480560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800" b="1" i="0" dirty="0">
                  <a:solidFill>
                    <a:srgbClr val="00206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It will be ___________ </a:t>
              </a:r>
            </a:p>
            <a:p>
              <a:r>
                <a:rPr lang="en-US" sz="2800" b="1" i="0" dirty="0">
                  <a:solidFill>
                    <a:srgbClr val="00206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in Da Nang tomorrow.</a:t>
              </a:r>
            </a:p>
          </p:txBody>
        </p:sp>
        <p:sp>
          <p:nvSpPr>
            <p:cNvPr id="6" name="Rectangle 5"/>
            <p:cNvSpPr/>
            <p:nvPr/>
          </p:nvSpPr>
          <p:spPr>
            <a:xfrm>
              <a:off x="7181850" y="4712614"/>
              <a:ext cx="6096000" cy="1714508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sz="2800" b="1" i="0" dirty="0">
                  <a:solidFill>
                    <a:srgbClr val="C00000"/>
                  </a:solidFill>
                  <a:effectLst/>
                  <a:latin typeface="Helvetica Neue"/>
                </a:rPr>
                <a:t>a. </a:t>
              </a:r>
              <a:r>
                <a:rPr lang="en-US" sz="2800" b="0" i="0" dirty="0">
                  <a:solidFill>
                    <a:srgbClr val="C00000"/>
                  </a:solidFill>
                  <a:effectLst/>
                  <a:latin typeface="Helvetica Neue"/>
                </a:rPr>
                <a:t>sunny and foggy.</a:t>
              </a:r>
            </a:p>
            <a:p>
              <a:pPr>
                <a:lnSpc>
                  <a:spcPct val="130000"/>
                </a:lnSpc>
              </a:pPr>
              <a:r>
                <a:rPr lang="en-US" sz="2800" b="1" i="0" dirty="0">
                  <a:solidFill>
                    <a:srgbClr val="C00000"/>
                  </a:solidFill>
                  <a:effectLst/>
                  <a:latin typeface="Helvetica Neue"/>
                </a:rPr>
                <a:t>b. </a:t>
              </a:r>
              <a:r>
                <a:rPr lang="en-US" sz="2800" b="0" i="0" dirty="0">
                  <a:solidFill>
                    <a:srgbClr val="C00000"/>
                  </a:solidFill>
                  <a:effectLst/>
                  <a:latin typeface="Helvetica Neue"/>
                </a:rPr>
                <a:t>stormy and cloudy.</a:t>
              </a:r>
            </a:p>
            <a:p>
              <a:pPr>
                <a:lnSpc>
                  <a:spcPct val="130000"/>
                </a:lnSpc>
              </a:pPr>
              <a:r>
                <a:rPr lang="en-US" sz="2800" b="1" i="0" dirty="0">
                  <a:solidFill>
                    <a:srgbClr val="C00000"/>
                  </a:solidFill>
                  <a:effectLst/>
                  <a:latin typeface="Helvetica Neue"/>
                </a:rPr>
                <a:t>c. </a:t>
              </a:r>
              <a:r>
                <a:rPr lang="en-US" sz="2800" b="0" i="0" dirty="0">
                  <a:solidFill>
                    <a:srgbClr val="C00000"/>
                  </a:solidFill>
                  <a:effectLst/>
                  <a:latin typeface="Helvetica Neue"/>
                </a:rPr>
                <a:t>sunny and windy. </a:t>
              </a: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880533" y="801511"/>
            <a:ext cx="12287250" cy="1760904"/>
            <a:chOff x="990600" y="691694"/>
            <a:chExt cx="12287250" cy="1760904"/>
          </a:xfrm>
        </p:grpSpPr>
        <p:sp>
          <p:nvSpPr>
            <p:cNvPr id="9" name="Rectangle 8"/>
            <p:cNvSpPr/>
            <p:nvPr/>
          </p:nvSpPr>
          <p:spPr>
            <a:xfrm>
              <a:off x="990600" y="691694"/>
              <a:ext cx="10382250" cy="1760904"/>
            </a:xfrm>
            <a:prstGeom prst="rect">
              <a:avLst/>
            </a:prstGeom>
            <a:ln w="60325" cmpd="thickThin">
              <a:solidFill>
                <a:srgbClr val="D09E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Rectangle 3"/>
            <p:cNvSpPr/>
            <p:nvPr/>
          </p:nvSpPr>
          <p:spPr>
            <a:xfrm>
              <a:off x="7181850" y="702789"/>
              <a:ext cx="6096000" cy="1714508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sz="2800" b="1" i="0" dirty="0">
                  <a:solidFill>
                    <a:srgbClr val="C00000"/>
                  </a:solidFill>
                  <a:effectLst/>
                  <a:latin typeface="Helvetica Neue"/>
                </a:rPr>
                <a:t>a. </a:t>
              </a:r>
              <a:r>
                <a:rPr lang="en-US" sz="2800" b="0" i="0" dirty="0">
                  <a:solidFill>
                    <a:srgbClr val="C00000"/>
                  </a:solidFill>
                  <a:effectLst/>
                  <a:latin typeface="Helvetica Neue"/>
                </a:rPr>
                <a:t>snowy and stormy.	</a:t>
              </a:r>
            </a:p>
            <a:p>
              <a:pPr>
                <a:lnSpc>
                  <a:spcPct val="130000"/>
                </a:lnSpc>
              </a:pPr>
              <a:r>
                <a:rPr lang="en-US" sz="2800" b="1" i="0" dirty="0">
                  <a:solidFill>
                    <a:srgbClr val="C00000"/>
                  </a:solidFill>
                  <a:effectLst/>
                  <a:latin typeface="Helvetica Neue"/>
                </a:rPr>
                <a:t>b. </a:t>
              </a:r>
              <a:r>
                <a:rPr lang="en-US" sz="2800" b="0" i="0" dirty="0">
                  <a:solidFill>
                    <a:srgbClr val="C00000"/>
                  </a:solidFill>
                  <a:effectLst/>
                  <a:latin typeface="Helvetica Neue"/>
                </a:rPr>
                <a:t>snowy and very cold. 	</a:t>
              </a:r>
            </a:p>
            <a:p>
              <a:pPr>
                <a:lnSpc>
                  <a:spcPct val="130000"/>
                </a:lnSpc>
              </a:pPr>
              <a:r>
                <a:rPr lang="en-US" sz="2800" b="1" i="0" dirty="0">
                  <a:solidFill>
                    <a:srgbClr val="C00000"/>
                  </a:solidFill>
                  <a:effectLst/>
                  <a:latin typeface="Helvetica Neue"/>
                </a:rPr>
                <a:t>c. </a:t>
              </a:r>
              <a:r>
                <a:rPr lang="en-US" sz="2800" b="0" i="0" dirty="0">
                  <a:solidFill>
                    <a:srgbClr val="C00000"/>
                  </a:solidFill>
                  <a:effectLst/>
                  <a:latin typeface="Helvetica Neue"/>
                </a:rPr>
                <a:t>stormy and very cold.</a:t>
              </a:r>
            </a:p>
          </p:txBody>
        </p:sp>
        <p:sp>
          <p:nvSpPr>
            <p:cNvPr id="7" name="Rectangle 6"/>
            <p:cNvSpPr/>
            <p:nvPr/>
          </p:nvSpPr>
          <p:spPr>
            <a:xfrm>
              <a:off x="1385868" y="1134670"/>
              <a:ext cx="4003019" cy="95410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800" b="1" i="0" dirty="0">
                  <a:solidFill>
                    <a:srgbClr val="00206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It will be ___________ </a:t>
              </a:r>
            </a:p>
            <a:p>
              <a:r>
                <a:rPr lang="en-US" sz="2800" b="1" i="0" dirty="0">
                  <a:solidFill>
                    <a:srgbClr val="00206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in Sa Pa tomorrow.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880533" y="2715431"/>
            <a:ext cx="12302067" cy="1783601"/>
            <a:chOff x="880533" y="2715431"/>
            <a:chExt cx="12302067" cy="1783601"/>
          </a:xfrm>
        </p:grpSpPr>
        <p:sp>
          <p:nvSpPr>
            <p:cNvPr id="11" name="Rectangle 10"/>
            <p:cNvSpPr/>
            <p:nvPr/>
          </p:nvSpPr>
          <p:spPr>
            <a:xfrm>
              <a:off x="880533" y="2738128"/>
              <a:ext cx="10382250" cy="1760904"/>
            </a:xfrm>
            <a:prstGeom prst="rect">
              <a:avLst/>
            </a:prstGeom>
            <a:ln w="60325" cmpd="thickThin">
              <a:solidFill>
                <a:srgbClr val="F40A4D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/>
            <p:cNvSpPr/>
            <p:nvPr/>
          </p:nvSpPr>
          <p:spPr>
            <a:xfrm>
              <a:off x="7086600" y="2715431"/>
              <a:ext cx="6096000" cy="1772793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sz="2800" b="1" i="0" dirty="0">
                  <a:solidFill>
                    <a:srgbClr val="C00000"/>
                  </a:solidFill>
                  <a:effectLst/>
                  <a:latin typeface="Helvetica Neue"/>
                </a:rPr>
                <a:t>a. </a:t>
              </a:r>
              <a:r>
                <a:rPr lang="en-US" sz="2800" b="0" i="0" dirty="0">
                  <a:solidFill>
                    <a:srgbClr val="C00000"/>
                  </a:solidFill>
                  <a:effectLst/>
                  <a:latin typeface="Helvetica Neue"/>
                </a:rPr>
                <a:t>foggy and windy. </a:t>
              </a:r>
            </a:p>
            <a:p>
              <a:pPr>
                <a:lnSpc>
                  <a:spcPct val="130000"/>
                </a:lnSpc>
              </a:pPr>
              <a:r>
                <a:rPr lang="en-US" sz="2800" b="1" i="0" dirty="0">
                  <a:solidFill>
                    <a:srgbClr val="C00000"/>
                  </a:solidFill>
                  <a:effectLst/>
                  <a:latin typeface="Helvetica Neue"/>
                </a:rPr>
                <a:t>b. </a:t>
              </a:r>
              <a:r>
                <a:rPr lang="en-US" sz="2800" b="0" i="0" dirty="0">
                  <a:solidFill>
                    <a:srgbClr val="C00000"/>
                  </a:solidFill>
                  <a:effectLst/>
                  <a:latin typeface="Helvetica Neue"/>
                </a:rPr>
                <a:t>snowy and windy.</a:t>
              </a:r>
            </a:p>
            <a:p>
              <a:pPr>
                <a:lnSpc>
                  <a:spcPct val="130000"/>
                </a:lnSpc>
              </a:pPr>
              <a:r>
                <a:rPr lang="en-US" sz="2800" b="1" i="0" dirty="0">
                  <a:solidFill>
                    <a:srgbClr val="C00000"/>
                  </a:solidFill>
                  <a:effectLst/>
                  <a:latin typeface="Helvetica Neue"/>
                </a:rPr>
                <a:t>c. </a:t>
              </a:r>
              <a:r>
                <a:rPr lang="en-US" sz="2800" b="0" i="0" dirty="0">
                  <a:solidFill>
                    <a:srgbClr val="C00000"/>
                  </a:solidFill>
                  <a:effectLst/>
                  <a:latin typeface="Helvetica Neue"/>
                </a:rPr>
                <a:t>cold and windy.</a:t>
              </a:r>
            </a:p>
          </p:txBody>
        </p:sp>
        <p:sp>
          <p:nvSpPr>
            <p:cNvPr id="8" name="Rectangle 7"/>
            <p:cNvSpPr/>
            <p:nvPr/>
          </p:nvSpPr>
          <p:spPr>
            <a:xfrm>
              <a:off x="1385868" y="3141527"/>
              <a:ext cx="4203395" cy="95410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800" b="1" i="0" dirty="0">
                  <a:solidFill>
                    <a:srgbClr val="00206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It will be ____________ </a:t>
              </a:r>
            </a:p>
            <a:p>
              <a:r>
                <a:rPr lang="en-US" sz="2800" b="1" i="0" dirty="0">
                  <a:solidFill>
                    <a:srgbClr val="00206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in Ha Noi tomorrow.</a:t>
              </a:r>
            </a:p>
          </p:txBody>
        </p:sp>
      </p:grpSp>
      <p:sp>
        <p:nvSpPr>
          <p:cNvPr id="15" name="Diamond 14"/>
          <p:cNvSpPr/>
          <p:nvPr/>
        </p:nvSpPr>
        <p:spPr>
          <a:xfrm>
            <a:off x="529887" y="1361923"/>
            <a:ext cx="640080" cy="640080"/>
          </a:xfrm>
          <a:prstGeom prst="diamond">
            <a:avLst/>
          </a:prstGeom>
          <a:solidFill>
            <a:srgbClr val="009ED6"/>
          </a:solidFill>
          <a:ln>
            <a:solidFill>
              <a:schemeClr val="bg1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Arial Black" panose="020B0A04020102020204" pitchFamily="34" charset="0"/>
              </a:rPr>
              <a:t>1</a:t>
            </a:r>
          </a:p>
        </p:txBody>
      </p:sp>
      <p:sp>
        <p:nvSpPr>
          <p:cNvPr id="16" name="Diamond 15"/>
          <p:cNvSpPr/>
          <p:nvPr/>
        </p:nvSpPr>
        <p:spPr>
          <a:xfrm>
            <a:off x="547082" y="3258531"/>
            <a:ext cx="640080" cy="640080"/>
          </a:xfrm>
          <a:prstGeom prst="diamond">
            <a:avLst/>
          </a:prstGeom>
          <a:solidFill>
            <a:srgbClr val="009ED6"/>
          </a:solidFill>
          <a:ln>
            <a:solidFill>
              <a:schemeClr val="bg1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Arial Black" panose="020B0A04020102020204" pitchFamily="34" charset="0"/>
              </a:rPr>
              <a:t>2</a:t>
            </a:r>
          </a:p>
        </p:txBody>
      </p:sp>
      <p:sp>
        <p:nvSpPr>
          <p:cNvPr id="17" name="Diamond 16"/>
          <p:cNvSpPr/>
          <p:nvPr/>
        </p:nvSpPr>
        <p:spPr>
          <a:xfrm>
            <a:off x="567277" y="5217736"/>
            <a:ext cx="640080" cy="640080"/>
          </a:xfrm>
          <a:prstGeom prst="diamond">
            <a:avLst/>
          </a:prstGeom>
          <a:solidFill>
            <a:srgbClr val="009ED6"/>
          </a:solidFill>
          <a:ln>
            <a:solidFill>
              <a:schemeClr val="bg1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Arial Black" panose="020B0A04020102020204" pitchFamily="34" charset="0"/>
              </a:rPr>
              <a:t>3</a:t>
            </a:r>
          </a:p>
        </p:txBody>
      </p:sp>
      <p:pic>
        <p:nvPicPr>
          <p:cNvPr id="19" name="soundMsPham"/>
          <p:cNvPicPr>
            <a:picLocks noChangeAspect="1"/>
          </p:cNvPicPr>
          <p:nvPr/>
        </p:nvPicPr>
        <p:blipFill rotWithShape="1">
          <a:blip r:embed="rId6"/>
          <a:srcRect l="14414" t="15022" r="14612" b="15187"/>
          <a:stretch/>
        </p:blipFill>
        <p:spPr>
          <a:xfrm>
            <a:off x="4108168" y="319151"/>
            <a:ext cx="365759" cy="365760"/>
          </a:xfrm>
          <a:prstGeom prst="ellipse">
            <a:avLst/>
          </a:prstGeom>
        </p:spPr>
      </p:pic>
      <p:pic>
        <p:nvPicPr>
          <p:cNvPr id="21" name="soundMsPham"/>
          <p:cNvPicPr>
            <a:picLocks noChangeAspect="1"/>
          </p:cNvPicPr>
          <p:nvPr/>
        </p:nvPicPr>
        <p:blipFill rotWithShape="1">
          <a:blip r:embed="rId6"/>
          <a:srcRect l="14414" t="15022" r="14612" b="15187"/>
          <a:stretch/>
        </p:blipFill>
        <p:spPr>
          <a:xfrm>
            <a:off x="461857" y="1043796"/>
            <a:ext cx="365759" cy="365760"/>
          </a:xfrm>
          <a:prstGeom prst="ellipse">
            <a:avLst/>
          </a:prstGeom>
        </p:spPr>
      </p:pic>
      <p:pic>
        <p:nvPicPr>
          <p:cNvPr id="23" name="soundMsPham"/>
          <p:cNvPicPr>
            <a:picLocks noChangeAspect="1"/>
          </p:cNvPicPr>
          <p:nvPr/>
        </p:nvPicPr>
        <p:blipFill rotWithShape="1">
          <a:blip r:embed="rId6"/>
          <a:srcRect l="14414" t="15022" r="14612" b="15187"/>
          <a:stretch/>
        </p:blipFill>
        <p:spPr>
          <a:xfrm>
            <a:off x="461857" y="2969355"/>
            <a:ext cx="365759" cy="365760"/>
          </a:xfrm>
          <a:prstGeom prst="ellipse">
            <a:avLst/>
          </a:prstGeom>
        </p:spPr>
      </p:pic>
      <p:pic>
        <p:nvPicPr>
          <p:cNvPr id="25" name="soundMsPham"/>
          <p:cNvPicPr>
            <a:picLocks noChangeAspect="1"/>
          </p:cNvPicPr>
          <p:nvPr/>
        </p:nvPicPr>
        <p:blipFill rotWithShape="1">
          <a:blip r:embed="rId6"/>
          <a:srcRect l="14414" t="15022" r="14612" b="15187"/>
          <a:stretch/>
        </p:blipFill>
        <p:spPr>
          <a:xfrm>
            <a:off x="461857" y="4894914"/>
            <a:ext cx="365759" cy="365760"/>
          </a:xfrm>
          <a:prstGeom prst="ellipse">
            <a:avLst/>
          </a:prstGeom>
        </p:spPr>
      </p:pic>
      <p:sp>
        <p:nvSpPr>
          <p:cNvPr id="26" name="Oval 25"/>
          <p:cNvSpPr/>
          <p:nvPr/>
        </p:nvSpPr>
        <p:spPr>
          <a:xfrm>
            <a:off x="6942470" y="1416740"/>
            <a:ext cx="609600" cy="609600"/>
          </a:xfrm>
          <a:prstGeom prst="ellipse">
            <a:avLst/>
          </a:prstGeom>
          <a:solidFill>
            <a:schemeClr val="accent1">
              <a:alpha val="0"/>
            </a:schemeClr>
          </a:solidFill>
          <a:ln w="28575"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/>
          <p:nvPr/>
        </p:nvSpPr>
        <p:spPr>
          <a:xfrm>
            <a:off x="6942470" y="2795140"/>
            <a:ext cx="609600" cy="609600"/>
          </a:xfrm>
          <a:prstGeom prst="ellipse">
            <a:avLst/>
          </a:prstGeom>
          <a:solidFill>
            <a:schemeClr val="accent1">
              <a:alpha val="0"/>
            </a:schemeClr>
          </a:solidFill>
          <a:ln w="28575"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>
            <a:off x="7014633" y="5863918"/>
            <a:ext cx="609600" cy="609600"/>
          </a:xfrm>
          <a:prstGeom prst="ellipse">
            <a:avLst/>
          </a:prstGeom>
          <a:solidFill>
            <a:schemeClr val="accent1">
              <a:alpha val="0"/>
            </a:schemeClr>
          </a:solidFill>
          <a:ln w="28575"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9921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 Anh 5 Tập 2 - Unit 18 What will the weather be like tomorrow- - Lesson 1 - 4 Listen and circle a, b or c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 Anh 5 Tập 2 - Unit 18 What will the weather be like tomorrow- - Lesson 1 - 4 Listen and circle a, b or c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 Anh 5 Tập 2 - Unit 18 What will the weather be like tomorrow- - Lesson 1 - 4 Listen and circle a, b or c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ếng Anh 5 Tập 2 - Unit 18 What will the weather be like tomorrow- - Lesson 1 - 4 Listen and circle a, b or c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2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952750" y="910739"/>
            <a:ext cx="9391650" cy="54938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3000" b="1" i="0" dirty="0">
                <a:solidFill>
                  <a:srgbClr val="002060"/>
                </a:solidFill>
                <a:effectLst/>
                <a:latin typeface="Helvetica Neue"/>
              </a:rPr>
              <a:t>Mai: </a:t>
            </a:r>
            <a:r>
              <a:rPr lang="en-US" sz="3000" b="0" i="0" dirty="0">
                <a:solidFill>
                  <a:srgbClr val="002060"/>
                </a:solidFill>
                <a:effectLst/>
                <a:latin typeface="Helvetica Neue"/>
              </a:rPr>
              <a:t>Let's (1) _______ for a picnic tomorrow.</a:t>
            </a:r>
          </a:p>
          <a:p>
            <a:pPr>
              <a:lnSpc>
                <a:spcPct val="130000"/>
              </a:lnSpc>
            </a:pPr>
            <a:r>
              <a:rPr lang="en-US" sz="3000" b="1" i="0" dirty="0">
                <a:solidFill>
                  <a:srgbClr val="002060"/>
                </a:solidFill>
                <a:effectLst/>
                <a:latin typeface="Helvetica Neue"/>
              </a:rPr>
              <a:t>Tony: </a:t>
            </a:r>
            <a:r>
              <a:rPr lang="en-US" sz="3000" b="0" i="0" dirty="0">
                <a:solidFill>
                  <a:srgbClr val="002060"/>
                </a:solidFill>
                <a:effectLst/>
                <a:latin typeface="Helvetica Neue"/>
              </a:rPr>
              <a:t>What will the (2) _______ be like tomorrow?</a:t>
            </a:r>
          </a:p>
          <a:p>
            <a:pPr>
              <a:lnSpc>
                <a:spcPct val="130000"/>
              </a:lnSpc>
            </a:pPr>
            <a:r>
              <a:rPr lang="en-US" sz="3000" b="1" i="0" dirty="0">
                <a:solidFill>
                  <a:srgbClr val="002060"/>
                </a:solidFill>
                <a:effectLst/>
                <a:latin typeface="Helvetica Neue"/>
              </a:rPr>
              <a:t>Linda: </a:t>
            </a:r>
            <a:r>
              <a:rPr lang="en-US" sz="3000" b="0" i="0" dirty="0">
                <a:solidFill>
                  <a:srgbClr val="002060"/>
                </a:solidFill>
                <a:effectLst/>
                <a:latin typeface="Helvetica Neue"/>
              </a:rPr>
              <a:t>Well, it will be cold and (3) ________.</a:t>
            </a:r>
          </a:p>
          <a:p>
            <a:pPr>
              <a:lnSpc>
                <a:spcPct val="130000"/>
              </a:lnSpc>
            </a:pPr>
            <a:r>
              <a:rPr lang="en-US" sz="3000" b="1" i="0" dirty="0">
                <a:solidFill>
                  <a:srgbClr val="002060"/>
                </a:solidFill>
                <a:effectLst/>
                <a:latin typeface="Helvetica Neue"/>
              </a:rPr>
              <a:t>Mai: </a:t>
            </a:r>
            <a:r>
              <a:rPr lang="en-US" sz="3000" b="0" i="0" dirty="0">
                <a:solidFill>
                  <a:srgbClr val="002060"/>
                </a:solidFill>
                <a:effectLst/>
                <a:latin typeface="Helvetica Neue"/>
              </a:rPr>
              <a:t>How do you know that?</a:t>
            </a:r>
          </a:p>
          <a:p>
            <a:pPr>
              <a:lnSpc>
                <a:spcPct val="130000"/>
              </a:lnSpc>
            </a:pPr>
            <a:r>
              <a:rPr lang="en-US" sz="3000" b="1" i="0" dirty="0">
                <a:solidFill>
                  <a:srgbClr val="002060"/>
                </a:solidFill>
                <a:effectLst/>
                <a:latin typeface="Helvetica Neue"/>
              </a:rPr>
              <a:t>Linda: </a:t>
            </a:r>
            <a:r>
              <a:rPr lang="en-US" sz="3000" b="0" i="0" dirty="0">
                <a:solidFill>
                  <a:srgbClr val="002060"/>
                </a:solidFill>
                <a:effectLst/>
                <a:latin typeface="Helvetica Neue"/>
              </a:rPr>
              <a:t>I watched the weather (4) </a:t>
            </a:r>
            <a:r>
              <a:rPr lang="en-US" sz="3000" dirty="0">
                <a:solidFill>
                  <a:srgbClr val="002060"/>
                </a:solidFill>
                <a:latin typeface="Helvetica Neue"/>
              </a:rPr>
              <a:t>_</a:t>
            </a:r>
            <a:r>
              <a:rPr lang="en-US" sz="3000" b="0" i="0" dirty="0">
                <a:solidFill>
                  <a:srgbClr val="002060"/>
                </a:solidFill>
                <a:effectLst/>
                <a:latin typeface="Helvetica Neue"/>
              </a:rPr>
              <a:t>_______ on TV.</a:t>
            </a:r>
          </a:p>
          <a:p>
            <a:pPr>
              <a:lnSpc>
                <a:spcPct val="130000"/>
              </a:lnSpc>
            </a:pPr>
            <a:r>
              <a:rPr lang="en-US" sz="3000" b="1" i="0" dirty="0">
                <a:solidFill>
                  <a:srgbClr val="002060"/>
                </a:solidFill>
                <a:effectLst/>
                <a:latin typeface="Helvetica Neue"/>
              </a:rPr>
              <a:t>Tony: </a:t>
            </a:r>
            <a:r>
              <a:rPr lang="en-US" sz="3000" b="0" i="0" dirty="0">
                <a:solidFill>
                  <a:srgbClr val="002060"/>
                </a:solidFill>
                <a:effectLst/>
                <a:latin typeface="Helvetica Neue"/>
              </a:rPr>
              <a:t>We can't go for a picnic if it's stormy.</a:t>
            </a:r>
          </a:p>
          <a:p>
            <a:pPr>
              <a:lnSpc>
                <a:spcPct val="130000"/>
              </a:lnSpc>
            </a:pPr>
            <a:r>
              <a:rPr lang="en-US" sz="3000" b="1" i="0" dirty="0">
                <a:solidFill>
                  <a:srgbClr val="002060"/>
                </a:solidFill>
                <a:effectLst/>
                <a:latin typeface="Helvetica Neue"/>
              </a:rPr>
              <a:t>Mai: </a:t>
            </a:r>
            <a:r>
              <a:rPr lang="en-US" sz="3000" b="0" i="0" dirty="0">
                <a:solidFill>
                  <a:srgbClr val="002060"/>
                </a:solidFill>
                <a:effectLst/>
                <a:latin typeface="Helvetica Neue"/>
              </a:rPr>
              <a:t>OK, let's stay home, eat popcorn and</a:t>
            </a:r>
          </a:p>
          <a:p>
            <a:pPr>
              <a:lnSpc>
                <a:spcPct val="130000"/>
              </a:lnSpc>
            </a:pPr>
            <a:r>
              <a:rPr lang="en-US" sz="3000" b="0" i="0" dirty="0">
                <a:solidFill>
                  <a:srgbClr val="002060"/>
                </a:solidFill>
                <a:effectLst/>
                <a:latin typeface="Helvetica Neue"/>
              </a:rPr>
              <a:t>(5) _________</a:t>
            </a:r>
            <a:r>
              <a:rPr lang="en-US" sz="3000" dirty="0">
                <a:solidFill>
                  <a:srgbClr val="002060"/>
                </a:solidFill>
                <a:latin typeface="Helvetica Neue"/>
              </a:rPr>
              <a:t> </a:t>
            </a:r>
            <a:r>
              <a:rPr lang="en-US" sz="3000" b="0" i="0" dirty="0">
                <a:solidFill>
                  <a:srgbClr val="002060"/>
                </a:solidFill>
                <a:effectLst/>
                <a:latin typeface="Helvetica Neue"/>
              </a:rPr>
              <a:t>cartoons.</a:t>
            </a:r>
          </a:p>
          <a:p>
            <a:pPr>
              <a:lnSpc>
                <a:spcPct val="130000"/>
              </a:lnSpc>
            </a:pPr>
            <a:r>
              <a:rPr lang="en-US" sz="3000" b="1" i="0" dirty="0">
                <a:solidFill>
                  <a:srgbClr val="002060"/>
                </a:solidFill>
                <a:effectLst/>
                <a:latin typeface="Helvetica Neue"/>
              </a:rPr>
              <a:t>Tony and Linda: </a:t>
            </a:r>
            <a:r>
              <a:rPr lang="en-US" sz="3000" b="0" i="0" dirty="0">
                <a:solidFill>
                  <a:srgbClr val="002060"/>
                </a:solidFill>
                <a:effectLst/>
                <a:latin typeface="Helvetica Neue"/>
              </a:rPr>
              <a:t>Great idea!</a:t>
            </a:r>
          </a:p>
        </p:txBody>
      </p:sp>
      <p:sp>
        <p:nvSpPr>
          <p:cNvPr id="3" name="Rectangle 2"/>
          <p:cNvSpPr/>
          <p:nvPr/>
        </p:nvSpPr>
        <p:spPr>
          <a:xfrm>
            <a:off x="624240" y="329684"/>
            <a:ext cx="2890535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sz="2000" b="1" i="0" dirty="0">
                <a:effectLst/>
                <a:latin typeface="Helvetica Neue"/>
              </a:rPr>
              <a:t>5. Read and complete.</a:t>
            </a:r>
            <a:endParaRPr lang="en-US" sz="2000" dirty="0"/>
          </a:p>
        </p:txBody>
      </p:sp>
      <p:sp>
        <p:nvSpPr>
          <p:cNvPr id="4" name="Vertical Scroll 3"/>
          <p:cNvSpPr/>
          <p:nvPr/>
        </p:nvSpPr>
        <p:spPr>
          <a:xfrm>
            <a:off x="361950" y="1483261"/>
            <a:ext cx="2457450" cy="4286250"/>
          </a:xfrm>
          <a:prstGeom prst="verticalScroll">
            <a:avLst>
              <a:gd name="adj" fmla="val 7074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7030A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weather</a:t>
            </a:r>
          </a:p>
          <a:p>
            <a:pPr algn="ctr">
              <a:lnSpc>
                <a:spcPct val="150000"/>
              </a:lnSpc>
            </a:pP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watch</a:t>
            </a:r>
          </a:p>
          <a:p>
            <a:pPr algn="ctr">
              <a:lnSpc>
                <a:spcPct val="150000"/>
              </a:lnSpc>
            </a:pP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forecast</a:t>
            </a:r>
          </a:p>
          <a:p>
            <a:pPr algn="ctr">
              <a:lnSpc>
                <a:spcPct val="150000"/>
              </a:lnSpc>
            </a:pP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</a:t>
            </a:r>
          </a:p>
          <a:p>
            <a:pPr algn="ctr">
              <a:lnSpc>
                <a:spcPct val="150000"/>
              </a:lnSpc>
            </a:pP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stormy </a:t>
            </a:r>
          </a:p>
        </p:txBody>
      </p:sp>
      <p:sp>
        <p:nvSpPr>
          <p:cNvPr id="5" name="Rectangle 4"/>
          <p:cNvSpPr/>
          <p:nvPr/>
        </p:nvSpPr>
        <p:spPr>
          <a:xfrm>
            <a:off x="3543350" y="5189141"/>
            <a:ext cx="1905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watch</a:t>
            </a:r>
          </a:p>
        </p:txBody>
      </p:sp>
      <p:sp>
        <p:nvSpPr>
          <p:cNvPr id="6" name="Rectangle 5"/>
          <p:cNvSpPr/>
          <p:nvPr/>
        </p:nvSpPr>
        <p:spPr>
          <a:xfrm>
            <a:off x="5057725" y="994886"/>
            <a:ext cx="1905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</a:t>
            </a:r>
          </a:p>
        </p:txBody>
      </p:sp>
      <p:sp>
        <p:nvSpPr>
          <p:cNvPr id="7" name="Rectangle 6"/>
          <p:cNvSpPr/>
          <p:nvPr/>
        </p:nvSpPr>
        <p:spPr>
          <a:xfrm>
            <a:off x="6772275" y="1616540"/>
            <a:ext cx="1905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weather</a:t>
            </a:r>
          </a:p>
        </p:txBody>
      </p:sp>
      <p:sp>
        <p:nvSpPr>
          <p:cNvPr id="8" name="Rectangle 7"/>
          <p:cNvSpPr/>
          <p:nvPr/>
        </p:nvSpPr>
        <p:spPr>
          <a:xfrm>
            <a:off x="8572500" y="3383826"/>
            <a:ext cx="1905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forecast</a:t>
            </a:r>
          </a:p>
        </p:txBody>
      </p:sp>
      <p:cxnSp>
        <p:nvCxnSpPr>
          <p:cNvPr id="10" name="Straight Connector 9"/>
          <p:cNvCxnSpPr/>
          <p:nvPr/>
        </p:nvCxnSpPr>
        <p:spPr>
          <a:xfrm flipV="1">
            <a:off x="1181100" y="4419600"/>
            <a:ext cx="888407" cy="1905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V="1">
            <a:off x="895350" y="2514600"/>
            <a:ext cx="1421807" cy="1905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753365" y="5048295"/>
            <a:ext cx="1644353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818525" y="3752940"/>
            <a:ext cx="1579193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8677275" y="2238194"/>
            <a:ext cx="1905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stormy</a:t>
            </a:r>
          </a:p>
        </p:txBody>
      </p:sp>
    </p:spTree>
    <p:extLst>
      <p:ext uri="{BB962C8B-B14F-4D97-AF65-F5344CB8AC3E}">
        <p14:creationId xmlns:p14="http://schemas.microsoft.com/office/powerpoint/2010/main" val="3863216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1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6321662" y="2562374"/>
            <a:ext cx="5226843" cy="10756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cloudy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14414" t="15022" r="14612" b="15187"/>
          <a:stretch/>
        </p:blipFill>
        <p:spPr>
          <a:xfrm>
            <a:off x="11364862" y="7562850"/>
            <a:ext cx="827138" cy="827139"/>
          </a:xfrm>
          <a:prstGeom prst="ellipse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588" y="981450"/>
            <a:ext cx="4846012" cy="467532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321662" y="3319112"/>
            <a:ext cx="5226843" cy="10756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/ˈklaʊdi/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98022" y="322618"/>
            <a:ext cx="18209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</p:spTree>
    <p:extLst>
      <p:ext uri="{BB962C8B-B14F-4D97-AF65-F5344CB8AC3E}">
        <p14:creationId xmlns:p14="http://schemas.microsoft.com/office/powerpoint/2010/main" val="288587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k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6321662" y="2562374"/>
            <a:ext cx="5226843" cy="10756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windy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14414" t="15022" r="14612" b="15187"/>
          <a:stretch/>
        </p:blipFill>
        <p:spPr>
          <a:xfrm>
            <a:off x="11364862" y="7562850"/>
            <a:ext cx="827138" cy="827139"/>
          </a:xfrm>
          <a:prstGeom prst="ellipse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1390" y="1133833"/>
            <a:ext cx="4680096" cy="458116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321662" y="3319112"/>
            <a:ext cx="5226843" cy="10756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/ˈwɪndi/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98022" y="322618"/>
            <a:ext cx="18209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</p:spTree>
    <p:extLst>
      <p:ext uri="{BB962C8B-B14F-4D97-AF65-F5344CB8AC3E}">
        <p14:creationId xmlns:p14="http://schemas.microsoft.com/office/powerpoint/2010/main" val="2325426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k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6321662" y="2562374"/>
            <a:ext cx="5226843" cy="10756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snowy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14414" t="15022" r="14612" b="15187"/>
          <a:stretch/>
        </p:blipFill>
        <p:spPr>
          <a:xfrm>
            <a:off x="11364862" y="7562850"/>
            <a:ext cx="827138" cy="827139"/>
          </a:xfrm>
          <a:prstGeom prst="ellipse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4825" y="1052884"/>
            <a:ext cx="4724026" cy="468641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Rectangle 5"/>
          <p:cNvSpPr/>
          <p:nvPr/>
        </p:nvSpPr>
        <p:spPr>
          <a:xfrm>
            <a:off x="6321662" y="3319112"/>
            <a:ext cx="5226843" cy="10756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/ˈsnəʊi/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98022" y="322618"/>
            <a:ext cx="18209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</p:spTree>
    <p:extLst>
      <p:ext uri="{BB962C8B-B14F-4D97-AF65-F5344CB8AC3E}">
        <p14:creationId xmlns:p14="http://schemas.microsoft.com/office/powerpoint/2010/main" val="1241950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k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6321662" y="2562374"/>
            <a:ext cx="5226843" cy="10756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rainy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14414" t="15022" r="14612" b="15187"/>
          <a:stretch/>
        </p:blipFill>
        <p:spPr>
          <a:xfrm>
            <a:off x="11364862" y="7562850"/>
            <a:ext cx="827138" cy="827139"/>
          </a:xfrm>
          <a:prstGeom prst="ellipse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2909" y="1100014"/>
            <a:ext cx="4633777" cy="467213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321662" y="3319112"/>
            <a:ext cx="5226843" cy="10756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/ˈreɪni/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98022" y="322618"/>
            <a:ext cx="18209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</p:spTree>
    <p:extLst>
      <p:ext uri="{BB962C8B-B14F-4D97-AF65-F5344CB8AC3E}">
        <p14:creationId xmlns:p14="http://schemas.microsoft.com/office/powerpoint/2010/main" val="1817561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k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6321662" y="2562374"/>
            <a:ext cx="5226843" cy="10756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sunny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14414" t="15022" r="14612" b="15187"/>
          <a:stretch/>
        </p:blipFill>
        <p:spPr>
          <a:xfrm>
            <a:off x="11364862" y="7562850"/>
            <a:ext cx="827138" cy="827139"/>
          </a:xfrm>
          <a:prstGeom prst="ellipse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13"/>
          <a:stretch/>
        </p:blipFill>
        <p:spPr>
          <a:xfrm flipH="1">
            <a:off x="1162638" y="1101611"/>
            <a:ext cx="4757376" cy="467507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321662" y="3319112"/>
            <a:ext cx="5226843" cy="10756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/ˈsʌni/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98022" y="322618"/>
            <a:ext cx="18209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</p:spTree>
    <p:extLst>
      <p:ext uri="{BB962C8B-B14F-4D97-AF65-F5344CB8AC3E}">
        <p14:creationId xmlns:p14="http://schemas.microsoft.com/office/powerpoint/2010/main" val="1788191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k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6321662" y="2562374"/>
            <a:ext cx="5226843" cy="10756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cold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14414" t="15022" r="14612" b="15187"/>
          <a:stretch/>
        </p:blipFill>
        <p:spPr>
          <a:xfrm>
            <a:off x="11364862" y="7562850"/>
            <a:ext cx="827138" cy="827139"/>
          </a:xfrm>
          <a:prstGeom prst="ellipse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321662" y="3319112"/>
            <a:ext cx="5226843" cy="10756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/kəʊld/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9377" y="1398591"/>
            <a:ext cx="4323153" cy="413767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1" name="TextBox 10"/>
          <p:cNvSpPr txBox="1"/>
          <p:nvPr/>
        </p:nvSpPr>
        <p:spPr>
          <a:xfrm>
            <a:off x="798022" y="322618"/>
            <a:ext cx="18209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</p:spTree>
    <p:extLst>
      <p:ext uri="{BB962C8B-B14F-4D97-AF65-F5344CB8AC3E}">
        <p14:creationId xmlns:p14="http://schemas.microsoft.com/office/powerpoint/2010/main" val="1346436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k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6321662" y="2562374"/>
            <a:ext cx="5226843" cy="10756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warm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14414" t="15022" r="14612" b="15187"/>
          <a:stretch/>
        </p:blipFill>
        <p:spPr>
          <a:xfrm>
            <a:off x="11364862" y="7562850"/>
            <a:ext cx="827138" cy="827139"/>
          </a:xfrm>
          <a:prstGeom prst="ellipse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321662" y="3319112"/>
            <a:ext cx="5226843" cy="10756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/wɔːrm/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9405" y="1277064"/>
            <a:ext cx="4256500" cy="408409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798022" y="322618"/>
            <a:ext cx="18209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</p:spTree>
    <p:extLst>
      <p:ext uri="{BB962C8B-B14F-4D97-AF65-F5344CB8AC3E}">
        <p14:creationId xmlns:p14="http://schemas.microsoft.com/office/powerpoint/2010/main" val="2142572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k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329</TotalTime>
  <Words>517</Words>
  <Application>Microsoft Office PowerPoint</Application>
  <PresentationFormat>Widescreen</PresentationFormat>
  <Paragraphs>113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0" baseType="lpstr">
      <vt:lpstr>Algerian</vt:lpstr>
      <vt:lpstr>Calibri</vt:lpstr>
      <vt:lpstr>Arial Black</vt:lpstr>
      <vt:lpstr>Berlin Sans FB Demi</vt:lpstr>
      <vt:lpstr>Helvetica Neue</vt:lpstr>
      <vt:lpstr>Arial</vt:lpstr>
      <vt:lpstr>Bernard MT Condensed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minhtuan6990@gmail.com / 01686898975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hoacuong197905@gmail.com</cp:lastModifiedBy>
  <cp:revision>65</cp:revision>
  <dcterms:created xsi:type="dcterms:W3CDTF">2021-02-09T02:39:14Z</dcterms:created>
  <dcterms:modified xsi:type="dcterms:W3CDTF">2024-04-18T07:29:47Z</dcterms:modified>
</cp:coreProperties>
</file>